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94660"/>
  </p:normalViewPr>
  <p:slideViewPr>
    <p:cSldViewPr snapToGrid="0">
      <p:cViewPr varScale="1">
        <p:scale>
          <a:sx n="142" d="100"/>
          <a:sy n="142" d="100"/>
        </p:scale>
        <p:origin x="702"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BFE480EB-B700-40BA-96E3-C901C91CBAE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141101E3-768B-45C7-9FF7-EA6DBB5FB8E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F1DC3B42-2C15-4EC3-AD45-D8F1FBA700B3}"/>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400" b="1" dirty="0">
                <a:latin typeface="Arial Rounded"/>
                <a:ea typeface="Arial Rounded"/>
                <a:cs typeface="Arial Rounded"/>
                <a:sym typeface="Arial Rounded"/>
              </a:rPr>
              <a:t>FINANZA PER ANZIANI</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300078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Obbligazioni</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Un'obbligazione è un documento di debito che conferma la concessione di un prestito per un periodo determinato al suo emittente. L'emittente di un'obbligazione può essere un governo nazionale (titoli di stato) o società (obbligazioni societarie).</a:t>
            </a:r>
          </a:p>
          <a:p>
            <a:pPr marR="0" lvl="0" algn="just" rtl="0">
              <a:lnSpc>
                <a:spcPct val="150000"/>
              </a:lnSpc>
              <a:spcBef>
                <a:spcPts val="0"/>
              </a:spcBef>
              <a:spcAft>
                <a:spcPts val="0"/>
              </a:spcAft>
            </a:pPr>
            <a:r>
              <a:rPr lang="it-IT" sz="1200" b="1" dirty="0">
                <a:solidFill>
                  <a:schemeClr val="bg2">
                    <a:lumMod val="60000"/>
                    <a:lumOff val="40000"/>
                  </a:schemeClr>
                </a:solidFill>
                <a:latin typeface="Arial Rounded"/>
                <a:ea typeface="Arial Rounded"/>
                <a:cs typeface="Arial Rounded"/>
                <a:sym typeface="Arial Rounded"/>
              </a:rPr>
              <a:t>Obiettivo: proteggere il valore del capitale</a:t>
            </a:r>
          </a:p>
          <a:p>
            <a:pPr marR="0" lvl="0" algn="just" rtl="0">
              <a:lnSpc>
                <a:spcPct val="150000"/>
              </a:lnSpc>
              <a:spcBef>
                <a:spcPts val="0"/>
              </a:spcBef>
              <a:spcAft>
                <a:spcPts val="0"/>
              </a:spcAft>
            </a:pPr>
            <a:r>
              <a:rPr lang="it-IT" sz="1200" b="1" dirty="0">
                <a:solidFill>
                  <a:schemeClr val="bg2">
                    <a:lumMod val="60000"/>
                    <a:lumOff val="40000"/>
                  </a:schemeClr>
                </a:solidFill>
                <a:latin typeface="Arial Rounded"/>
                <a:ea typeface="Arial Rounded"/>
                <a:cs typeface="Arial Rounded"/>
                <a:sym typeface="Arial Rounded"/>
              </a:rPr>
              <a:t>Caratteristiche: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Basso rischio (più basso nei titoli di stato), basso ritorno sull'investimento.</a:t>
            </a: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Fattori che influenzano i tassi di interesse obbligazionari.</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1. Merito di credito dell'emittente</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2. Obbligazioni garantite da attività</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3. Rating - valutazione della credibilità di un emittente</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4. Tassi di interesse - tassi di prestito</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9682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Obbligazioni - insidie.</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Sanzioni per rivendita anticipata di obbligazioni all'emittente</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Commissione per la vendita di obbligazioni sul mercato secondario</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Tassi di interesse che non forniscono una garanzia del valore del capitale</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Esempio:</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Quanto guadagnerai dopo il primo anno su un'obbligazione a 2 anni con un tasso di interesse del 5% se l'inflazione annuale fosse del 4,1%?</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Risposta:</a:t>
            </a:r>
          </a:p>
          <a:p>
            <a:pPr marR="0" lvl="0" algn="just" rtl="0">
              <a:lnSpc>
                <a:spcPct val="150000"/>
              </a:lnSpc>
              <a:spcBef>
                <a:spcPts val="0"/>
              </a:spcBef>
              <a:spcAft>
                <a:spcPts val="0"/>
              </a:spcAft>
            </a:pPr>
            <a:r>
              <a:rPr lang="it-IT" sz="1050" b="1" dirty="0">
                <a:solidFill>
                  <a:schemeClr val="tx1"/>
                </a:solidFill>
                <a:latin typeface="Arial Rounded"/>
                <a:ea typeface="Arial Rounded"/>
                <a:cs typeface="Arial Rounded"/>
                <a:sym typeface="Arial Rounded"/>
              </a:rPr>
              <a:t>Dopo aver detratto le tasse, otterrai il 5% - 5%*0,12% (tasse) = 4,4%. Guadagnerai realisticamente: 4,4%- 4,1% = 0,3%</a:t>
            </a:r>
            <a:endParaRPr lang="pl-PL" sz="10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200" b="1" dirty="0">
                <a:solidFill>
                  <a:srgbClr val="FF0000"/>
                </a:solidFill>
                <a:latin typeface="Arial Rounded"/>
                <a:ea typeface="Arial Rounded"/>
                <a:cs typeface="Arial Rounded"/>
                <a:sym typeface="Arial Rounded"/>
              </a:rPr>
              <a:t>Un fondo di investimento </a:t>
            </a:r>
            <a:r>
              <a:rPr lang="it-IT" sz="1200" b="1" dirty="0">
                <a:solidFill>
                  <a:schemeClr val="tx1"/>
                </a:solidFill>
                <a:latin typeface="Arial Rounded"/>
                <a:ea typeface="Arial Rounded"/>
                <a:cs typeface="Arial Rounded"/>
                <a:sym typeface="Arial Rounded"/>
              </a:rPr>
              <a:t>è una forma di investimento collettivo di denaro. Il capitale, costituito dai contributi dei singoli partecipanti, viene investito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in strumenti finanziari, a seconda del tipo di fondo, ad es. azioni, obbligazioni, depositi, immobili, ecc.</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Obiettivo: moltiplicare il capitale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Caratteristiche: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Livello di rischio da moderato ad elevato (a seconda del tipo di fondo), elevato livello di rendimento dell'investimento possibile.</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200" b="1" dirty="0">
                <a:solidFill>
                  <a:srgbClr val="FF0000"/>
                </a:solidFill>
                <a:latin typeface="Arial Rounded"/>
                <a:ea typeface="Arial Rounded"/>
                <a:cs typeface="Arial Rounded"/>
                <a:sym typeface="Arial Rounded"/>
              </a:rPr>
              <a:t>Vantaggi di investire in un fondo: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Servizio professionale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Capitale combinato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Diversificazione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Facile accesso al denaro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Sicurezza</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Facile accesso a informazioni/confronti correnti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Commissioni chiare</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sz="1200" b="1" dirty="0">
                <a:solidFill>
                  <a:srgbClr val="FF0000"/>
                </a:solidFill>
                <a:latin typeface="Arial Rounded"/>
                <a:ea typeface="Arial Rounded"/>
                <a:cs typeface="Arial Rounded"/>
                <a:sym typeface="Arial Rounded"/>
              </a:rPr>
              <a:t>Investire in borsa, ad es. in azioni</a:t>
            </a:r>
          </a:p>
          <a:p>
            <a:pPr marR="0" lvl="0" algn="just" rtl="0">
              <a:lnSpc>
                <a:spcPct val="150000"/>
              </a:lnSpc>
              <a:spcBef>
                <a:spcPts val="0"/>
              </a:spcBef>
              <a:spcAft>
                <a:spcPts val="0"/>
              </a:spcAft>
            </a:pPr>
            <a:r>
              <a:rPr lang="it-IT" sz="1200" b="1" dirty="0">
                <a:solidFill>
                  <a:srgbClr val="FF0000"/>
                </a:solidFill>
                <a:latin typeface="Arial Rounded"/>
                <a:ea typeface="Arial Rounded"/>
                <a:cs typeface="Arial Rounded"/>
                <a:sym typeface="Arial Rounded"/>
              </a:rPr>
              <a:t>Benefici: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Potenziale illimitato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Reddito da dividendi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Non pago per la gestione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Svantaggi: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Gestisco me stesso, pago le tasse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Condizioni peggiori per la diversificazione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 Rischio più elevato</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622464"/>
            <a:ext cx="5837177" cy="273917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b="1" dirty="0">
                <a:solidFill>
                  <a:srgbClr val="FF0000"/>
                </a:solidFill>
                <a:latin typeface="Arial Rounded"/>
                <a:ea typeface="Arial Rounded"/>
                <a:cs typeface="Arial Rounded"/>
                <a:sym typeface="Arial Rounded"/>
              </a:rPr>
              <a:t>Diversificazione</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Diversificare il portafoglio di investimenti, investendo in prodotti finanziari che si differenziano per tasso di rendimento e livello di rischio.</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Obiettivi di diversificazione:</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 Diversità</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 Correlazione minima possibile tra i prodotti</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Vantaggi della diversificazione:</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 Una perdita di capitale in un'area è compensata da un guadagno in un altro prodotto,</a:t>
            </a:r>
          </a:p>
          <a:p>
            <a:pPr marR="0" lvl="0" algn="just" rtl="0">
              <a:lnSpc>
                <a:spcPct val="200000"/>
              </a:lnSpc>
              <a:spcBef>
                <a:spcPts val="0"/>
              </a:spcBef>
              <a:spcAft>
                <a:spcPts val="0"/>
              </a:spcAft>
            </a:pPr>
            <a:r>
              <a:rPr lang="it-IT" sz="900" b="1" dirty="0">
                <a:solidFill>
                  <a:schemeClr val="tx1"/>
                </a:solidFill>
                <a:latin typeface="Arial Rounded"/>
                <a:ea typeface="Arial Rounded"/>
                <a:cs typeface="Arial Rounded"/>
                <a:sym typeface="Arial Rounded"/>
              </a:rPr>
              <a:t> Anche nello scenario più imprevedibile, i singoli prodotti si bilanciano.</a:t>
            </a:r>
            <a:endParaRPr lang="pl-PL" sz="5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32339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rgbClr val="FF0000"/>
                </a:solidFill>
                <a:latin typeface="Arial Rounded"/>
                <a:ea typeface="Arial Rounded"/>
                <a:cs typeface="Arial Rounded"/>
                <a:sym typeface="Arial Rounded"/>
              </a:rPr>
              <a:t>Internet banking </a:t>
            </a:r>
            <a:r>
              <a:rPr lang="it-IT" sz="1000" b="1" dirty="0">
                <a:solidFill>
                  <a:schemeClr val="tx1"/>
                </a:solidFill>
                <a:latin typeface="Arial Rounded"/>
                <a:ea typeface="Arial Rounded"/>
                <a:cs typeface="Arial Rounded"/>
                <a:sym typeface="Arial Rounded"/>
              </a:rPr>
              <a:t>è il nome adottato per definire le operazioni bancarie umane tramite Internet. Tutto ciò che serve per eseguire operazioni bancarie via Internet è un computer abilitato a Internet con un browser. L'internet banking è anche indicato come qualsiasi tipo di impresa commerciale che utilizza Internet per le operazioni bancarie.</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A seconda della banca e del software utilizzato, questo servizio può consentire la visualizzazione passiva dei saldi dei conti ed eventualmente ottenere informazioni generali sui servizi bancari, oppure per operazioni di conto attivo. Secondo l'Electronic Payment Instruments Act, nel contratto di servizi di e-banking, la banca si impegna a fornire l'accesso ai fondi detenuti sul conto tramite dispositivi di comunicazione cablati o wireless utilizzati dal titolare e ad eseguire operazioni o altre attività ordinate dal titolare.</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I servizi più importanti che possono essere forniti attraverso l'online banking</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1. accesso all'elenco dei conti e alla cronologia delle transazioni,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2.  ricevere informazioni di base sulla banca e sulle sue operazioni,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3. esecuzione di bonifici nazionali ed esteri su conti propri o di terzi,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4. costituzione di depositi e fondi di investimento.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Le banche sostengono costi elevati per l'online banking, alcuni dei quali vengono trasferiti al cliente. Tuttavia, i costi sostenuti vengono recuperati nel tempo sotto forma di minori costi per l'operatività bancaria. L'internet banking è ancora un elemento di supporto al banking tradizionale, anche se ormai ci sono banche che hanno basato la loro distribuzione esclusivamente su internet.</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Come moltiplichi i tuoi soldi?</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Consumo</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Risparmi</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Investimenti</a:t>
            </a: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308284"/>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200" b="1" dirty="0">
                <a:solidFill>
                  <a:srgbClr val="FF0000"/>
                </a:solidFill>
                <a:latin typeface="Arial Rounded"/>
                <a:ea typeface="Arial Rounded"/>
                <a:cs typeface="Arial Rounded"/>
                <a:sym typeface="Arial Rounded"/>
              </a:rPr>
              <a:t>Rischi</a:t>
            </a:r>
            <a:endParaRPr lang="pl-PL" sz="12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L'uso dell'online banking da parte degli utenti comporta seri rischi, poiché gli estranei potrebbero venire a conoscenza del codice bancario. Ecco perché le aziende informatiche hanno trovato diverse soluzioni per evitare che si verifichino tali situazioni. La soluzione migliore è il token, che è un piccolo dispositivo crittografico che genera da solo i codici monouso necessari per identificare e accettare la decisione di un cliente; questi vengono rilasciati ai clienti a pagamento o, in alcuni casi, gratuitamente. Anche una firma elettronica è considerata una buona misura di sicurezza.</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INTERNET BANKING</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rgbClr val="FF0000"/>
                </a:solidFill>
                <a:latin typeface="Arial Rounded"/>
                <a:ea typeface="Arial Rounded"/>
                <a:cs typeface="Arial Rounded"/>
                <a:sym typeface="Arial Rounded"/>
              </a:rPr>
              <a:t>Cos’è un prestito bancario</a:t>
            </a:r>
            <a:r>
              <a:rPr lang="pl-PL" sz="1000" b="1" dirty="0">
                <a:solidFill>
                  <a:srgbClr val="FF0000"/>
                </a:solidFill>
                <a:latin typeface="Arial Rounded"/>
                <a:ea typeface="Arial Rounded"/>
                <a:cs typeface="Arial Rounded"/>
                <a:sym typeface="Arial Rounded"/>
              </a:rPr>
              <a:t>?</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Un prestito bancario è un accordo scritto tra un consumatore e una banca. In base a esso, la banca si impegna a mettere a disposizione una certa somma di denaro per un certo periodo di tempo, mentre il mutuatario è tenuto a utilizzare i fondi ricevuti in conformità con il loro scopo, come specificato nei termini dell'accordo, e a restituirli unitamente al compenso dovuto alla banca sotto forma di provvigioni e interessi.</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CREDITI</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81584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b="1" dirty="0">
                <a:solidFill>
                  <a:schemeClr val="tx1"/>
                </a:solidFill>
                <a:latin typeface="Arial Rounded"/>
                <a:ea typeface="Arial Rounded"/>
                <a:cs typeface="Arial Rounded"/>
                <a:sym typeface="Arial Rounded"/>
              </a:rPr>
              <a:t>Un prestito bancario è caratterizzato da caratteristiche quali:</a:t>
            </a:r>
          </a:p>
          <a:p>
            <a:pPr marR="0" lvl="0" algn="just" rtl="0">
              <a:lnSpc>
                <a:spcPct val="200000"/>
              </a:lnSpc>
              <a:spcBef>
                <a:spcPts val="0"/>
              </a:spcBef>
              <a:spcAft>
                <a:spcPts val="0"/>
              </a:spcAft>
            </a:pPr>
            <a:r>
              <a:rPr lang="it-IT" b="1" dirty="0">
                <a:solidFill>
                  <a:schemeClr val="tx1"/>
                </a:solidFill>
                <a:latin typeface="Arial Rounded"/>
                <a:ea typeface="Arial Rounded"/>
                <a:cs typeface="Arial Rounded"/>
                <a:sym typeface="Arial Rounded"/>
              </a:rPr>
              <a:t>     manovrabilità,</a:t>
            </a:r>
          </a:p>
          <a:p>
            <a:pPr marR="0" lvl="0" algn="just" rtl="0">
              <a:lnSpc>
                <a:spcPct val="200000"/>
              </a:lnSpc>
              <a:spcBef>
                <a:spcPts val="0"/>
              </a:spcBef>
              <a:spcAft>
                <a:spcPts val="0"/>
              </a:spcAft>
            </a:pPr>
            <a:r>
              <a:rPr lang="it-IT" b="1" dirty="0">
                <a:solidFill>
                  <a:schemeClr val="tx1"/>
                </a:solidFill>
                <a:latin typeface="Arial Rounded"/>
                <a:ea typeface="Arial Rounded"/>
                <a:cs typeface="Arial Rounded"/>
                <a:sym typeface="Arial Rounded"/>
              </a:rPr>
              <a:t>     tempestività,</a:t>
            </a:r>
          </a:p>
          <a:p>
            <a:pPr marR="0" lvl="0" algn="just" rtl="0">
              <a:lnSpc>
                <a:spcPct val="200000"/>
              </a:lnSpc>
              <a:spcBef>
                <a:spcPts val="0"/>
              </a:spcBef>
              <a:spcAft>
                <a:spcPts val="0"/>
              </a:spcAft>
            </a:pPr>
            <a:r>
              <a:rPr lang="it-IT" b="1" dirty="0">
                <a:solidFill>
                  <a:schemeClr val="tx1"/>
                </a:solidFill>
                <a:latin typeface="Arial Rounded"/>
                <a:ea typeface="Arial Rounded"/>
                <a:cs typeface="Arial Rounded"/>
                <a:sym typeface="Arial Rounded"/>
              </a:rPr>
              <a:t>     tasso d'interesse.</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36983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b="1" dirty="0">
                <a:solidFill>
                  <a:srgbClr val="FF0000"/>
                </a:solidFill>
                <a:latin typeface="Arial Rounded"/>
                <a:ea typeface="Arial Rounded"/>
                <a:cs typeface="Arial Rounded"/>
                <a:sym typeface="Arial Rounded"/>
              </a:rPr>
              <a:t>Prestito bancario a confronto</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Potrebbe sembrare che i termini credito e prestito siano usati in modo intercambiabile e significhino la stessa cosa. Tuttavia, le effettive differenze legali sono significative. Innanzitutto il credito può essere concesso solo dalle banche ei contratti di credito sono disciplinati dal diritto bancario. Devono contenere informazioni sul termine per il rimborso dei fondi, le spese relative alla concessione del prestito, le commissioni e gli interessi. I contratti di credito sono regolati dalla legge bancaria.</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b="1" dirty="0">
                <a:solidFill>
                  <a:srgbClr val="FF0000"/>
                </a:solidFill>
                <a:latin typeface="Arial Rounded"/>
                <a:ea typeface="Arial Rounded"/>
                <a:cs typeface="Arial Rounded"/>
                <a:sym typeface="Arial Rounded"/>
              </a:rPr>
              <a:t>Prestito bancario a confronto</a:t>
            </a:r>
            <a:endParaRPr lang="pl-PL"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Un prestito, invece, può essere concesso da chiunque abbia disponibilità economiche. Inoltre, è significativo che non sia richiesto un contratto scritto per importi inferiori a PLN 500. Non vi è inoltre alcun obbligo per il contratto di prestito di specificare il periodo di rimborso o le caratteristiche del prestito. Un prestito è soggetto ai rigori del codice civile.</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58528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Tipologie base di prestiti bancari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1. Prestiti bancari dedicati a privati e aziende. Si possono distinguere cinque tipi fondamentali di prestiti: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credito al consumo - un prestito bancario destinato a soddisfare determinate esigenze attuali del mutuatario; viene prelevato, ad esempio, per l'acquisto di un computer, elettrodomestici; il periodo di rimborso può variare da diversi mesi a diversi anni;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2. mutuo ipotecario - viene concesso un mutuo ipotecario per l'acquisto di un immobile o la realizzazione di un progetto di costruzione; il periodo di rimborso arriva fino a diversi decenni e il contratto stesso è caratterizzato da termini e condizioni complessi;</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CREDITI</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Tipologie base di prestiti bancari</a:t>
            </a:r>
          </a:p>
          <a:p>
            <a:pPr marL="228600" marR="0" lvl="0" indent="-228600" algn="just" rtl="0">
              <a:lnSpc>
                <a:spcPct val="200000"/>
              </a:lnSpc>
              <a:spcBef>
                <a:spcPts val="0"/>
              </a:spcBef>
              <a:spcAft>
                <a:spcPts val="0"/>
              </a:spcAft>
              <a:buFont typeface="+mj-lt"/>
              <a:buAutoNum type="arabicPeriod" startAt="3"/>
            </a:pPr>
            <a:r>
              <a:rPr lang="it-IT" sz="1100" b="1" dirty="0">
                <a:solidFill>
                  <a:schemeClr val="tx1"/>
                </a:solidFill>
                <a:latin typeface="Arial Rounded"/>
                <a:ea typeface="Arial Rounded"/>
                <a:cs typeface="Arial Rounded"/>
                <a:sym typeface="Arial Rounded"/>
              </a:rPr>
              <a:t>prestito di investimento - questo è principalmente per iniziative che aumentano la ricchezza del mutuatario, come l'acquisto di azioni o titoli a lungo termine; vale la pena conoscere i diversi tipi di prestiti per investimenti soprattutto se sei un imprenditore;</a:t>
            </a:r>
          </a:p>
          <a:p>
            <a:pPr marL="228600" marR="0" lvl="0" indent="-228600" algn="just" rtl="0">
              <a:lnSpc>
                <a:spcPct val="200000"/>
              </a:lnSpc>
              <a:spcBef>
                <a:spcPts val="0"/>
              </a:spcBef>
              <a:spcAft>
                <a:spcPts val="0"/>
              </a:spcAft>
              <a:buFont typeface="+mj-lt"/>
              <a:buAutoNum type="arabicPeriod" startAt="3"/>
            </a:pPr>
            <a:r>
              <a:rPr lang="it-IT" sz="1100" b="1" dirty="0">
                <a:solidFill>
                  <a:schemeClr val="tx1"/>
                </a:solidFill>
                <a:latin typeface="Arial Rounded"/>
                <a:ea typeface="Arial Rounded"/>
                <a:cs typeface="Arial Rounded"/>
                <a:sym typeface="Arial Rounded"/>
              </a:rPr>
              <a:t>mutuo di consolidamento - stipulato per accorpare più passività in un unico mutuo, consentendo di allungare la durata del mutuo e di abbassare la rata mensile, riducendo sensibilmente l'onere finanziario mensile a carico del nucleo familiare;</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12361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Tipologie base di prestiti bancari</a:t>
            </a:r>
          </a:p>
          <a:p>
            <a:pPr marR="0" lvl="0" algn="just" rtl="0">
              <a:lnSpc>
                <a:spcPct val="200000"/>
              </a:lnSpc>
              <a:spcBef>
                <a:spcPts val="0"/>
              </a:spcBef>
              <a:spcAft>
                <a:spcPts val="0"/>
              </a:spcAft>
            </a:pPr>
            <a:endParaRPr lang="it-IT" sz="1100" b="1" dirty="0">
              <a:solidFill>
                <a:srgbClr val="FF0000"/>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carta di credito e credito rotativo - impegni collegati direttamente a un conto bancario; in un momento prestabilito, il mutuatario può utilizzare l'importo messo a disposizione dalla banca e, se il denaro viene restituito entro il periodo senza interessi, il denaro viene preso in prestito gratuitamente.</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Tipologie di prestiti bancari per scadenza</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Considerando la durata dell'impegno, si possono identificare tre tipi:</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a breve termine - concesso per un massimo di 1 anno;</a:t>
            </a:r>
          </a:p>
          <a:p>
            <a:pPr marR="0" lvl="0" algn="just" rtl="0">
              <a:lnSpc>
                <a:spcPct val="200000"/>
              </a:lnSpc>
              <a:spcBef>
                <a:spcPts val="0"/>
              </a:spcBef>
              <a:spcAft>
                <a:spcPts val="0"/>
              </a:spcAft>
            </a:pPr>
            <a:endParaRPr lang="it-IT" sz="11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Medio termine - con un periodo di rimborso compreso tra 1 e 3 anni;</a:t>
            </a:r>
          </a:p>
          <a:p>
            <a:pPr marR="0" lvl="0" algn="just" rtl="0">
              <a:lnSpc>
                <a:spcPct val="200000"/>
              </a:lnSpc>
              <a:spcBef>
                <a:spcPts val="0"/>
              </a:spcBef>
              <a:spcAft>
                <a:spcPts val="0"/>
              </a:spcAft>
            </a:pPr>
            <a:endParaRPr lang="it-IT" sz="11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a lungo termine - con un periodo di rimborso superiore a 3 anni.</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Se invece il criterio primario di suddivisione è l'oggetto del contratto, possiamo suddividere un finanziamento bancario in:</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mutuo per la casa;</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credito al consumo - distinguendo tra:</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credito in contanti;</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prestito auto;</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prestito studente;</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     risparmio e credito in conto corrente.</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CREDITI</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569620"/>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Cosa significa risparmiare o accantonare?</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Spendere soldi con saggezza</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2. Rinunciare a parte del consumo</a:t>
            </a:r>
          </a:p>
          <a:p>
            <a:pPr marL="0" marR="0" lvl="0" indent="0" algn="l" rtl="0">
              <a:lnSpc>
                <a:spcPct val="200000"/>
              </a:lnSpc>
              <a:spcBef>
                <a:spcPts val="0"/>
              </a:spcBef>
              <a:spcAft>
                <a:spcPts val="0"/>
              </a:spcAft>
              <a:buNone/>
            </a:pPr>
            <a:r>
              <a:rPr lang="it-IT" sz="1200" b="1" dirty="0">
                <a:solidFill>
                  <a:schemeClr val="dk1"/>
                </a:solidFill>
                <a:latin typeface="Arial Rounded"/>
                <a:ea typeface="Arial Rounded"/>
                <a:cs typeface="Arial Rounded"/>
                <a:sym typeface="Arial Rounded"/>
              </a:rPr>
              <a:t>3. protezione del patrimonio detenuto</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100" b="1" dirty="0">
                <a:solidFill>
                  <a:srgbClr val="FF0000"/>
                </a:solidFill>
                <a:latin typeface="Arial Rounded"/>
                <a:ea typeface="Arial Rounded"/>
                <a:cs typeface="Arial Rounded"/>
                <a:sym typeface="Arial Rounded"/>
              </a:rPr>
              <a:t>Forme di garanzia per i prestiti bancari</a:t>
            </a:r>
          </a:p>
          <a:p>
            <a:pPr marR="0" lvl="0" algn="just" rtl="0">
              <a:lnSpc>
                <a:spcPct val="200000"/>
              </a:lnSpc>
              <a:spcBef>
                <a:spcPts val="0"/>
              </a:spcBef>
              <a:spcAft>
                <a:spcPts val="0"/>
              </a:spcAft>
            </a:pPr>
            <a:r>
              <a:rPr lang="it-IT" sz="1100" b="1" dirty="0">
                <a:solidFill>
                  <a:schemeClr val="tx1"/>
                </a:solidFill>
                <a:latin typeface="Arial Rounded"/>
                <a:ea typeface="Arial Rounded"/>
                <a:cs typeface="Arial Rounded"/>
                <a:sym typeface="Arial Rounded"/>
              </a:rPr>
              <a:t>A seconda del tipo di prestito bancario da sottoscrivere, il cliente deve aspettarsi di fornire una forma adeguata di garanzia accettata dalla banca. Nel caso dei prestiti al consumo, il reddito guadagnato dal mutuatario è spesso una garanzia sufficiente. La situazione è diversa quando si stipula un mutuo ipotecario. Qui, il cliente è tenuto a fornire un mutuo, ma può anche essere tenuto a fornire una cambiale in bianco o una fideiussione.</a:t>
            </a: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GARANZIE PER PRESTITI BANCARI</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Esistono due tipi di garanzie per i prestiti bancari: personali e materiali.</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Le tutele personali includono: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cambiale in bianco;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garanzia bancaria;</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garanzia personale;</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fidejussione su cambiale;</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Incarico;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assicurazione del credito;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adesione al debito.</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GARANZIE PER PRESTITI BANCARI</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Per quanto riguarda le garanzie in natura, invece, queste includono: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deposito;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mutuo;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blocco di fondi in un conto bancario;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impegno;</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     trasferimento di sicurezza.</a:t>
            </a:r>
          </a:p>
          <a:p>
            <a:pPr marR="0" lvl="0" algn="just" rtl="0">
              <a:lnSpc>
                <a:spcPct val="200000"/>
              </a:lnSpc>
              <a:spcBef>
                <a:spcPts val="0"/>
              </a:spcBef>
              <a:spcAft>
                <a:spcPts val="0"/>
              </a:spcAft>
            </a:pPr>
            <a:r>
              <a:rPr lang="it-IT" sz="1000" b="1" dirty="0">
                <a:solidFill>
                  <a:schemeClr val="tx1"/>
                </a:solidFill>
                <a:latin typeface="Arial Rounded"/>
                <a:ea typeface="Arial Rounded"/>
                <a:cs typeface="Arial Rounded"/>
                <a:sym typeface="Arial Rounded"/>
              </a:rPr>
              <a:t>Se il prestito non viene rimborsato, la banca risolve il contratto con effetto immediato e richiede il rimborso dell'obbligazione. In caso di inadempienza, la banca fa valere i propri diritti nei confronti delle suddette garanzie.</a:t>
            </a: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 Commission's support </a:t>
            </a:r>
            <a:r>
              <a:rPr lang="pl-PL" sz="900" dirty="0">
                <a:solidFill>
                  <a:schemeClr val="dk1"/>
                </a:solidFill>
                <a:latin typeface="Calibri"/>
                <a:ea typeface="Calibri"/>
                <a:cs typeface="Calibri"/>
                <a:sym typeface="Calibri"/>
              </a:rPr>
              <a:t>for the </a:t>
            </a:r>
            <a:r>
              <a:rPr lang="pl-PL" sz="900" dirty="0" err="1">
                <a:solidFill>
                  <a:schemeClr val="dk1"/>
                </a:solidFill>
                <a:latin typeface="Calibri"/>
                <a:ea typeface="Calibri"/>
                <a:cs typeface="Calibri"/>
                <a:sym typeface="Calibri"/>
              </a:rPr>
              <a:t>production of this publication does </a:t>
            </a:r>
            <a:r>
              <a:rPr lang="pl-PL" sz="900" dirty="0">
                <a:solidFill>
                  <a:schemeClr val="dk1"/>
                </a:solidFill>
                <a:latin typeface="Calibri"/>
                <a:ea typeface="Calibri"/>
                <a:cs typeface="Calibri"/>
                <a:sym typeface="Calibri"/>
              </a:rPr>
              <a:t>not </a:t>
            </a:r>
            <a:r>
              <a:rPr lang="pl-PL" sz="900" dirty="0" err="1">
                <a:solidFill>
                  <a:schemeClr val="dk1"/>
                </a:solidFill>
                <a:latin typeface="Calibri"/>
                <a:ea typeface="Calibri"/>
                <a:cs typeface="Calibri"/>
                <a:sym typeface="Calibri"/>
              </a:rPr>
              <a:t>constitute an endorsement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 reflect </a:t>
            </a: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views only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 cannot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held responsible </a:t>
            </a:r>
            <a:r>
              <a:rPr lang="pl-PL" sz="900" dirty="0">
                <a:solidFill>
                  <a:schemeClr val="dk1"/>
                </a:solidFill>
                <a:latin typeface="Calibri"/>
                <a:ea typeface="Calibri"/>
                <a:cs typeface="Calibri"/>
                <a:sym typeface="Calibri"/>
              </a:rPr>
              <a:t>for </a:t>
            </a:r>
            <a:r>
              <a:rPr lang="pl-PL" sz="900" dirty="0" err="1">
                <a:solidFill>
                  <a:schemeClr val="dk1"/>
                </a:solidFill>
                <a:latin typeface="Calibri"/>
                <a:ea typeface="Calibri"/>
                <a:cs typeface="Calibri"/>
                <a:sym typeface="Calibri"/>
              </a:rPr>
              <a:t>any use which may </a:t>
            </a:r>
            <a:r>
              <a:rPr lang="pl-PL" sz="900" dirty="0">
                <a:solidFill>
                  <a:schemeClr val="dk1"/>
                </a:solidFill>
                <a:latin typeface="Calibri"/>
                <a:ea typeface="Calibri"/>
                <a:cs typeface="Calibri"/>
                <a:sym typeface="Calibri"/>
              </a:rPr>
              <a:t>be </a:t>
            </a:r>
            <a:r>
              <a:rPr lang="pl-PL" sz="900" dirty="0" err="1">
                <a:solidFill>
                  <a:schemeClr val="dk1"/>
                </a:solidFill>
                <a:latin typeface="Calibri"/>
                <a:ea typeface="Calibri"/>
                <a:cs typeface="Calibri"/>
                <a:sym typeface="Calibri"/>
              </a:rPr>
              <a:t>made </a:t>
            </a:r>
            <a:r>
              <a:rPr lang="pl-PL" sz="900" dirty="0">
                <a:solidFill>
                  <a:schemeClr val="dk1"/>
                </a:solidFill>
                <a:latin typeface="Calibri"/>
                <a:ea typeface="Calibri"/>
                <a:cs typeface="Calibri"/>
                <a:sym typeface="Calibri"/>
              </a:rPr>
              <a:t>of the </a:t>
            </a:r>
            <a:r>
              <a:rPr lang="pl-PL" sz="900" dirty="0" err="1">
                <a:solidFill>
                  <a:schemeClr val="dk1"/>
                </a:solidFill>
                <a:latin typeface="Calibri"/>
                <a:ea typeface="Calibri"/>
                <a:cs typeface="Calibri"/>
                <a:sym typeface="Calibri"/>
              </a:rPr>
              <a:t>information contained 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GARANZIE PER PRESTITI BANCARI</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1720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dirty="0">
              <a:solidFill>
                <a:srgbClr val="7030A0"/>
              </a:solidFill>
            </a:endParaRPr>
          </a:p>
          <a:p>
            <a:pPr marL="0" lvl="0" indent="0" algn="ctr" rtl="0">
              <a:spcBef>
                <a:spcPts val="720"/>
              </a:spcBef>
              <a:spcAft>
                <a:spcPts val="0"/>
              </a:spcAft>
              <a:buClr>
                <a:srgbClr val="7030A0"/>
              </a:buClr>
              <a:buSzPts val="3600"/>
              <a:buNone/>
            </a:pPr>
            <a:r>
              <a:rPr lang="it-IT" dirty="0">
                <a:solidFill>
                  <a:srgbClr val="7030A0"/>
                </a:solidFill>
              </a:rPr>
              <a:t>Grazie</a:t>
            </a:r>
            <a:endParaRPr dirty="0">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495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Forme di risparmio:</a:t>
            </a:r>
          </a:p>
          <a:p>
            <a:pPr marR="0" lvl="0" algn="l" rtl="0">
              <a:spcBef>
                <a:spcPts val="0"/>
              </a:spcBef>
              <a:spcAft>
                <a:spcPts val="0"/>
              </a:spcAft>
            </a:pPr>
            <a:endParaRPr lang="it-IT" sz="1200" b="1" dirty="0">
              <a:solidFill>
                <a:schemeClr val="dk1"/>
              </a:solidFill>
              <a:latin typeface="Arial Rounded"/>
              <a:ea typeface="Arial Rounded"/>
              <a:cs typeface="Arial Rounded"/>
              <a:sym typeface="Arial Rounded"/>
            </a:endParaRP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«Socks»</a:t>
            </a: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conto bancario</a:t>
            </a: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Deposito bancario - tasso di interesse fisso, variabile, progressivo</a:t>
            </a: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Conto di risparmio</a:t>
            </a:r>
          </a:p>
          <a:p>
            <a:pPr marR="0" lvl="0" algn="l" rtl="0">
              <a:spcBef>
                <a:spcPts val="0"/>
              </a:spcBef>
              <a:spcAft>
                <a:spcPts val="0"/>
              </a:spcAft>
            </a:pPr>
            <a:r>
              <a:rPr lang="it-IT" sz="1200" b="1" dirty="0">
                <a:solidFill>
                  <a:schemeClr val="dk1"/>
                </a:solidFill>
                <a:latin typeface="Arial Rounded"/>
                <a:ea typeface="Arial Rounded"/>
                <a:cs typeface="Arial Rounded"/>
                <a:sym typeface="Arial Rounded"/>
              </a:rPr>
              <a:t>Obbligazioni</a:t>
            </a: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b="1" dirty="0">
                <a:solidFill>
                  <a:schemeClr val="dk1"/>
                </a:solidFill>
                <a:latin typeface="Arial Rounded"/>
                <a:ea typeface="Arial Rounded"/>
                <a:cs typeface="Arial Rounded"/>
                <a:sym typeface="Arial Rounded"/>
              </a:rPr>
              <a:t> </a:t>
            </a:r>
            <a:r>
              <a:rPr lang="it-IT" b="1" dirty="0">
                <a:solidFill>
                  <a:schemeClr val="dk1"/>
                </a:solidFill>
                <a:latin typeface="Arial Rounded"/>
                <a:ea typeface="Arial Rounded"/>
                <a:cs typeface="Arial Rounded"/>
                <a:sym typeface="Arial Rounded"/>
              </a:rPr>
              <a:t>INVESTIMENTO = RISPARMIO + RISCHIO</a:t>
            </a:r>
          </a:p>
          <a:p>
            <a:pPr marR="0" lvl="0" algn="l" rtl="0">
              <a:lnSpc>
                <a:spcPct val="300000"/>
              </a:lnSpc>
              <a:spcBef>
                <a:spcPts val="0"/>
              </a:spcBef>
              <a:spcAft>
                <a:spcPts val="0"/>
              </a:spcAft>
            </a:pPr>
            <a:r>
              <a:rPr lang="it-IT" b="1" dirty="0">
                <a:solidFill>
                  <a:schemeClr val="dk1"/>
                </a:solidFill>
                <a:latin typeface="Arial Rounded"/>
                <a:ea typeface="Arial Rounded"/>
                <a:cs typeface="Arial Rounded"/>
                <a:sym typeface="Arial Rounded"/>
              </a:rPr>
              <a:t>Per investire abbiamo bisogno di risparmio</a:t>
            </a:r>
          </a:p>
          <a:p>
            <a:pPr marR="0" lvl="0" algn="l" rtl="0">
              <a:lnSpc>
                <a:spcPct val="300000"/>
              </a:lnSpc>
              <a:spcBef>
                <a:spcPts val="0"/>
              </a:spcBef>
              <a:spcAft>
                <a:spcPts val="0"/>
              </a:spcAft>
            </a:pPr>
            <a:r>
              <a:rPr lang="it-IT" b="1" dirty="0">
                <a:solidFill>
                  <a:schemeClr val="dk1"/>
                </a:solidFill>
                <a:latin typeface="Arial Rounded"/>
                <a:ea typeface="Arial Rounded"/>
                <a:cs typeface="Arial Rounded"/>
                <a:sym typeface="Arial Rounded"/>
              </a:rPr>
              <a:t>Non ci sono investimenti assicurati</a:t>
            </a:r>
            <a:endParaRPr lang="pl-PL"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77451"/>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Un deposito bancario </a:t>
            </a:r>
            <a:r>
              <a:rPr lang="it-IT" sz="1200" b="1" dirty="0">
                <a:solidFill>
                  <a:schemeClr val="tx1"/>
                </a:solidFill>
                <a:latin typeface="Arial Rounded"/>
                <a:ea typeface="Arial Rounded"/>
                <a:cs typeface="Arial Rounded"/>
                <a:sym typeface="Arial Rounded"/>
              </a:rPr>
              <a:t>consiste nel depositare in una banca</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una certa somma di denaro per un periodo di tempo prestabilito.</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Dopo la scadenza di questo periodo, la banca ci rimborserà l'intero importo</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più interessi.</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Obiettivo: proteggere il valore del capitale</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Caratteristiche:</a:t>
            </a:r>
          </a:p>
          <a:p>
            <a:pPr marR="0" lvl="0" algn="ctr"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Rischio molto basso, basso ritorno sull'investimento.</a:t>
            </a:r>
            <a:endParaRPr lang="pl-PL" sz="12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I parametri più importanti dei depositi:</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1. Durata del contratto</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2. Tasso d'interesse</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Tipo di tasso di interesse: fisso o variabile</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Frequenza di capitalizzazione degli interessi: da giornaliera a realizzata a fine contratto</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Modalità di risoluzione del contratto: rinnovabile o meno</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 name="Marcador de texto 2">
            <a:extLst>
              <a:ext uri="{FF2B5EF4-FFF2-40B4-BE49-F238E27FC236}">
                <a16:creationId xmlns:a16="http://schemas.microsoft.com/office/drawing/2014/main" id="{D5FB60EB-26DC-E6B7-552A-12FC7517448A}"/>
              </a:ext>
            </a:extLst>
          </p:cNvPr>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7745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Depositi: trucchi e trappole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Sanzioni per estinzione anticipata dei depositi</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Tasso di interesse fisso per un lungo periodo in cui è presente l'inflazione</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cadute - e viceversa</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Tasso di interesse lordo annuo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Depositi collegati a fondi di investimento</a:t>
            </a:r>
          </a:p>
          <a:p>
            <a:pPr marR="0" lvl="0" algn="just" rtl="0">
              <a:lnSpc>
                <a:spcPct val="150000"/>
              </a:lnSpc>
              <a:spcBef>
                <a:spcPts val="0"/>
              </a:spcBef>
              <a:spcAft>
                <a:spcPts val="0"/>
              </a:spcAft>
            </a:pPr>
            <a:r>
              <a:rPr lang="it-IT" sz="1200" b="1" dirty="0">
                <a:solidFill>
                  <a:schemeClr val="tx1"/>
                </a:solidFill>
                <a:latin typeface="Arial Rounded"/>
                <a:ea typeface="Arial Rounded"/>
                <a:cs typeface="Arial Rounded"/>
                <a:sym typeface="Arial Rounded"/>
              </a:rPr>
              <a:t>Depositi progressivi</a:t>
            </a:r>
            <a:endParaRPr lang="pl-PL" sz="12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70812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it-IT" b="1" dirty="0">
                <a:solidFill>
                  <a:srgbClr val="FF0000"/>
                </a:solidFill>
                <a:latin typeface="Arial Rounded"/>
                <a:ea typeface="Arial Rounded"/>
                <a:cs typeface="Arial Rounded"/>
                <a:sym typeface="Arial Rounded"/>
              </a:rPr>
              <a:t>Deposito sotto forma di assicurazione sulla vita e sulla dotazione In cosa differisce da un deposito (per esempio in Polonia)?</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Non si pagano tasse sulle plusvalenze</a:t>
            </a:r>
          </a:p>
          <a:p>
            <a:pPr marR="0" lvl="0" algn="just" rtl="0">
              <a:lnSpc>
                <a:spcPct val="150000"/>
              </a:lnSpc>
              <a:spcBef>
                <a:spcPts val="0"/>
              </a:spcBef>
              <a:spcAft>
                <a:spcPts val="0"/>
              </a:spcAft>
            </a:pPr>
            <a:r>
              <a:rPr lang="it-IT" b="1" dirty="0">
                <a:solidFill>
                  <a:schemeClr val="tx1"/>
                </a:solidFill>
                <a:latin typeface="Arial Rounded"/>
                <a:ea typeface="Arial Rounded"/>
                <a:cs typeface="Arial Rounded"/>
                <a:sym typeface="Arial Rounded"/>
              </a:rPr>
              <a:t>Non è tutelato dal Fondo Bancario di Garanzia, è tutelato dal Fondo Assicurativo di Garanzia</a:t>
            </a:r>
            <a:endParaRPr lang="pl-PL"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STRATEGIE DI RISPARMIO E INVESTIMENTO</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3575</Words>
  <Application>Microsoft Office PowerPoint</Application>
  <PresentationFormat>Presentación en pantalla (16:9)</PresentationFormat>
  <Paragraphs>221</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33</vt:i4>
      </vt:variant>
    </vt:vector>
  </HeadingPairs>
  <TitlesOfParts>
    <vt:vector size="41"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 docId:DFFE3E2CC9C23CEE7DA994B8B735B2D7</cp:keywords>
  <cp:lastModifiedBy>dani gm</cp:lastModifiedBy>
  <cp:revision>5</cp:revision>
  <dcterms:created xsi:type="dcterms:W3CDTF">2016-12-05T23:26:54Z</dcterms:created>
  <dcterms:modified xsi:type="dcterms:W3CDTF">2024-02-22T16:25:27Z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