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7"/>
  </p:notesMasterIdLst>
  <p:sldIdLst>
    <p:sldId id="256"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262"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3E9"/>
    <a:srgbClr val="F8B2A3"/>
    <a:srgbClr val="98DFBB"/>
    <a:srgbClr val="A4B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01140CF8-7B72-45DD-A986-D26B8DD8479C}"/>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8EBF64AE-F633-4DB5-9FD1-7283A4476B5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E19C1943-9E0D-4DDD-93BC-B1F4D9C273A3}"/>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66554" y="3703263"/>
            <a:ext cx="5219924" cy="504056"/>
          </a:xfrm>
        </p:spPr>
        <p:txBody>
          <a:bodyPr/>
          <a:lstStyle/>
          <a:p>
            <a:pPr>
              <a:spcBef>
                <a:spcPts val="0"/>
              </a:spcBef>
              <a:defRPr/>
            </a:pPr>
            <a:r>
              <a:rPr lang="en-US" b="1" dirty="0" err="1">
                <a:ea typeface="Tahoma"/>
                <a:cs typeface="Tahoma"/>
                <a:sym typeface="Tahoma"/>
              </a:rPr>
              <a:t>Mutui</a:t>
            </a:r>
            <a:r>
              <a:rPr lang="en-US" b="1" dirty="0">
                <a:ea typeface="Tahoma"/>
                <a:cs typeface="Tahoma"/>
                <a:sym typeface="Tahoma"/>
              </a:rPr>
              <a:t> e </a:t>
            </a:r>
            <a:r>
              <a:rPr lang="en-US" b="1" dirty="0" err="1">
                <a:ea typeface="Tahoma"/>
                <a:cs typeface="Tahoma"/>
                <a:sym typeface="Tahoma"/>
              </a:rPr>
              <a:t>ipoteche</a:t>
            </a:r>
            <a:endParaRPr lang="en-US" sz="1400" b="1" dirty="0">
              <a:ea typeface="Tahoma"/>
              <a:cs typeface="Tahoma"/>
              <a:sym typeface="Tahoma"/>
            </a:endParaRPr>
          </a:p>
          <a:p>
            <a:pPr fontAlgn="auto">
              <a:spcBef>
                <a:spcPts val="0"/>
              </a:spcBef>
              <a:spcAft>
                <a:spcPts val="0"/>
              </a:spcAft>
              <a:defRPr/>
            </a:pPr>
            <a:endParaRPr lang="en-US" altLang="ko-KR" b="1" dirty="0"/>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17058"/>
            <a:ext cx="6264696" cy="2862322"/>
          </a:xfrm>
          <a:prstGeom prst="rect">
            <a:avLst/>
          </a:prstGeom>
          <a:noFill/>
        </p:spPr>
        <p:txBody>
          <a:bodyPr wrap="square" rtlCol="0">
            <a:spAutoFit/>
          </a:bodyPr>
          <a:lstStyle/>
          <a:p>
            <a:pPr marL="457200" indent="-457200" algn="just">
              <a:lnSpc>
                <a:spcPct val="200000"/>
              </a:lnSpc>
              <a:buFont typeface="+mj-lt"/>
              <a:buAutoNum type="arabicPeriod"/>
            </a:pPr>
            <a:r>
              <a:rPr lang="it-IT" sz="1200" dirty="0"/>
              <a:t>Un'ipoteca contrattuale può anche garantire più crediti derivanti da diversi rapporti giuridici dovuti allo stesso creditore.</a:t>
            </a:r>
          </a:p>
          <a:p>
            <a:pPr marL="457200" indent="-457200" algn="just">
              <a:lnSpc>
                <a:spcPct val="200000"/>
              </a:lnSpc>
              <a:buFont typeface="+mj-lt"/>
              <a:buAutoNum type="arabicPeriod"/>
            </a:pPr>
            <a:r>
              <a:rPr lang="it-IT" sz="1200" dirty="0"/>
              <a:t>L'accordo istitutivo dell'ipoteca dovrebbe specificare i rapporti giuridici ei crediti garantiti che ne derivano.</a:t>
            </a:r>
          </a:p>
          <a:p>
            <a:pPr marL="457200" indent="-457200" algn="just">
              <a:lnSpc>
                <a:spcPct val="200000"/>
              </a:lnSpc>
              <a:buFont typeface="+mj-lt"/>
              <a:buAutoNum type="arabicPeriod"/>
            </a:pPr>
            <a:r>
              <a:rPr lang="it-IT" sz="1200" dirty="0"/>
              <a:t>Un creditore ipotecario può dividere un mutuo. La dichiarazione di divisione dell'ipoteca deve essere fatta al proprietario dell'immobile. La divisione dell'ipoteca ha effetto al momento dell'iscrizione nel registro fondiario.</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49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69660"/>
          </a:xfrm>
          <a:prstGeom prst="rect">
            <a:avLst/>
          </a:prstGeom>
          <a:noFill/>
        </p:spPr>
        <p:txBody>
          <a:bodyPr wrap="square" rtlCol="0">
            <a:spAutoFit/>
          </a:bodyPr>
          <a:lstStyle/>
          <a:p>
            <a:pPr marL="342900" indent="-342900">
              <a:buFont typeface="+mj-lt"/>
              <a:buAutoNum type="arabicPeriod"/>
            </a:pPr>
            <a:r>
              <a:rPr lang="pl-PL" sz="1200" dirty="0"/>
              <a:t> </a:t>
            </a:r>
            <a:r>
              <a:rPr lang="it-IT" sz="1200" dirty="0"/>
              <a:t>Un'ipoteca garantisce un credito monetario, incluso un credito futuro.</a:t>
            </a:r>
          </a:p>
          <a:p>
            <a:pPr marL="342900" indent="-342900">
              <a:buFont typeface="+mj-lt"/>
              <a:buAutoNum type="arabicPeriod"/>
            </a:pPr>
            <a:endParaRPr lang="it-IT" sz="1200" dirty="0"/>
          </a:p>
          <a:p>
            <a:pPr marL="342900" indent="-342900">
              <a:buFont typeface="+mj-lt"/>
              <a:buAutoNum type="arabicPeriod"/>
            </a:pPr>
            <a:r>
              <a:rPr lang="it-IT" sz="1200" dirty="0"/>
              <a:t>Un'ipoteca garantisce un credito fino a una determinata somma di denaro. Se la garanzia ipotecaria è eccessiva, il proprietario dell'immobile ipotecato può richiedere una riduzione della somma ipotecaria.</a:t>
            </a:r>
          </a:p>
          <a:p>
            <a:pPr marL="342900" indent="-342900">
              <a:buFont typeface="+mj-lt"/>
              <a:buAutoNum type="arabicPeriod"/>
            </a:pPr>
            <a:endParaRPr lang="it-IT" sz="1200" dirty="0"/>
          </a:p>
          <a:p>
            <a:pPr marL="342900" indent="-342900">
              <a:buFont typeface="+mj-lt"/>
              <a:buAutoNum type="arabicPeriod"/>
            </a:pPr>
            <a:r>
              <a:rPr lang="it-IT" sz="1200" dirty="0"/>
              <a:t>L'importo dell'ipoteca deve essere espresso nella stessa valuta del credito garantito, salvo diverso accordo tra le parti nell'accordo istitutivo dell'ipoteca.</a:t>
            </a:r>
            <a:endParaRPr lang="pl-PL" sz="1200" dirty="0"/>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84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1754326"/>
          </a:xfrm>
          <a:prstGeom prst="rect">
            <a:avLst/>
          </a:prstGeom>
          <a:noFill/>
        </p:spPr>
        <p:txBody>
          <a:bodyPr wrap="square" rtlCol="0">
            <a:spAutoFit/>
          </a:bodyPr>
          <a:lstStyle/>
          <a:p>
            <a:pPr algn="just">
              <a:lnSpc>
                <a:spcPct val="200000"/>
              </a:lnSpc>
            </a:pPr>
            <a:r>
              <a:rPr lang="it-IT" sz="1200" dirty="0"/>
              <a:t>Un'ipoteca garantisce diritti per interessi e spese legali concesse che rientrano nella somma dell'ipoteca, nonché altri diritti per prestazioni accessorie, se sono menzionati nel documento che costituisce la base per l'iscrizione dell'ipoteca nel registro fondiario e ipotecario, ad es. nell'accordo (articolo 69 UKWH).</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437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87966"/>
            <a:ext cx="6207782" cy="2769989"/>
          </a:xfrm>
          <a:prstGeom prst="rect">
            <a:avLst/>
          </a:prstGeom>
          <a:noFill/>
        </p:spPr>
        <p:txBody>
          <a:bodyPr wrap="square" rtlCol="0">
            <a:spAutoFit/>
          </a:bodyPr>
          <a:lstStyle/>
          <a:p>
            <a:pPr>
              <a:lnSpc>
                <a:spcPct val="150000"/>
              </a:lnSpc>
            </a:pPr>
            <a:r>
              <a:rPr lang="it-IT" sz="1200" dirty="0"/>
              <a:t>1) ACCORDO - mutuo contrattuale; ingresso in KW</a:t>
            </a:r>
          </a:p>
          <a:p>
            <a:pPr marL="457200" indent="-457200">
              <a:lnSpc>
                <a:spcPct val="150000"/>
              </a:lnSpc>
              <a:buFont typeface="+mj-lt"/>
              <a:buAutoNum type="arabicPeriod"/>
            </a:pPr>
            <a:r>
              <a:rPr lang="it-IT" sz="1200" dirty="0"/>
              <a:t>è necessario stipulare un accordo tra il proprietario dell'immobile su cui deve essere istituita l'ipoteca e il creditore (amministratore di un'ipoteca costituita per garantire i crediti di più di un creditore - articolo 682 KWU), e</a:t>
            </a:r>
          </a:p>
          <a:p>
            <a:pPr marL="457200" indent="-457200">
              <a:lnSpc>
                <a:spcPct val="150000"/>
              </a:lnSpc>
              <a:buFont typeface="+mj-lt"/>
              <a:buAutoNum type="arabicPeriod"/>
            </a:pPr>
            <a:r>
              <a:rPr lang="it-IT" sz="1200" dirty="0"/>
              <a:t>iscrizione dell'ipoteca nel registro fondiario e ipotecario (art. 67 UKWH) o presentazione di una domanda con documenti relativi all'istituzione dell'ipoteca alla raccolta di documenti tenuti dal tribunale distrettuale competente se il registro fondiario e ipotecario per la proprietà in questione non è stato accertato, è andato perduto o è stato distrutto (art. 123 UKWH)</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Fonti di mutuo</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269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351798" cy="2123658"/>
          </a:xfrm>
          <a:prstGeom prst="rect">
            <a:avLst/>
          </a:prstGeom>
          <a:noFill/>
        </p:spPr>
        <p:txBody>
          <a:bodyPr wrap="square" rtlCol="0">
            <a:spAutoFit/>
          </a:bodyPr>
          <a:lstStyle/>
          <a:p>
            <a:pPr marL="457200" indent="-457200" algn="just">
              <a:lnSpc>
                <a:spcPct val="200000"/>
              </a:lnSpc>
              <a:buFont typeface="+mj-lt"/>
              <a:buAutoNum type="arabicPeriod"/>
            </a:pPr>
            <a:r>
              <a:rPr lang="it-IT" sz="1200" dirty="0"/>
              <a:t>Dichiarazione del proprietario - in forma di atto notarile ad </a:t>
            </a:r>
            <a:r>
              <a:rPr lang="it-IT" sz="1200" dirty="0" err="1"/>
              <a:t>solemnitatem</a:t>
            </a:r>
            <a:endParaRPr lang="it-IT" sz="1200" dirty="0"/>
          </a:p>
          <a:p>
            <a:pPr marL="457200" indent="-457200" algn="just">
              <a:lnSpc>
                <a:spcPct val="200000"/>
              </a:lnSpc>
              <a:buFont typeface="+mj-lt"/>
              <a:buAutoNum type="arabicPeriod"/>
            </a:pPr>
            <a:r>
              <a:rPr lang="it-IT" sz="1200" dirty="0"/>
              <a:t>La dichiarazione del creditore può essere resa in qualsiasi forma,</a:t>
            </a:r>
          </a:p>
          <a:p>
            <a:pPr marL="457200" indent="-457200" algn="just">
              <a:lnSpc>
                <a:spcPct val="200000"/>
              </a:lnSpc>
              <a:buFont typeface="+mj-lt"/>
              <a:buAutoNum type="arabicPeriod"/>
            </a:pPr>
            <a:r>
              <a:rPr lang="it-IT" sz="1200" dirty="0"/>
              <a:t>L'ipoteca a favore di una banca può essere costituita senza la forma di atto notarile</a:t>
            </a:r>
          </a:p>
          <a:p>
            <a:pPr marL="457200" indent="-457200" algn="just">
              <a:lnSpc>
                <a:spcPct val="200000"/>
              </a:lnSpc>
              <a:buFont typeface="+mj-lt"/>
              <a:buAutoNum type="arabicPeriod"/>
            </a:pPr>
            <a:r>
              <a:rPr lang="it-IT" sz="1200" dirty="0"/>
              <a:t>senza il consenso del proprietario dell'immobile (usufruttuario perpetuo, ...) - ipoteca coatta</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Conclusione del contratto</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765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14209"/>
            <a:ext cx="5966430" cy="2769989"/>
          </a:xfrm>
          <a:prstGeom prst="rect">
            <a:avLst/>
          </a:prstGeom>
          <a:noFill/>
        </p:spPr>
        <p:txBody>
          <a:bodyPr wrap="square" rtlCol="0">
            <a:spAutoFit/>
          </a:bodyPr>
          <a:lstStyle/>
          <a:p>
            <a:pPr algn="just">
              <a:lnSpc>
                <a:spcPct val="150000"/>
              </a:lnSpc>
            </a:pPr>
            <a:r>
              <a:rPr lang="it-IT" sz="1200" dirty="0"/>
              <a:t>può sorgere sulla base di:</a:t>
            </a:r>
          </a:p>
          <a:p>
            <a:pPr marL="457200" indent="-457200" algn="just">
              <a:lnSpc>
                <a:spcPct val="150000"/>
              </a:lnSpc>
              <a:buFont typeface="+mj-lt"/>
              <a:buAutoNum type="arabicPeriod"/>
            </a:pPr>
            <a:r>
              <a:rPr lang="it-IT" sz="1200" dirty="0"/>
              <a:t>un titolo esecutivo ottenuto dal creditore (un titolo esecutivo con clausola esecutiva - un titolo esecutivo è un documento ufficiale attestante l'esistenza e l'entità della pretesa esecutiva del creditore e, allo stesso tempo, l'esistenza e l'entità dell'obbligazione legale del debitore, mentre una clausola esecutiva è un atto giudiziario con il quale il giudice dichiara che il titolo esecutivo è esecutivo, che l'esecuzione nei confronti del debitore è lecita, e ordina agli uffici e ai soggetti interessati di eseguire il titolo esecutivo)</a:t>
            </a:r>
          </a:p>
          <a:p>
            <a:pPr marL="457200" indent="-457200" algn="just">
              <a:lnSpc>
                <a:spcPct val="150000"/>
              </a:lnSpc>
              <a:buFont typeface="+mj-lt"/>
              <a:buAutoNum type="arabicPeriod"/>
            </a:pPr>
            <a:r>
              <a:rPr lang="it-IT" sz="1200" dirty="0"/>
              <a:t>  ordinanze del tribunale che concedono cauzione</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Conclusione del contratto</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890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1661993"/>
          </a:xfrm>
          <a:prstGeom prst="rect">
            <a:avLst/>
          </a:prstGeom>
          <a:noFill/>
        </p:spPr>
        <p:txBody>
          <a:bodyPr wrap="square" rtlCol="0">
            <a:spAutoFit/>
          </a:bodyPr>
          <a:lstStyle/>
          <a:p>
            <a:pPr algn="just">
              <a:lnSpc>
                <a:spcPct val="150000"/>
              </a:lnSpc>
            </a:pPr>
            <a:r>
              <a:rPr lang="it-IT" sz="1200" dirty="0"/>
              <a:t>può sorgere sulla base di:</a:t>
            </a:r>
          </a:p>
          <a:p>
            <a:pPr algn="just">
              <a:lnSpc>
                <a:spcPct val="150000"/>
              </a:lnSpc>
            </a:pPr>
            <a:endParaRPr lang="it-IT" sz="1200" dirty="0"/>
          </a:p>
          <a:p>
            <a:pPr marL="342900" indent="-342900" algn="just">
              <a:lnSpc>
                <a:spcPct val="150000"/>
              </a:lnSpc>
              <a:buFont typeface="Arial" panose="020B0604020202020204" pitchFamily="34" charset="0"/>
              <a:buChar char="•"/>
            </a:pPr>
            <a:r>
              <a:rPr lang="it-IT" sz="1200" dirty="0"/>
              <a:t>Gli ordini del pubblico ministero,</a:t>
            </a:r>
          </a:p>
          <a:p>
            <a:pPr marL="342900" indent="-342900" algn="just">
              <a:lnSpc>
                <a:spcPct val="150000"/>
              </a:lnSpc>
              <a:buFont typeface="Arial" panose="020B0604020202020204" pitchFamily="34" charset="0"/>
              <a:buChar char="•"/>
            </a:pPr>
            <a:r>
              <a:rPr lang="it-IT" sz="1200" dirty="0"/>
              <a:t>Decisione amministrativa</a:t>
            </a:r>
          </a:p>
          <a:p>
            <a:pPr marL="342900" indent="-342900" algn="just">
              <a:lnSpc>
                <a:spcPct val="150000"/>
              </a:lnSpc>
              <a:buFont typeface="Arial" panose="020B0604020202020204" pitchFamily="34" charset="0"/>
              <a:buChar char="•"/>
            </a:pPr>
            <a:r>
              <a:rPr lang="it-IT" sz="1200" dirty="0"/>
              <a:t>Ordinanze di sicurezza sulla base dell'esecuzione in amministrazione</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Conclusione del contratto</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65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2123658"/>
          </a:xfrm>
          <a:prstGeom prst="rect">
            <a:avLst/>
          </a:prstGeom>
          <a:noFill/>
        </p:spPr>
        <p:txBody>
          <a:bodyPr wrap="square" rtlCol="0">
            <a:spAutoFit/>
          </a:bodyPr>
          <a:lstStyle/>
          <a:p>
            <a:pPr algn="just">
              <a:lnSpc>
                <a:spcPct val="200000"/>
              </a:lnSpc>
            </a:pPr>
            <a:r>
              <a:rPr lang="it-IT" sz="1200" dirty="0"/>
              <a:t>Debiti verso enti statali su tutti i beni del pagatore, contribuente, esattore, avente causa o terzi per debiti tributari, arretrati e interessi</a:t>
            </a:r>
          </a:p>
          <a:p>
            <a:pPr algn="just">
              <a:lnSpc>
                <a:spcPct val="200000"/>
              </a:lnSpc>
            </a:pPr>
            <a:r>
              <a:rPr lang="it-IT" sz="1200" dirty="0"/>
              <a:t>Richiede un'iscrizione nel registro fondiario e ipotecario (KW), il consenso del proprietario non è richiesto, la base per l'iscrizione è una decisione amministrativa notificata, ordine di esecuzione o ordine di sicurezza.</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Mutuo obbligatorio del Tesoro</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A51FE45-3C35-1FC1-8D86-3A104D6CD05E}"/>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92FAAC19-4A1E-911A-4C08-D206DF4E57E2}"/>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742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739175"/>
            <a:ext cx="6207782" cy="2828147"/>
          </a:xfrm>
          <a:prstGeom prst="rect">
            <a:avLst/>
          </a:prstGeom>
          <a:noFill/>
        </p:spPr>
        <p:txBody>
          <a:bodyPr wrap="square" rtlCol="0">
            <a:spAutoFit/>
          </a:bodyPr>
          <a:lstStyle/>
          <a:p>
            <a:pPr algn="just">
              <a:lnSpc>
                <a:spcPct val="150000"/>
              </a:lnSpc>
            </a:pPr>
            <a:r>
              <a:rPr lang="it-IT" sz="1200" dirty="0"/>
              <a:t>Nel caso in cui il debitore ipotecario non provveda al pagamento del credito ipotecario maturato, il creditore può chiedere soddisfazione mediante procedimento giudiziale (base del titolo esecutivo), o in alternativa mediante esecuzione amministrativa, applicando all'ipoteca anche il diritto di usufrutto perpetuo o la quota di usufrutto co-perpetuo dei terreni, il diritto di proprietà cooperativa sui locali, nonché il credito ipotecario stesso.</a:t>
            </a:r>
          </a:p>
          <a:p>
            <a:pPr algn="just">
              <a:lnSpc>
                <a:spcPct val="150000"/>
              </a:lnSpc>
            </a:pPr>
            <a:endParaRPr lang="it-IT" sz="1200" dirty="0"/>
          </a:p>
          <a:p>
            <a:pPr algn="just">
              <a:lnSpc>
                <a:spcPct val="150000"/>
              </a:lnSpc>
            </a:pPr>
            <a:r>
              <a:rPr lang="it-IT" sz="1200" dirty="0"/>
              <a:t>Un credito garantito da un'ipoteca è un debito reale dovuto dal proprietario della proprietà e un creditore può intentare un'azione legale per farlo rispettare. La tutela del debitore consiste nell'escludere la possibilità di soddisfare tale debito con altri beni di sua proprietà diversi da quello su cui grava l'ipoteca.</a:t>
            </a:r>
            <a:endParaRPr lang="pl-PL" sz="1200"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80528" y="371030"/>
            <a:ext cx="9144000" cy="576064"/>
          </a:xfrm>
        </p:spPr>
        <p:txBody>
          <a:bodyPr/>
          <a:lstStyle/>
          <a:p>
            <a:r>
              <a:rPr lang="it-IT" sz="2000" dirty="0">
                <a:solidFill>
                  <a:srgbClr val="9AD3E9"/>
                </a:solidFill>
              </a:rPr>
              <a:t>Metodi di soddisfazione di un’ipoteca</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468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145" y="153893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574936"/>
            <a:ext cx="6596788" cy="3323987"/>
          </a:xfrm>
          <a:prstGeom prst="rect">
            <a:avLst/>
          </a:prstGeom>
          <a:noFill/>
        </p:spPr>
        <p:txBody>
          <a:bodyPr wrap="square" rtlCol="0">
            <a:spAutoFit/>
          </a:bodyPr>
          <a:lstStyle/>
          <a:p>
            <a:pPr algn="just">
              <a:lnSpc>
                <a:spcPct val="150000"/>
              </a:lnSpc>
            </a:pPr>
            <a:r>
              <a:rPr lang="it-IT" sz="1200" dirty="0"/>
              <a:t>I principali motivi di decadenza di un mutuo sono:</a:t>
            </a:r>
          </a:p>
          <a:p>
            <a:pPr marL="342900" indent="-342900" algn="just">
              <a:lnSpc>
                <a:spcPct val="150000"/>
              </a:lnSpc>
              <a:buFont typeface="+mj-lt"/>
              <a:buAutoNum type="arabicPeriod"/>
            </a:pPr>
            <a:r>
              <a:rPr lang="it-IT" sz="1200" dirty="0"/>
              <a:t>adempimento dell'obbligazione,</a:t>
            </a:r>
          </a:p>
          <a:p>
            <a:pPr marL="342900" indent="-342900" algn="just">
              <a:lnSpc>
                <a:spcPct val="150000"/>
              </a:lnSpc>
              <a:buFont typeface="+mj-lt"/>
              <a:buAutoNum type="arabicPeriod"/>
            </a:pPr>
            <a:r>
              <a:rPr lang="it-IT" sz="1200" dirty="0"/>
              <a:t>Rinuncia ai diritti</a:t>
            </a:r>
          </a:p>
          <a:p>
            <a:pPr marL="342900" indent="-342900" algn="just">
              <a:lnSpc>
                <a:spcPct val="150000"/>
              </a:lnSpc>
              <a:buFont typeface="+mj-lt"/>
              <a:buAutoNum type="arabicPeriod"/>
            </a:pPr>
            <a:r>
              <a:rPr lang="it-IT" sz="1200" dirty="0"/>
              <a:t>Confusione - un diritto reale limitato si estingue se passa al proprietario della cosa gravata o se colui al quale tale diritto è concesso acquista la proprietà della cosa gravata.</a:t>
            </a:r>
          </a:p>
          <a:p>
            <a:pPr marL="342900" indent="-342900" algn="just">
              <a:lnSpc>
                <a:spcPct val="150000"/>
              </a:lnSpc>
              <a:buFont typeface="+mj-lt"/>
              <a:buAutoNum type="arabicPeriod"/>
            </a:pPr>
            <a:r>
              <a:rPr lang="it-IT" sz="1200" dirty="0"/>
              <a:t>scadenza del credito garantito dall'ipoteca quando dal rapporto giuridico in questione non possono sorgere altri crediti garantiti in futuro o scadenza dell'ultimo credito garantito dall'ipoteca</a:t>
            </a:r>
          </a:p>
          <a:p>
            <a:pPr marL="342900" indent="-342900" algn="just">
              <a:lnSpc>
                <a:spcPct val="150000"/>
              </a:lnSpc>
              <a:buFont typeface="+mj-lt"/>
              <a:buAutoNum type="arabicPeriod"/>
            </a:pPr>
            <a:r>
              <a:rPr lang="it-IT" sz="1200" dirty="0"/>
              <a:t>In caso di cancellazione dal KW senza un valido fondamento giuridico allo scadere dei 10 anni</a:t>
            </a:r>
          </a:p>
          <a:p>
            <a:pPr marL="342900" indent="-342900" algn="just">
              <a:lnSpc>
                <a:spcPct val="150000"/>
              </a:lnSpc>
              <a:buFont typeface="+mj-lt"/>
              <a:buAutoNum type="arabicPeriod"/>
            </a:pPr>
            <a:r>
              <a:rPr lang="it-IT" sz="1200" dirty="0"/>
              <a:t>Deposito dell'importo garantito in giudizio con rinuncia al diritto di reclamarlo</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Scadenza di un mutuo</a:t>
            </a:r>
          </a:p>
        </p:txBody>
      </p:sp>
      <p:sp>
        <p:nvSpPr>
          <p:cNvPr id="13" name="Donut 24">
            <a:extLst>
              <a:ext uri="{FF2B5EF4-FFF2-40B4-BE49-F238E27FC236}">
                <a16:creationId xmlns:a16="http://schemas.microsoft.com/office/drawing/2014/main" id="{5DFD50CF-22E5-4493-813D-FACEFC3A4C3F}"/>
              </a:ext>
            </a:extLst>
          </p:cNvPr>
          <p:cNvSpPr/>
          <p:nvPr/>
        </p:nvSpPr>
        <p:spPr>
          <a:xfrm>
            <a:off x="4355198" y="976633"/>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47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12402"/>
          </a:xfrm>
          <a:prstGeom prst="rect">
            <a:avLst/>
          </a:prstGeom>
          <a:noFill/>
        </p:spPr>
        <p:txBody>
          <a:bodyPr wrap="square" rtlCol="0">
            <a:spAutoFit/>
          </a:bodyPr>
          <a:lstStyle/>
          <a:p>
            <a:pPr algn="just">
              <a:lnSpc>
                <a:spcPct val="200000"/>
              </a:lnSpc>
            </a:pPr>
            <a:r>
              <a:rPr lang="it-IT" sz="1200" dirty="0">
                <a:solidFill>
                  <a:schemeClr val="tx1">
                    <a:lumMod val="75000"/>
                    <a:lumOff val="25000"/>
                  </a:schemeClr>
                </a:solidFill>
              </a:rPr>
              <a:t>Un'ipoteca è un diritto mediante il quale il diritto di proprietà su un bene immobile (un altro diritto circa per legge) può essere gravato al fine di ottenere la garanzia di un credito designato - un credito derivante (o probabile che sorgerà) da un rapporto giuridico esistente e specifico.</a:t>
            </a:r>
            <a:endParaRPr lang="pl-PL" sz="1200" dirty="0">
              <a:solidFill>
                <a:schemeClr val="tx1">
                  <a:lumMod val="75000"/>
                  <a:lumOff val="25000"/>
                </a:schemeClr>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769989"/>
          </a:xfrm>
          <a:prstGeom prst="rect">
            <a:avLst/>
          </a:prstGeom>
          <a:noFill/>
        </p:spPr>
        <p:txBody>
          <a:bodyPr wrap="square" rtlCol="0">
            <a:spAutoFit/>
          </a:bodyPr>
          <a:lstStyle/>
          <a:p>
            <a:pPr marL="342900" indent="-342900" algn="just">
              <a:lnSpc>
                <a:spcPct val="150000"/>
              </a:lnSpc>
              <a:buFont typeface="+mj-lt"/>
              <a:buAutoNum type="arabicPeriod"/>
            </a:pPr>
            <a:r>
              <a:rPr lang="it-IT" sz="1200" dirty="0"/>
              <a:t>Quando un mutuo scade, il creditore è obbligato a fare tutto il possibile per rimuovere l'ipoteca dal libro dei mutui</a:t>
            </a:r>
          </a:p>
          <a:p>
            <a:pPr marL="342900" indent="-342900" algn="just">
              <a:lnSpc>
                <a:spcPct val="150000"/>
              </a:lnSpc>
              <a:buFont typeface="+mj-lt"/>
              <a:buAutoNum type="arabicPeriod"/>
            </a:pPr>
            <a:r>
              <a:rPr lang="it-IT" sz="1200" dirty="0"/>
              <a:t>la predetta disposizione autorizza il proprietario a pretendere dal creditore ipotecario il compimento degli atti che consentano la cancellazione dal registro fondiario e ipotecario dell'ipoteca estinta, in particolare il rilascio di apposito atto - è ammesso in dottrina che la quietanza del creditore sia anche sufficiente per cancellare un'ipoteca estinta dal registro fondiario e ipotecario, indipendentemente dal fatto che la prestazione sia stata prestata da un debitore personale o materiale, purché contenga il contenuto e la forma appropriati</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Scadenza di un mutuo</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62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215991"/>
          </a:xfrm>
          <a:prstGeom prst="rect">
            <a:avLst/>
          </a:prstGeom>
          <a:noFill/>
        </p:spPr>
        <p:txBody>
          <a:bodyPr wrap="square" rtlCol="0">
            <a:spAutoFit/>
          </a:bodyPr>
          <a:lstStyle/>
          <a:p>
            <a:pPr algn="just">
              <a:lnSpc>
                <a:spcPct val="150000"/>
              </a:lnSpc>
            </a:pPr>
            <a:r>
              <a:rPr lang="it-IT" sz="1200" dirty="0"/>
              <a:t>Per quanto riguarda il contenuto del documento – esso deve confermare in modo inequivocabile che una determinata ipoteca è scaduta e che il creditore acconsente alla sua rimozione dal libro mastro, indicando per esempio che tutti i crediti garantiti da tale ipoteca sono scaduti e al loro posto non possono essere assunti altri crediti idonei per la garanzia ipotecaria, anche in futuro</a:t>
            </a:r>
          </a:p>
          <a:p>
            <a:pPr algn="just">
              <a:lnSpc>
                <a:spcPct val="150000"/>
              </a:lnSpc>
            </a:pPr>
            <a:r>
              <a:rPr lang="it-IT" sz="1200" dirty="0"/>
              <a:t>Quanto alla forma dell'atto - forma scritta con firma autenticata del creditore, nel caso di banca – il tutto è determinato dalle leggi bancarie in vigore</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Scadenza di un mutuo</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83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20151"/>
          </a:xfrm>
          <a:prstGeom prst="rect">
            <a:avLst/>
          </a:prstGeom>
          <a:noFill/>
        </p:spPr>
        <p:txBody>
          <a:bodyPr wrap="square" rtlCol="0">
            <a:spAutoFit/>
          </a:bodyPr>
          <a:lstStyle/>
          <a:p>
            <a:pPr algn="just">
              <a:lnSpc>
                <a:spcPct val="150000"/>
              </a:lnSpc>
            </a:pPr>
            <a:r>
              <a:rPr lang="it-IT" sz="1200" dirty="0"/>
              <a:t>Per cancellare dal registro fondiario e ipotecario un'ipoteca scaduta - oltre all'atto che attesta la sua scadenza - è richiesta una dichiarazione del proprietario dell'immobile che, di regola, va allegata alla domanda di cancellazione dell'ipoteca; deve essere presentata anche per iscritto con firma autenticata; non è necessario allegare la dichiarazione di consenso del proprietario alla cancellazione dell'ipoteca se il proprietario stesso presenta la domanda al tribunale dei registri fondiari e ipotecari</a:t>
            </a:r>
            <a:endParaRPr lang="pl-PL" sz="1200"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Scadenza di un mutuo</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48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0" dirty="0" err="1">
                <a:solidFill>
                  <a:srgbClr val="F8B2A3"/>
                </a:solidFill>
              </a:rPr>
              <a:t>Grazie</a:t>
            </a:r>
            <a:r>
              <a:rPr lang="en-US" altLang="ko-KR" b="0" dirty="0">
                <a:solidFill>
                  <a:srgbClr val="F8B2A3"/>
                </a:solidFill>
              </a:rPr>
              <a:t>!</a:t>
            </a:r>
            <a:endParaRPr lang="ko-KR" altLang="en-US" b="0" dirty="0">
              <a:solidFill>
                <a:srgbClr val="F8B2A3"/>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4B6A45F4-A653-10D1-83FA-370511DF94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409488"/>
            <a:ext cx="1152128" cy="590800"/>
          </a:xfrm>
          <a:prstGeom prst="rect">
            <a:avLst/>
          </a:prstGeom>
        </p:spPr>
      </p:pic>
    </p:spTree>
    <p:extLst>
      <p:ext uri="{BB962C8B-B14F-4D97-AF65-F5344CB8AC3E}">
        <p14:creationId xmlns:p14="http://schemas.microsoft.com/office/powerpoint/2010/main" val="6145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0000" y="1707647"/>
            <a:ext cx="5904000" cy="2862322"/>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q"/>
            </a:pPr>
            <a:r>
              <a:rPr lang="it-IT" sz="1200" dirty="0">
                <a:solidFill>
                  <a:schemeClr val="tx1">
                    <a:lumMod val="75000"/>
                    <a:lumOff val="25000"/>
                  </a:schemeClr>
                </a:solidFill>
              </a:rPr>
              <a:t>un diritto reale limitato avente natura di diritto accessorio</a:t>
            </a:r>
          </a:p>
          <a:p>
            <a:pPr marL="285750" indent="-285750" algn="just">
              <a:lnSpc>
                <a:spcPct val="200000"/>
              </a:lnSpc>
              <a:buFont typeface="Wingdings" panose="05000000000000000000" pitchFamily="2" charset="2"/>
              <a:buChar char="q"/>
            </a:pPr>
            <a:r>
              <a:rPr lang="it-IT" sz="1200" dirty="0">
                <a:solidFill>
                  <a:schemeClr val="tx1">
                    <a:lumMod val="75000"/>
                    <a:lumOff val="25000"/>
                  </a:schemeClr>
                </a:solidFill>
              </a:rPr>
              <a:t>Articolo 65 della legge sul registro fondiario e ipotecario (di seguito: "UKWH"):</a:t>
            </a:r>
          </a:p>
          <a:p>
            <a:pPr marL="285750" indent="-285750" algn="just">
              <a:lnSpc>
                <a:spcPct val="200000"/>
              </a:lnSpc>
              <a:buFont typeface="Wingdings" panose="05000000000000000000" pitchFamily="2" charset="2"/>
              <a:buChar char="q"/>
            </a:pPr>
            <a:r>
              <a:rPr lang="it-IT" sz="1200" dirty="0">
                <a:solidFill>
                  <a:schemeClr val="tx1">
                    <a:lumMod val="75000"/>
                    <a:lumOff val="25000"/>
                  </a:schemeClr>
                </a:solidFill>
              </a:rPr>
              <a:t>"Al fine di garantire un determinato debito derivante da un determinato rapporto giuridico, i beni immobili possono essere gravati da un diritto in base al quale un creditore può chiedere soddisfazione al bene indipendentemente da chi ne sia diventato proprietario e con priorità sui creditori personali del proprietario dell'immobile (ipoteca)."</a:t>
            </a:r>
            <a:endParaRPr lang="pl-PL" sz="1200" i="1" dirty="0">
              <a:solidFill>
                <a:schemeClr val="tx1">
                  <a:lumMod val="75000"/>
                  <a:lumOff val="25000"/>
                </a:schemeClr>
              </a:solidFill>
            </a:endParaRP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Essenza e natura</a:t>
            </a:r>
            <a:endParaRPr lang="pl-PL" sz="2000" dirty="0">
              <a:solidFill>
                <a:srgbClr val="9AD3E9"/>
              </a:solidFill>
              <a:latin typeface="Calibri"/>
              <a:ea typeface="Calibri"/>
              <a:cs typeface="Calibri"/>
              <a:sym typeface="Calibri"/>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210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04000" cy="1754326"/>
          </a:xfrm>
          <a:prstGeom prst="rect">
            <a:avLst/>
          </a:prstGeom>
          <a:noFill/>
        </p:spPr>
        <p:txBody>
          <a:bodyPr wrap="square" rtlCol="0">
            <a:spAutoFit/>
          </a:bodyPr>
          <a:lstStyle/>
          <a:p>
            <a:r>
              <a:rPr lang="it-IT" sz="1200" dirty="0"/>
              <a:t>Sotto un mutuo, un mutuatario può richiedere soddisfazione dall'oggetto del mutuo:</a:t>
            </a:r>
          </a:p>
          <a:p>
            <a:endParaRPr lang="it-IT" sz="1200" dirty="0"/>
          </a:p>
          <a:p>
            <a:pPr marL="457200" indent="-457200">
              <a:buFont typeface="+mj-lt"/>
              <a:buAutoNum type="arabicPeriod"/>
            </a:pPr>
            <a:r>
              <a:rPr lang="it-IT" sz="1200" dirty="0"/>
              <a:t>indipendentemente da chi ne sia proprietario/a chi ne abbia diritto con diritto legale alla soddisfazione con priorità sui creditori personali del proprietario dell'immobile</a:t>
            </a:r>
          </a:p>
          <a:p>
            <a:pPr marL="457200" indent="-457200">
              <a:buFont typeface="+mj-lt"/>
              <a:buAutoNum type="arabicPeriod"/>
            </a:pPr>
            <a:endParaRPr lang="it-IT" sz="1200" dirty="0"/>
          </a:p>
          <a:p>
            <a:pPr marL="457200" indent="-457200">
              <a:buFont typeface="+mj-lt"/>
              <a:buAutoNum type="arabicPeriod"/>
            </a:pPr>
            <a:r>
              <a:rPr lang="it-IT" sz="1200" dirty="0"/>
              <a:t>con diritto legale da soddisfare con priorità sui creditori personali del proprietario.</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Diritti ipotecari</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66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2862322"/>
          </a:xfrm>
          <a:prstGeom prst="rect">
            <a:avLst/>
          </a:prstGeom>
          <a:noFill/>
        </p:spPr>
        <p:txBody>
          <a:bodyPr wrap="square" rtlCol="0">
            <a:spAutoFit/>
          </a:bodyPr>
          <a:lstStyle/>
          <a:p>
            <a:r>
              <a:rPr lang="it-IT" sz="1200" dirty="0"/>
              <a:t>Lo stretto rapporto tra un'ipoteca e un diritto soggettivo prevalente come un credito ipotecario</a:t>
            </a:r>
            <a:endParaRPr lang="pl-PL" sz="1200" dirty="0"/>
          </a:p>
          <a:p>
            <a:pPr algn="just"/>
            <a:endParaRPr lang="es-ES" sz="1200" dirty="0"/>
          </a:p>
          <a:p>
            <a:r>
              <a:rPr lang="it-IT" sz="1200" dirty="0"/>
              <a:t>79 UK WH</a:t>
            </a:r>
          </a:p>
          <a:p>
            <a:r>
              <a:rPr lang="it-IT" sz="1200" dirty="0"/>
              <a:t>(1) In caso di cessione di un credito ipotecario, anche l'ipoteca passa all'acquirente, salvo diversa disposizione di legge. Per il trasferimento di un credito ipotecario è necessaria un'iscrizione nel registro fondiario.</a:t>
            </a:r>
          </a:p>
          <a:p>
            <a:r>
              <a:rPr lang="it-IT" sz="1200" dirty="0"/>
              <a:t>(2) Un'ipoteca non può essere ceduta senza il credito che garantisce.</a:t>
            </a:r>
          </a:p>
          <a:p>
            <a:endParaRPr lang="it-IT" sz="1200" dirty="0"/>
          </a:p>
          <a:p>
            <a:r>
              <a:rPr lang="it-IT" sz="1200" dirty="0"/>
              <a:t>94 UK WH</a:t>
            </a:r>
          </a:p>
          <a:p>
            <a:r>
              <a:rPr lang="it-IT" sz="1200" dirty="0"/>
              <a:t>La scadenza di un credito garantito da un'ipoteca indica la scadenza dell'ipoteca, a meno che dal rapporto giuridico in questione non possano sorgere in futuro ulteriori crediti garantiti.</a:t>
            </a:r>
            <a:endParaRPr lang="pl-PL" sz="1050" dirty="0"/>
          </a:p>
          <a:p>
            <a:pPr algn="just"/>
            <a:endParaRPr lang="pl-PL" sz="1200" dirty="0"/>
          </a:p>
          <a:p>
            <a:pPr algn="just"/>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Natura accessoria del mutuo</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310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59303"/>
            <a:ext cx="6490298" cy="2769989"/>
          </a:xfrm>
          <a:prstGeom prst="rect">
            <a:avLst/>
          </a:prstGeom>
          <a:noFill/>
        </p:spPr>
        <p:txBody>
          <a:bodyPr wrap="square" rtlCol="0">
            <a:spAutoFit/>
          </a:bodyPr>
          <a:lstStyle/>
          <a:p>
            <a:pPr marL="342900" indent="-342900">
              <a:lnSpc>
                <a:spcPct val="150000"/>
              </a:lnSpc>
              <a:buFont typeface="+mj-lt"/>
              <a:buAutoNum type="arabicPeriod"/>
            </a:pPr>
            <a:r>
              <a:rPr lang="it-IT" sz="1200" dirty="0"/>
              <a:t>Beni immobili (proprietà di beni immobili - cfr. Ordinanza della Suprema Corte - Sezione Civile del 25 giugno 2014. IV CSK 654/13)</a:t>
            </a:r>
          </a:p>
          <a:p>
            <a:pPr marL="342900" indent="-342900">
              <a:lnSpc>
                <a:spcPct val="150000"/>
              </a:lnSpc>
              <a:buFont typeface="+mj-lt"/>
              <a:buAutoNum type="arabicPeriod"/>
            </a:pPr>
            <a:r>
              <a:rPr lang="it-IT" sz="1200" dirty="0"/>
              <a:t>diritti soggettivi elencati nell'UKWH:</a:t>
            </a:r>
          </a:p>
          <a:p>
            <a:pPr lvl="1">
              <a:lnSpc>
                <a:spcPct val="150000"/>
              </a:lnSpc>
            </a:pPr>
            <a:r>
              <a:rPr lang="it-IT" sz="1200" dirty="0"/>
              <a:t>1) l'usufrutto perpetuo unitamente ai fabbricati e impianti sui terreni usati di proprietà dell'usufruttuario perpetuo;</a:t>
            </a:r>
          </a:p>
          <a:p>
            <a:pPr lvl="1">
              <a:lnSpc>
                <a:spcPct val="150000"/>
              </a:lnSpc>
            </a:pPr>
            <a:r>
              <a:rPr lang="it-IT" sz="1200" dirty="0"/>
              <a:t>2) proprietà cooperativa dei locali;</a:t>
            </a:r>
          </a:p>
          <a:p>
            <a:pPr lvl="1">
              <a:lnSpc>
                <a:spcPct val="150000"/>
              </a:lnSpc>
            </a:pPr>
            <a:r>
              <a:rPr lang="it-IT" sz="1200" dirty="0"/>
              <a:t>3) un credito garantito da ipoteca (l'istituzione di un sub-</a:t>
            </a:r>
            <a:r>
              <a:rPr lang="it-IT" sz="1200" dirty="0" err="1"/>
              <a:t>intabulato</a:t>
            </a:r>
            <a:r>
              <a:rPr lang="it-IT" sz="1200" dirty="0"/>
              <a:t>);</a:t>
            </a:r>
          </a:p>
          <a:p>
            <a:pPr marL="342900" indent="-342900">
              <a:lnSpc>
                <a:spcPct val="150000"/>
              </a:lnSpc>
              <a:buFont typeface="+mj-lt"/>
              <a:buAutoNum type="arabicPeriod"/>
            </a:pPr>
            <a:r>
              <a:rPr lang="it-IT" sz="1200" dirty="0"/>
              <a:t>la parte frazionaria dell'immobile, se quota di comproprietario, e la quota di comproprietà nella comproprietà dell'usufrutto perpetuo o della comproprietà dei locali</a:t>
            </a:r>
            <a:endParaRPr lang="pl-PL" sz="1200" dirty="0"/>
          </a:p>
          <a:p>
            <a:pPr algn="just"/>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Oggetto dell'ipoteca</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217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351798" cy="2215991"/>
          </a:xfrm>
          <a:prstGeom prst="rect">
            <a:avLst/>
          </a:prstGeom>
          <a:noFill/>
        </p:spPr>
        <p:txBody>
          <a:bodyPr wrap="square" rtlCol="0">
            <a:spAutoFit/>
          </a:bodyPr>
          <a:lstStyle/>
          <a:p>
            <a:pPr>
              <a:lnSpc>
                <a:spcPct val="150000"/>
              </a:lnSpc>
            </a:pPr>
            <a:r>
              <a:rPr lang="it-IT" sz="1200" dirty="0"/>
              <a:t>NOTA - 'l'ipoteca si estende all'intero immobile - non è possibile costituire solo su parte dell’</a:t>
            </a:r>
          </a:p>
          <a:p>
            <a:pPr>
              <a:lnSpc>
                <a:spcPct val="150000"/>
              </a:lnSpc>
            </a:pPr>
            <a:r>
              <a:rPr lang="it-IT" sz="1200" dirty="0"/>
              <a:t>immobile indiviso, ma non può costituirsi su parte dell'immobile oggetto di comproprietà</a:t>
            </a:r>
          </a:p>
          <a:p>
            <a:pPr>
              <a:lnSpc>
                <a:spcPct val="150000"/>
              </a:lnSpc>
            </a:pPr>
            <a:endParaRPr lang="it-IT" sz="1200" dirty="0"/>
          </a:p>
          <a:p>
            <a:pPr>
              <a:lnSpc>
                <a:spcPct val="150000"/>
              </a:lnSpc>
            </a:pPr>
            <a:r>
              <a:rPr lang="it-IT" sz="1200" dirty="0"/>
              <a:t>Ordinanza della Corte suprema - Sezione civile dell'11 aprile 2013. II CSK 471/12</a:t>
            </a:r>
          </a:p>
          <a:p>
            <a:pPr>
              <a:lnSpc>
                <a:spcPct val="150000"/>
              </a:lnSpc>
            </a:pPr>
            <a:r>
              <a:rPr lang="it-IT" sz="1200" dirty="0"/>
              <a:t>È inammissibile istituire un'ipoteca su una parte di un immobile di proprietà di una persona </a:t>
            </a:r>
          </a:p>
          <a:p>
            <a:pPr>
              <a:lnSpc>
                <a:spcPct val="150000"/>
              </a:lnSpc>
            </a:pPr>
            <a:r>
              <a:rPr lang="it-IT" sz="1200" dirty="0"/>
              <a:t>(articolo 65, paragrafo 1, della legge del 6 luglio 1982 sui registri fondiari e ipotecari, ovvero </a:t>
            </a:r>
            <a:r>
              <a:rPr lang="it-IT" sz="1200" dirty="0" err="1"/>
              <a:t>Dz</a:t>
            </a:r>
            <a:r>
              <a:rPr lang="it-IT" sz="1200" dirty="0"/>
              <a:t>. U. del 2001 n. 124, voce 1361 come modificato).</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223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166153"/>
          </a:xfrm>
          <a:prstGeom prst="rect">
            <a:avLst/>
          </a:prstGeom>
          <a:noFill/>
        </p:spPr>
        <p:txBody>
          <a:bodyPr wrap="square" rtlCol="0">
            <a:spAutoFit/>
          </a:bodyPr>
          <a:lstStyle/>
          <a:p>
            <a:pPr algn="just">
              <a:lnSpc>
                <a:spcPct val="150000"/>
              </a:lnSpc>
            </a:pPr>
            <a:r>
              <a:rPr lang="it-IT" sz="1200" dirty="0"/>
              <a:t>- riguarda beni immobili o altro oggetto ipotecato/credito garantito e secondo esso non può essere costituita ipoteca su un immobile, sulle sue parti componenti, e in caso di divisione dell'oggetto ipotecario rimane in vigore su tutto l'immobile creato dalla scissione come ipoteca congiunta</a:t>
            </a:r>
            <a:endParaRPr lang="pl-PL" sz="1200"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8640960" cy="576064"/>
          </a:xfrm>
        </p:spPr>
        <p:txBody>
          <a:bodyPr/>
          <a:lstStyle/>
          <a:p>
            <a:r>
              <a:rPr lang="pl-PL" sz="2000" dirty="0">
                <a:solidFill>
                  <a:srgbClr val="9AD3E9"/>
                </a:solidFill>
              </a:rPr>
              <a:t>Principio di indivisibilità dell'ipoteca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689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9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032271" y="1666192"/>
            <a:ext cx="7079457" cy="2828147"/>
          </a:xfrm>
          <a:prstGeom prst="rect">
            <a:avLst/>
          </a:prstGeom>
          <a:noFill/>
        </p:spPr>
        <p:txBody>
          <a:bodyPr wrap="square" rtlCol="0">
            <a:spAutoFit/>
          </a:bodyPr>
          <a:lstStyle/>
          <a:p>
            <a:pPr marL="342900" indent="-342900" algn="just">
              <a:lnSpc>
                <a:spcPct val="150000"/>
              </a:lnSpc>
              <a:buFont typeface="+mj-lt"/>
              <a:buAutoNum type="arabicPeriod"/>
            </a:pPr>
            <a:r>
              <a:rPr lang="it-IT" sz="1200" dirty="0"/>
              <a:t>Un'ipoteca garantisce un credito pecuniario e può anche garantire un credito futuro derivante da un rapporto giuridico specifico,</a:t>
            </a:r>
          </a:p>
          <a:p>
            <a:pPr marL="342900" indent="-342900" algn="just">
              <a:lnSpc>
                <a:spcPct val="150000"/>
              </a:lnSpc>
              <a:buFont typeface="+mj-lt"/>
              <a:buAutoNum type="arabicPeriod"/>
            </a:pPr>
            <a:r>
              <a:rPr lang="it-IT" sz="1200" dirty="0"/>
              <a:t>Un'ipoteca garantisce un credito fino a una determinata somma di denaro - indicazione dell'importo e della valuta, non è necessaria un'indicazione della scadenza (principio di specificità dell'ipoteca), l'importo dell'ipoteca è espresso nella stessa valuta dell'ipoteca credito garantito, salvo diverso accordo tra le parti nell'accordo istitutivo dell'ipoteca,</a:t>
            </a:r>
          </a:p>
          <a:p>
            <a:pPr marL="342900" indent="-342900" algn="just">
              <a:lnSpc>
                <a:spcPct val="150000"/>
              </a:lnSpc>
              <a:buFont typeface="+mj-lt"/>
              <a:buAutoNum type="arabicPeriod"/>
            </a:pPr>
            <a:r>
              <a:rPr lang="it-IT" sz="1200" dirty="0"/>
              <a:t>Se la garanzia ipotecaria è eccessiva, il proprietario del bene ipotecato può esigere una riduzione dell'importo - eventualità se supera i limiti necessari a tutelare i diritti del creditore, il debitore personale non proprietario del bene ipotecato non ha diritto legittimato ad agire, l'azione può essere promossa dinanzi al giudice del luogo in cui si trova l'immobile</a:t>
            </a:r>
            <a:endParaRPr lang="pl-PL" sz="1200"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Oggetto della sicurezza</a:t>
            </a:r>
          </a:p>
        </p:txBody>
      </p:sp>
      <p:sp>
        <p:nvSpPr>
          <p:cNvPr id="13" name="Donut 24">
            <a:extLst>
              <a:ext uri="{FF2B5EF4-FFF2-40B4-BE49-F238E27FC236}">
                <a16:creationId xmlns:a16="http://schemas.microsoft.com/office/drawing/2014/main" id="{5DFD50CF-22E5-4493-813D-FACEFC3A4C3F}"/>
              </a:ext>
            </a:extLst>
          </p:cNvPr>
          <p:cNvSpPr/>
          <p:nvPr/>
        </p:nvSpPr>
        <p:spPr>
          <a:xfrm>
            <a:off x="4355198" y="968441"/>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4370567"/>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1958</TotalTime>
  <Words>2822</Words>
  <Application>Microsoft Office PowerPoint</Application>
  <PresentationFormat>Presentación en pantalla (16:9)</PresentationFormat>
  <Paragraphs>116</Paragraphs>
  <Slides>23</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23</vt:i4>
      </vt:variant>
    </vt:vector>
  </HeadingPairs>
  <TitlesOfParts>
    <vt:vector size="31" baseType="lpstr">
      <vt:lpstr>맑은 고딕</vt:lpstr>
      <vt:lpstr>Arial</vt:lpstr>
      <vt:lpstr>Calibri</vt:lpstr>
      <vt:lpstr>Calibri Light</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86</cp:revision>
  <dcterms:created xsi:type="dcterms:W3CDTF">2016-12-05T23:26:54Z</dcterms:created>
  <dcterms:modified xsi:type="dcterms:W3CDTF">2024-02-22T16:15:55Z</dcterms:modified>
</cp:coreProperties>
</file>