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2" r:id="rId1"/>
    <p:sldMasterId id="2147483663" r:id="rId2"/>
    <p:sldMasterId id="2147483664" r:id="rId3"/>
  </p:sldMasterIdLst>
  <p:notesMasterIdLst>
    <p:notesMasterId r:id="rId32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2" d="100"/>
          <a:sy n="142" d="100"/>
        </p:scale>
        <p:origin x="714" y="102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pl-PL" sz="1200" b="0" i="0" u="none" strike="noStrike" cap="none">
                <a:solidFill>
                  <a:schemeClr val="dk1"/>
                </a:solidFill>
                <a:latin typeface="Malgun Gothic"/>
                <a:ea typeface="Malgun Gothic"/>
                <a:cs typeface="Malgun Gothic"/>
                <a:sym typeface="Malgun Gothic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04" name="Google Shape;104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pl-PL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1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13" name="Google Shape;213;p1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25" name="Google Shape;225;p1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1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37" name="Google Shape;237;p1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49" name="Google Shape;249;p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61" name="Google Shape;261;p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73" name="Google Shape;273;p1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85" name="Google Shape;285;p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97" name="Google Shape;297;p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1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09" name="Google Shape;309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1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21" name="Google Shape;321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17" name="Google Shape;11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1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33" name="Google Shape;333;p1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1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45" name="Google Shape;345;p1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57" name="Google Shape;357;p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p1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69" name="Google Shape;369;p1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p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81" name="Google Shape;381;p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1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393" name="Google Shape;393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Google Shape;404;p1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05" name="Google Shape;405;p1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17" name="Google Shape;417;p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429" name="Google Shape;429;p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9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29" name="Google Shape;129;p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41" name="Google Shape;141;p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53" name="Google Shape;153;p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65" name="Google Shape;165;p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77" name="Google Shape;177;p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189" name="Google Shape;189;p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1200" b="0" i="0" u="none" strike="noStrike" cap="none">
              <a:solidFill>
                <a:schemeClr val="dk1"/>
              </a:solidFill>
              <a:latin typeface="Malgun Gothic"/>
              <a:ea typeface="Malgun Gothic"/>
              <a:cs typeface="Malgun Gothic"/>
              <a:sym typeface="Malgun Gothic"/>
            </a:endParaRPr>
          </a:p>
        </p:txBody>
      </p:sp>
      <p:sp>
        <p:nvSpPr>
          <p:cNvPr id="201" name="Google Shape;201;p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1.png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 Slide layout">
  <p:cSld name="Cover Slide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>
            <a:spLocks noGrp="1"/>
          </p:cNvSpPr>
          <p:nvPr>
            <p:ph type="body" idx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body" idx="2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Basic Layout">
  <p:cSld name="6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"/>
          <p:cNvSpPr>
            <a:spLocks noGrp="1"/>
          </p:cNvSpPr>
          <p:nvPr>
            <p:ph type="pic" idx="2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8" name="Google Shape;68;p12"/>
          <p:cNvSpPr>
            <a:spLocks noGrp="1"/>
          </p:cNvSpPr>
          <p:nvPr>
            <p:ph type="pic" idx="3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Basic Layout">
  <p:cSld name="7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3"/>
          <p:cNvSpPr>
            <a:spLocks noGrp="1"/>
          </p:cNvSpPr>
          <p:nvPr>
            <p:ph type="pic" idx="2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1" name="Google Shape;71;p13"/>
          <p:cNvSpPr>
            <a:spLocks noGrp="1"/>
          </p:cNvSpPr>
          <p:nvPr>
            <p:ph type="pic" idx="3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2" name="Google Shape;72;p13"/>
          <p:cNvSpPr>
            <a:spLocks noGrp="1"/>
          </p:cNvSpPr>
          <p:nvPr>
            <p:ph type="pic" idx="4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3" name="Google Shape;73;p13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body" idx="5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Basic Layout">
  <p:cSld name="8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4" descr="D:\Fullppt\005-PNG이미지\모니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82286" y="1275606"/>
            <a:ext cx="2923753" cy="2518619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4" descr="D:\Fullppt\005-PNG이미지\모니터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22646" y="1275606"/>
            <a:ext cx="2923753" cy="2518619"/>
          </a:xfrm>
          <a:prstGeom prst="rect">
            <a:avLst/>
          </a:prstGeom>
          <a:noFill/>
          <a:ln>
            <a:noFill/>
          </a:ln>
        </p:spPr>
      </p:pic>
      <p:sp>
        <p:nvSpPr>
          <p:cNvPr id="78" name="Google Shape;78;p14"/>
          <p:cNvSpPr>
            <a:spLocks noGrp="1"/>
          </p:cNvSpPr>
          <p:nvPr>
            <p:ph type="pic" idx="2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79" name="Google Shape;79;p14"/>
          <p:cNvSpPr>
            <a:spLocks noGrp="1"/>
          </p:cNvSpPr>
          <p:nvPr>
            <p:ph type="pic" idx="3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0" name="Google Shape;80;p14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4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Basic Layout">
  <p:cSld name="9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5"/>
          <p:cNvSpPr/>
          <p:nvPr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84" name="Google Shape;84;p15" descr="D:\Fullppt\PNG이미지\핸드폰2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735225" y="1079005"/>
            <a:ext cx="3373328" cy="4085033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5"/>
          <p:cNvSpPr>
            <a:spLocks noGrp="1"/>
          </p:cNvSpPr>
          <p:nvPr>
            <p:ph type="pic" idx="2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7" name="Google Shape;87;p15"/>
          <p:cNvSpPr txBox="1">
            <a:spLocks noGrp="1"/>
          </p:cNvSpPr>
          <p:nvPr>
            <p:ph type="body" idx="3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Break Layout">
  <p:cSld name="Section Break Layout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>
            <a:spLocks noGrp="1"/>
          </p:cNvSpPr>
          <p:nvPr>
            <p:ph type="body" idx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1" name="Google Shape;91;p17"/>
          <p:cNvSpPr txBox="1">
            <a:spLocks noGrp="1"/>
          </p:cNvSpPr>
          <p:nvPr>
            <p:ph type="body" idx="2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92" name="Google Shape;92;p17" descr="E:\002-KIMS BUSINESS\007-02-Googleslidesppt\02-GSppt-Contents-Kim\20170215\03-abs\item01-p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131839" y="3651870"/>
            <a:ext cx="1013895" cy="101649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7" descr="E:\002-KIMS BUSINESS\007-02-Googleslidesppt\02-GSppt-Contents-Kim\20170215\03-abs\item01-png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995936" y="950740"/>
            <a:ext cx="648072" cy="649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7" descr="E:\002-KIMS BUSINESS\007-02-Googleslidesppt\02-GSppt-Contents-Kim\20170215\03-abs\item01-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11560" y="419818"/>
            <a:ext cx="442142" cy="44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7" descr="E:\002-KIMS BUSINESS\007-02-Googleslidesppt\02-GSppt-Contents-Kim\20170215\03-abs\item01-png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8100392" y="1779200"/>
            <a:ext cx="360040" cy="36096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96" name="Google Shape;96;p17"/>
          <p:cNvGrpSpPr/>
          <p:nvPr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97" name="Google Shape;97;p17" descr="E:\002-KIMS BUSINESS\007-02-Googleslidesppt\02-GSppt-Contents-Kim\20170215\03-abs\item01-png.png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1115616" y="1275607"/>
              <a:ext cx="2585656" cy="259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98" name="Google Shape;98;p17"/>
            <p:cNvSpPr/>
            <p:nvPr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99" name="Google Shape;99;p17" descr="E:\002-KIMS BUSINESS\007-02-Googleslidesppt\02-GSppt-Contents-Kim\20170215\03-abs\item02-png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668344" y="3578808"/>
            <a:ext cx="1475656" cy="15923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7" descr="E:\002-KIMS BUSINESS\007-02-Googleslidesppt\02-GSppt-Contents-Kim\20170215\03-abs\item02-png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-5400000">
            <a:off x="8226854" y="-51527"/>
            <a:ext cx="879830" cy="9494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 Slide Layout">
  <p:cSld name="End Slide Layou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Google Shape;14;p3" descr="E:\002-KIMS BUSINESS\007-02-Googleslidesppt\02-GSppt-Contents-Kim\20170215\03-abs\item03-p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9892029">
            <a:off x="2873932" y="156273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;p3" descr="E:\002-KIMS BUSINESS\007-02-Googleslidesppt\02-GSppt-Contents-Kim\20170215\03-abs\item03-p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4527839">
            <a:off x="3005459" y="3443641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6;p3" descr="E:\002-KIMS BUSINESS\007-02-Googleslidesppt\02-GSppt-Contents-Kim\20170215\03-abs\item03-p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414606">
            <a:off x="1967897" y="2192112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17;p3" descr="E:\002-KIMS BUSINESS\007-02-Googleslidesppt\02-GSppt-Contents-Kim\20170215\03-abs\item03-p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4162721" flipH="1">
            <a:off x="2110757" y="805096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Google Shape;18;p3" descr="E:\002-KIMS BUSINESS\007-02-Googleslidesppt\02-GSppt-Contents-Kim\20170215\03-abs\item03-p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864253" flipH="1">
            <a:off x="3934583" y="142673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19;p3" descr="E:\002-KIMS BUSINESS\007-02-Googleslidesppt\02-GSppt-Contents-Kim\20170215\03-abs\item03-p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1435202">
            <a:off x="5618205" y="2384716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3" descr="E:\002-KIMS BUSINESS\007-02-Googleslidesppt\02-GSppt-Contents-Kim\20170215\03-abs\item03-p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-4325069">
            <a:off x="5463157" y="736150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3" descr="E:\002-KIMS BUSINESS\007-02-Googleslidesppt\02-GSppt-Contents-Kim\20170215\03-abs\item03-p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729549">
            <a:off x="4788024" y="3370715"/>
            <a:ext cx="1587121" cy="151449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2" name="Google Shape;22;p3"/>
          <p:cNvGrpSpPr/>
          <p:nvPr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23" name="Google Shape;23;p3" descr="E:\002-KIMS BUSINESS\007-02-Googleslidesppt\02-GSppt-Contents-Kim\20170215\03-abs\item01-png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16" y="1275607"/>
              <a:ext cx="2585656" cy="259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Google Shape;24;p3"/>
            <p:cNvSpPr/>
            <p:nvPr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25" name="Google Shape;25;p3"/>
          <p:cNvSpPr txBox="1">
            <a:spLocks noGrp="1"/>
          </p:cNvSpPr>
          <p:nvPr>
            <p:ph type="body" idx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body" idx="2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27" name="Google Shape;27;p3" descr="E:\002-KIMS BUSINESS\007-02-Googleslidesppt\02-GSppt-Contents-Kim\20170215\03-abs\item03-png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-22860"/>
            <a:ext cx="1587121" cy="151449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Google Shape;28;p3" descr="E:\002-KIMS BUSINESS\007-02-Googleslidesppt\02-GSppt-Contents-Kim\20170215\03-abs\item02-png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740352" y="3624792"/>
            <a:ext cx="1407408" cy="15187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Basic Layout">
  <p:cSld name="3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Basic Layout">
  <p:cSld name="1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oogle Shape;34;p6"/>
          <p:cNvGrpSpPr/>
          <p:nvPr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35" name="Google Shape;35;p6" descr="E:\002-KIMS BUSINESS\007-02-Googleslidesppt\02-GSppt-Contents-Kim\20170215\03-abs\item01-png.png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1115616" y="1275607"/>
              <a:ext cx="2585656" cy="259228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Google Shape;36;p6"/>
            <p:cNvSpPr/>
            <p:nvPr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1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sic Layout">
  <p:cSld name="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asic Layout">
  <p:cSld name="2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8"/>
          <p:cNvSpPr>
            <a:spLocks noGrp="1"/>
          </p:cNvSpPr>
          <p:nvPr>
            <p:ph type="pic" idx="2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4" name="Google Shape;44;p8"/>
          <p:cNvSpPr>
            <a:spLocks noGrp="1"/>
          </p:cNvSpPr>
          <p:nvPr>
            <p:ph type="pic" idx="3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5" name="Google Shape;45;p8"/>
          <p:cNvSpPr>
            <a:spLocks noGrp="1"/>
          </p:cNvSpPr>
          <p:nvPr>
            <p:ph type="pic" idx="4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6" name="Google Shape;46;p8"/>
          <p:cNvSpPr>
            <a:spLocks noGrp="1"/>
          </p:cNvSpPr>
          <p:nvPr>
            <p:ph type="pic" idx="5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47" name="Google Shape;47;p8"/>
          <p:cNvSpPr/>
          <p:nvPr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8"/>
          <p:cNvSpPr/>
          <p:nvPr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8"/>
          <p:cNvSpPr/>
          <p:nvPr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8"/>
          <p:cNvSpPr/>
          <p:nvPr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6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con sets layout">
  <p:cSld name="icon sets layou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55" name="Google Shape;55;p9"/>
          <p:cNvGrpSpPr/>
          <p:nvPr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56" name="Google Shape;56;p9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7" name="Google Shape;57;p9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lt1">
                <a:alpha val="4039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58" name="Google Shape;58;p9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lt1">
                <a:alpha val="22352"/>
              </a:scheme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Basic Layout">
  <p:cSld name="4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>
            <a:spLocks noGrp="1"/>
          </p:cNvSpPr>
          <p:nvPr>
            <p:ph type="pic" idx="2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1" name="Google Shape;61;p10"/>
          <p:cNvSpPr txBox="1">
            <a:spLocks noGrp="1"/>
          </p:cNvSpPr>
          <p:nvPr>
            <p:ph type="body" idx="1"/>
          </p:nvPr>
        </p:nvSpPr>
        <p:spPr>
          <a:xfrm>
            <a:off x="0" y="123478"/>
            <a:ext cx="9144000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3F3F3F"/>
              </a:buClr>
              <a:buSzPts val="3600"/>
              <a:buFont typeface="Arial"/>
              <a:buNone/>
              <a:defRPr sz="36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3"/>
          </p:nvPr>
        </p:nvSpPr>
        <p:spPr>
          <a:xfrm>
            <a:off x="0" y="699542"/>
            <a:ext cx="9144000" cy="2880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457200" marR="0" lvl="0" indent="-22860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Basic Layout">
  <p:cSld name="5_Basic Layout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1"/>
          <p:cNvSpPr>
            <a:spLocks noGrp="1"/>
          </p:cNvSpPr>
          <p:nvPr>
            <p:ph type="pic" idx="2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65" name="Google Shape;65;p11"/>
          <p:cNvSpPr>
            <a:spLocks noGrp="1"/>
          </p:cNvSpPr>
          <p:nvPr>
            <p:ph type="pic" idx="3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66F11028-9563-4834-A5A3-A6A1259227E4}"/>
              </a:ext>
            </a:extLst>
          </p:cNvPr>
          <p:cNvSpPr txBox="1"/>
          <p:nvPr userDrawn="1"/>
        </p:nvSpPr>
        <p:spPr>
          <a:xfrm>
            <a:off x="7884368" y="4948594"/>
            <a:ext cx="1317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2020-1-IT02-KA204-079306</a:t>
            </a:r>
            <a:endParaRPr lang="es-E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36A68D18-55CB-4C35-A0A6-323D38F3817F}"/>
              </a:ext>
            </a:extLst>
          </p:cNvPr>
          <p:cNvSpPr txBox="1"/>
          <p:nvPr userDrawn="1"/>
        </p:nvSpPr>
        <p:spPr>
          <a:xfrm>
            <a:off x="7884368" y="4948594"/>
            <a:ext cx="1317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2020-1-IT02-KA204-079306</a:t>
            </a:r>
            <a:endParaRPr lang="es-E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2">
            <a:extLst>
              <a:ext uri="{FF2B5EF4-FFF2-40B4-BE49-F238E27FC236}">
                <a16:creationId xmlns:a16="http://schemas.microsoft.com/office/drawing/2014/main" id="{7CEB85D3-4F9C-473A-A564-C27D7DA2C632}"/>
              </a:ext>
            </a:extLst>
          </p:cNvPr>
          <p:cNvSpPr txBox="1"/>
          <p:nvPr userDrawn="1"/>
        </p:nvSpPr>
        <p:spPr>
          <a:xfrm>
            <a:off x="7884368" y="4948594"/>
            <a:ext cx="131799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GB" sz="800" dirty="0">
                <a:effectLst/>
                <a:latin typeface="Calibri Light" panose="020F0302020204030204" pitchFamily="34" charset="0"/>
                <a:ea typeface="Times New Roman" panose="02020603050405020304" pitchFamily="18" charset="0"/>
              </a:rPr>
              <a:t>2020-1-IT02-KA204-079306</a:t>
            </a:r>
            <a:endParaRPr lang="es-ES" sz="800" dirty="0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8"/>
          <p:cNvSpPr txBox="1">
            <a:spLocks noGrp="1"/>
          </p:cNvSpPr>
          <p:nvPr>
            <p:ph type="body" idx="2"/>
          </p:nvPr>
        </p:nvSpPr>
        <p:spPr>
          <a:xfrm>
            <a:off x="3935758" y="3795886"/>
            <a:ext cx="5219924" cy="50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</a:pPr>
            <a:r>
              <a:rPr lang="pl-PL" b="1">
                <a:latin typeface="Arial Rounded"/>
                <a:ea typeface="Arial Rounded"/>
                <a:cs typeface="Arial Rounded"/>
                <a:sym typeface="Arial Rounded"/>
              </a:rPr>
              <a:t>CONOCIMIENTOS FINANCIEROS GENERALES PARA LAS PERSONAS MAYORES</a:t>
            </a:r>
            <a:endParaRPr sz="1400" b="1"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grpSp>
        <p:nvGrpSpPr>
          <p:cNvPr id="107" name="Google Shape;107;p18"/>
          <p:cNvGrpSpPr/>
          <p:nvPr/>
        </p:nvGrpSpPr>
        <p:grpSpPr>
          <a:xfrm>
            <a:off x="3649032" y="2715766"/>
            <a:ext cx="129393" cy="1440160"/>
            <a:chOff x="3424672" y="2643758"/>
            <a:chExt cx="283232" cy="1584176"/>
          </a:xfrm>
        </p:grpSpPr>
        <p:sp>
          <p:nvSpPr>
            <p:cNvPr id="108" name="Google Shape;108;p18"/>
            <p:cNvSpPr/>
            <p:nvPr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09" name="Google Shape;109;p18"/>
            <p:cNvSpPr/>
            <p:nvPr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0" name="Google Shape;110;p18"/>
            <p:cNvSpPr/>
            <p:nvPr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11" name="Google Shape;111;p18"/>
            <p:cNvSpPr/>
            <p:nvPr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112" name="Google Shape;112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0057" y="1977938"/>
            <a:ext cx="3491880" cy="1745940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8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7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6" name="Google Shape;216;p27"/>
          <p:cNvSpPr txBox="1"/>
          <p:nvPr/>
        </p:nvSpPr>
        <p:spPr>
          <a:xfrm>
            <a:off x="1692336" y="2074932"/>
            <a:ext cx="5837177" cy="170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 decir, por ejemplo, la gestión de los primeros ingresos y su posible aumento también a través de microinversiones, o la compra de bienes raíces a través de un préstamo bancario, o la gestión de las finanzas al formar una familia, especialmente si se esperan hijos. </a:t>
            </a:r>
            <a:endParaRPr sz="14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 i="0" u="none" strike="noStrike" cap="none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17" name="Google Shape;217;p27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218" name="Google Shape;218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27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27"/>
          <p:cNvSpPr/>
          <p:nvPr/>
        </p:nvSpPr>
        <p:spPr>
          <a:xfrm>
            <a:off x="1651470" y="1482689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</p:txBody>
      </p:sp>
      <p:sp>
        <p:nvSpPr>
          <p:cNvPr id="222" name="Google Shape;222;p27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8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28" name="Google Shape;228;p28"/>
          <p:cNvSpPr txBox="1"/>
          <p:nvPr/>
        </p:nvSpPr>
        <p:spPr>
          <a:xfrm>
            <a:off x="1692336" y="2074932"/>
            <a:ext cx="5837177" cy="170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Pero aún así... necesita cuidar a un pariente mayor financieramente, o prepararse para la jubilación. De hecho, para la población de edad avanzada, los «momentos que importan» pueden ser de varios tipos y es un prejuicio negativo pensar que los mayores de 65 años tienen menos responsabilidades que el grupo de adultos no jubilados y trabajadores. </a:t>
            </a:r>
            <a:endParaRPr sz="14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29" name="Google Shape;229;p28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230" name="Google Shape;230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p28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3" name="Google Shape;233;p28"/>
          <p:cNvSpPr/>
          <p:nvPr/>
        </p:nvSpPr>
        <p:spPr>
          <a:xfrm>
            <a:off x="1651470" y="1482689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</p:txBody>
      </p:sp>
      <p:sp>
        <p:nvSpPr>
          <p:cNvPr id="234" name="Google Shape;234;p28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29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29"/>
          <p:cNvSpPr txBox="1"/>
          <p:nvPr/>
        </p:nvSpPr>
        <p:spPr>
          <a:xfrm>
            <a:off x="1692336" y="1819391"/>
            <a:ext cx="583717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Los ancianos, en países como Italia o en otros lugares, a menudo representan el primer y fundamental «a</a:t>
            </a:r>
            <a:r>
              <a:rPr lang="es-ES" sz="1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mortiguador social</a:t>
            </a:r>
            <a:r>
              <a:rPr lang="pl-PL" sz="1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»: pueden encontrarse en la situación de tener que ocuparse financieramente de los niños o nietos desempleados o incluso temporalmente desempleados. O</a:t>
            </a:r>
            <a:r>
              <a:rPr lang="es-ES" sz="1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también</a:t>
            </a:r>
            <a:r>
              <a:rPr lang="pl-PL" sz="1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pueden comprometer sus activos para garantizar transacciones financieras en beneficio de las nuevas generaciones, solo pensar en el uso de activos inmobiliarios. </a:t>
            </a:r>
            <a:endParaRPr sz="1200" b="0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1" name="Google Shape;241;p29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242" name="Google Shape;242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2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29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29"/>
          <p:cNvSpPr/>
          <p:nvPr/>
        </p:nvSpPr>
        <p:spPr>
          <a:xfrm>
            <a:off x="1651470" y="1482689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</p:txBody>
      </p:sp>
      <p:sp>
        <p:nvSpPr>
          <p:cNvPr id="246" name="Google Shape;246;p29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0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0"/>
          <p:cNvSpPr txBox="1"/>
          <p:nvPr/>
        </p:nvSpPr>
        <p:spPr>
          <a:xfrm>
            <a:off x="1692336" y="1819391"/>
            <a:ext cx="583717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O</a:t>
            </a:r>
            <a:r>
              <a:rPr lang="es-ES" sz="12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simplemente</a:t>
            </a:r>
            <a:r>
              <a:rPr lang="pl-PL" sz="12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a medida que las condiciones financieras cambian con la jubilación, tienen que planificar cualquier evento inesperado (como posibles enfermedades), planificar la deuda sostenible de una manera diferente y cuidadosa, monitorear y administrar su presupuesto.</a:t>
            </a:r>
            <a:endParaRPr sz="1200" b="0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53" name="Google Shape;253;p30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254" name="Google Shape;25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55" name="Google Shape;255;p3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6" name="Google Shape;256;p30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7" name="Google Shape;257;p30"/>
          <p:cNvSpPr/>
          <p:nvPr/>
        </p:nvSpPr>
        <p:spPr>
          <a:xfrm>
            <a:off x="1651470" y="1482689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31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4" name="Google Shape;264;p31"/>
          <p:cNvSpPr txBox="1"/>
          <p:nvPr/>
        </p:nvSpPr>
        <p:spPr>
          <a:xfrm>
            <a:off x="1692336" y="1819391"/>
            <a:ext cx="5837177" cy="14772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Por lo tanto, las habilidades que este plan de estudios transmitirá serán: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Cómo gestionar la liquidez y los instrumentos de pago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El dinero y el valor de los bienes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Inflación, ¿qué es?</a:t>
            </a:r>
            <a:endParaRPr/>
          </a:p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Diversos instrumentos y canales de pago, incluidos los métodos en línea</a:t>
            </a:r>
            <a:endParaRPr/>
          </a:p>
        </p:txBody>
      </p:sp>
      <p:sp>
        <p:nvSpPr>
          <p:cNvPr id="265" name="Google Shape;265;p31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266" name="Google Shape;266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67" name="Google Shape;267;p3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68" name="Google Shape;268;p31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1"/>
          <p:cNvSpPr/>
          <p:nvPr/>
        </p:nvSpPr>
        <p:spPr>
          <a:xfrm>
            <a:off x="1651470" y="1482689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</p:txBody>
      </p:sp>
      <p:sp>
        <p:nvSpPr>
          <p:cNvPr id="270" name="Google Shape;270;p31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32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Google Shape;276;p32"/>
          <p:cNvSpPr txBox="1"/>
          <p:nvPr/>
        </p:nvSpPr>
        <p:spPr>
          <a:xfrm>
            <a:off x="1692336" y="1812258"/>
            <a:ext cx="5837177" cy="25545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Presupuesto Familiar y Planificación Familiar 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Seguimiento de todas las fuentes de ingresos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La gestión del presupuesto familiar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Planificación financiera y ahorro familiar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Inversiones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¿qué es una inversión? 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Varios instrumentos de inversión seguros y pequeños </a:t>
            </a:r>
            <a:endParaRPr/>
          </a:p>
        </p:txBody>
      </p:sp>
      <p:sp>
        <p:nvSpPr>
          <p:cNvPr id="277" name="Google Shape;277;p32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278" name="Google Shape;27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9" name="Google Shape;279;p3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p32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1" name="Google Shape;281;p32"/>
          <p:cNvSpPr/>
          <p:nvPr/>
        </p:nvSpPr>
        <p:spPr>
          <a:xfrm>
            <a:off x="1651470" y="1461258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</p:txBody>
      </p:sp>
      <p:sp>
        <p:nvSpPr>
          <p:cNvPr id="282" name="Google Shape;282;p32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33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8" name="Google Shape;288;p33"/>
          <p:cNvSpPr txBox="1"/>
          <p:nvPr/>
        </p:nvSpPr>
        <p:spPr>
          <a:xfrm>
            <a:off x="1692336" y="2241561"/>
            <a:ext cx="583717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Préstamos e Hipotecas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• ¿qué es una hipoteca? ¿Cómo aplicar</a:t>
            </a:r>
            <a:r>
              <a:rPr lang="es-ES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</a:t>
            </a: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 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¿qué es un préstamo? ¿Cómo aplicar</a:t>
            </a:r>
            <a:r>
              <a:rPr lang="es-ES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</a:t>
            </a: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? </a:t>
            </a:r>
            <a:endParaRPr/>
          </a:p>
        </p:txBody>
      </p:sp>
      <p:sp>
        <p:nvSpPr>
          <p:cNvPr id="289" name="Google Shape;289;p33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290" name="Google Shape;290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Google Shape;291;p3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92" name="Google Shape;292;p33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3"/>
          <p:cNvSpPr/>
          <p:nvPr/>
        </p:nvSpPr>
        <p:spPr>
          <a:xfrm>
            <a:off x="1651470" y="1461258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</p:txBody>
      </p:sp>
      <p:sp>
        <p:nvSpPr>
          <p:cNvPr id="294" name="Google Shape;294;p33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4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p34"/>
          <p:cNvSpPr txBox="1"/>
          <p:nvPr/>
        </p:nvSpPr>
        <p:spPr>
          <a:xfrm>
            <a:off x="1692336" y="1974256"/>
            <a:ext cx="5837177" cy="10156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Herramientas de jubilación y seguridad social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Píldoras sobre seguridad social en diferentes contextos de la UE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Planificación de su pensión y formas de complementariedad </a:t>
            </a:r>
            <a:endParaRPr/>
          </a:p>
        </p:txBody>
      </p:sp>
      <p:sp>
        <p:nvSpPr>
          <p:cNvPr id="301" name="Google Shape;301;p34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302" name="Google Shape;302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03" name="Google Shape;303;p3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04" name="Google Shape;304;p34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5" name="Google Shape;305;p34"/>
          <p:cNvSpPr/>
          <p:nvPr/>
        </p:nvSpPr>
        <p:spPr>
          <a:xfrm>
            <a:off x="1651470" y="1461258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</p:txBody>
      </p:sp>
      <p:sp>
        <p:nvSpPr>
          <p:cNvPr id="306" name="Google Shape;306;p34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Google Shape;311;p35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2" name="Google Shape;312;p35"/>
          <p:cNvSpPr txBox="1"/>
          <p:nvPr/>
        </p:nvSpPr>
        <p:spPr>
          <a:xfrm>
            <a:off x="1721214" y="1828478"/>
            <a:ext cx="6394389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Seguros y otras herramientas de seguridad 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Identificación de posibles riesgos diarios 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Seguros y contratos de seguro 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13" name="Google Shape;313;p35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314" name="Google Shape;314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15" name="Google Shape;315;p3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16" name="Google Shape;316;p35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7" name="Google Shape;317;p35"/>
          <p:cNvSpPr/>
          <p:nvPr/>
        </p:nvSpPr>
        <p:spPr>
          <a:xfrm>
            <a:off x="1651470" y="1461258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</p:txBody>
      </p:sp>
      <p:sp>
        <p:nvSpPr>
          <p:cNvPr id="318" name="Google Shape;318;p35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6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4" name="Google Shape;324;p36"/>
          <p:cNvSpPr txBox="1"/>
          <p:nvPr/>
        </p:nvSpPr>
        <p:spPr>
          <a:xfrm>
            <a:off x="1447141" y="1781428"/>
            <a:ext cx="6394389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Ser informado 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Identificar fuentes fiables de información 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Dónde encontrar expertos y consultores adecuados  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Herramientas digitales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Banca digital e instrumentos financieros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Ciberriesgo y ciberviolencia financiera, ciberfraudes </a:t>
            </a:r>
            <a:endParaRPr sz="1000" b="0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25" name="Google Shape;325;p36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326" name="Google Shape;326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27" name="Google Shape;327;p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p36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6"/>
          <p:cNvSpPr/>
          <p:nvPr/>
        </p:nvSpPr>
        <p:spPr>
          <a:xfrm>
            <a:off x="1651470" y="1461258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</p:txBody>
      </p:sp>
      <p:sp>
        <p:nvSpPr>
          <p:cNvPr id="330" name="Google Shape;330;p36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/>
          <p:nvPr/>
        </p:nvSpPr>
        <p:spPr>
          <a:xfrm>
            <a:off x="1692336" y="130946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19"/>
          <p:cNvSpPr txBox="1"/>
          <p:nvPr/>
        </p:nvSpPr>
        <p:spPr>
          <a:xfrm>
            <a:off x="1629905" y="2011463"/>
            <a:ext cx="611044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2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Intervenir en l</a:t>
            </a:r>
            <a:r>
              <a:rPr lang="es-ES" sz="1200" b="1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as personas mayores</a:t>
            </a:r>
            <a:r>
              <a:rPr lang="pl-PL" sz="12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es una tarea complicada: a menudo se requiere desafiar prejuicios profundamente arraigados, la convicción de saber ya lo suficiente debido a la experiencia vivida por los estudiantes, y así sucesivamente. Por supuesto, también la falta de tiempo, la disminución del interés en la educación y la formación, especialmente en campos «dur</a:t>
            </a:r>
            <a:r>
              <a:rPr lang="es-ES" sz="12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o</a:t>
            </a:r>
            <a:r>
              <a:rPr lang="pl-PL" sz="12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s», y la falta de un entorno adecuado, como la escuela para la juventud, tienen una influencia significativa. </a:t>
            </a:r>
            <a:endParaRPr/>
          </a:p>
        </p:txBody>
      </p:sp>
      <p:sp>
        <p:nvSpPr>
          <p:cNvPr id="121" name="Google Shape;121;p19"/>
          <p:cNvSpPr txBox="1">
            <a:spLocks noGrp="1"/>
          </p:cNvSpPr>
          <p:nvPr>
            <p:ph type="body" idx="1"/>
          </p:nvPr>
        </p:nvSpPr>
        <p:spPr>
          <a:xfrm>
            <a:off x="2504849" y="762000"/>
            <a:ext cx="3795344" cy="2150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endParaRPr sz="2000" b="1">
              <a:solidFill>
                <a:srgbClr val="538CD5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122" name="Google Shape;122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" name="Google Shape;123;p1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5" name="Google Shape;125;p19"/>
          <p:cNvSpPr/>
          <p:nvPr/>
        </p:nvSpPr>
        <p:spPr>
          <a:xfrm>
            <a:off x="1623719" y="1461408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</p:txBody>
      </p:sp>
      <p:sp>
        <p:nvSpPr>
          <p:cNvPr id="126" name="Google Shape;126;p19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p37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6" name="Google Shape;336;p37"/>
          <p:cNvSpPr txBox="1"/>
          <p:nvPr/>
        </p:nvSpPr>
        <p:spPr>
          <a:xfrm>
            <a:off x="1539644" y="2060034"/>
            <a:ext cx="6097558" cy="16311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Las directrices para un plan de estudios eficaz de educación financiera también deben ser: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Construir caminos personalizados, cuyos contenidos sean capaces de mejorar y, sobre todo, reconocer las habilidades de la persona.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Construir caminos utilizables a través de canales interactivos adecuados para los usuarios, proponiendo modelos de enseñanza participativa</a:t>
            </a:r>
            <a:endParaRPr/>
          </a:p>
        </p:txBody>
      </p:sp>
      <p:sp>
        <p:nvSpPr>
          <p:cNvPr id="337" name="Google Shape;337;p37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338" name="Google Shape;338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3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40" name="Google Shape;340;p37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p37"/>
          <p:cNvSpPr/>
          <p:nvPr/>
        </p:nvSpPr>
        <p:spPr>
          <a:xfrm>
            <a:off x="1651470" y="1461258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</p:txBody>
      </p:sp>
      <p:sp>
        <p:nvSpPr>
          <p:cNvPr id="342" name="Google Shape;342;p37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38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8" name="Google Shape;348;p38"/>
          <p:cNvSpPr txBox="1"/>
          <p:nvPr/>
        </p:nvSpPr>
        <p:spPr>
          <a:xfrm>
            <a:off x="1539644" y="1912701"/>
            <a:ext cx="6097558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Si, como en el objetivo de BUCOLICO, los usuarios tienden a tener habilidades iniciales bajas o escasas, saber implicar incluso antes de la prestación efectiva de la oferta educativa (reactivar el interés en grupos destinatarios como los ninis, o las personas mayores, unidos generalmente por la falta de interés en la formación o el fortalecimiento de las actividades)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5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Saber evaluar la efectividad de la iniciativa, saber reconocer cualquier dificultad. En este sentido, el modelo BUCOLICO propone los modelos considerados más directos y eficaces: seguimiento </a:t>
            </a:r>
            <a:r>
              <a:rPr lang="es-ES" sz="105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 posteriori mediante</a:t>
            </a:r>
            <a:r>
              <a:rPr lang="pl-PL" sz="105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metodología no formal y, sobre todo en el caso de este PA</a:t>
            </a:r>
            <a:r>
              <a:rPr lang="es-ES" sz="105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QUETE</a:t>
            </a:r>
            <a:r>
              <a:rPr lang="pl-PL" sz="105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cuestionario de autoevaluación para completar las unidades del curso</a:t>
            </a:r>
            <a:endParaRPr/>
          </a:p>
        </p:txBody>
      </p:sp>
      <p:sp>
        <p:nvSpPr>
          <p:cNvPr id="349" name="Google Shape;349;p38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350" name="Google Shape;350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51" name="Google Shape;351;p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52" name="Google Shape;352;p38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3" name="Google Shape;353;p38"/>
          <p:cNvSpPr/>
          <p:nvPr/>
        </p:nvSpPr>
        <p:spPr>
          <a:xfrm>
            <a:off x="1651470" y="1402638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p38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9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0" name="Google Shape;360;p39"/>
          <p:cNvSpPr txBox="1"/>
          <p:nvPr/>
        </p:nvSpPr>
        <p:spPr>
          <a:xfrm>
            <a:off x="1651470" y="2071245"/>
            <a:ext cx="6097558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3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Saber evaluar la eficacia de la iniciativa también, por ejemplo, comparando las habilidades adquiridas por el grupo involucrado con las que posee un grupo similar (en términos de edad y condiciones socioculturales de inicio) que nunca ha participado en iniciativas de formación financiera, incluso extrayendo datos de otras fuentes, siempre que sean confiables.</a:t>
            </a:r>
            <a:endParaRPr sz="1300" b="0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61" name="Google Shape;361;p39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362" name="Google Shape;362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39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64" name="Google Shape;364;p39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5" name="Google Shape;365;p39"/>
          <p:cNvSpPr/>
          <p:nvPr/>
        </p:nvSpPr>
        <p:spPr>
          <a:xfrm>
            <a:off x="1651470" y="1461258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39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40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2" name="Google Shape;372;p40"/>
          <p:cNvSpPr txBox="1"/>
          <p:nvPr/>
        </p:nvSpPr>
        <p:spPr>
          <a:xfrm>
            <a:off x="1651470" y="1696077"/>
            <a:ext cx="6097558" cy="29853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Píldoras de competencia financiera general: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Prest</a:t>
            </a:r>
            <a:r>
              <a:rPr lang="es-ES" sz="1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atención a </a:t>
            </a:r>
            <a:r>
              <a:rPr lang="es-ES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 dinero, dedi</a:t>
            </a:r>
            <a:r>
              <a:rPr lang="es-ES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ca</a:t>
            </a: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diez minutos cada quince días a revisar </a:t>
            </a:r>
            <a:r>
              <a:rPr lang="es-ES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us finanzas, especialmente </a:t>
            </a:r>
            <a:r>
              <a:rPr lang="es-ES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us ingresos y gastos, incluso simplemente a través de las funciones de la aplicación bancaria en </a:t>
            </a:r>
            <a:r>
              <a:rPr lang="es-ES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 poder.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</a:t>
            </a:r>
            <a:r>
              <a:rPr lang="es-ES" sz="1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Oblígate</a:t>
            </a: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, si es posible, a ahorrar un porcentaje fijo de </a:t>
            </a:r>
            <a:r>
              <a:rPr lang="es-ES" sz="10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tu</a:t>
            </a: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 ingresos ordinarios cada mes, de manera compatible con </a:t>
            </a:r>
            <a:r>
              <a:rPr lang="es-ES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 disponibilidad. También puede ser 5 % o 10 %, no necesariamente altos porcentajes. Esto ayudará en gran medida, a lo largo de los meses, a aumentar </a:t>
            </a:r>
            <a:r>
              <a:rPr lang="es-ES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 sensación de seguridad frente a posibles eventos inesperados, o incluso su sensación de confianza con respecto a la gestión de </a:t>
            </a:r>
            <a:r>
              <a:rPr lang="es-ES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pl-PL" sz="10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us finanzas diarias.</a:t>
            </a:r>
            <a:endParaRPr/>
          </a:p>
        </p:txBody>
      </p:sp>
      <p:sp>
        <p:nvSpPr>
          <p:cNvPr id="373" name="Google Shape;373;p40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374" name="Google Shape;374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75" name="Google Shape;375;p4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40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7" name="Google Shape;377;p40"/>
          <p:cNvSpPr/>
          <p:nvPr/>
        </p:nvSpPr>
        <p:spPr>
          <a:xfrm>
            <a:off x="1651470" y="1461258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8" name="Google Shape;378;p40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Google Shape;383;p41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4" name="Google Shape;384;p41"/>
          <p:cNvSpPr txBox="1"/>
          <p:nvPr/>
        </p:nvSpPr>
        <p:spPr>
          <a:xfrm>
            <a:off x="1432487" y="1792003"/>
            <a:ext cx="6830643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Entender, estudiar o pedir ayuda si desea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tomar medidas financieras: desde el consumo hasta el ahorro (¿cuánto consumir, cuánto ahorrar?), considerando todas las variables posibles. Ya sea consultoría en 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 banco, o en el caso italiano en la institución postal, o nuevamente en centros acreditados de beneficios y sin fines de lucro con clara experiencia en el campo.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Antes de comprar algo significativo, tó</a:t>
            </a:r>
            <a:r>
              <a:rPr lang="es-ES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mate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s-ES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 tiempo. Evalúe toda la gama de productos, aprend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sobre las características, compar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No tengas miedo de hacer preguntas, incluso en una tienda.</a:t>
            </a:r>
            <a:endParaRPr/>
          </a:p>
        </p:txBody>
      </p:sp>
      <p:sp>
        <p:nvSpPr>
          <p:cNvPr id="385" name="Google Shape;385;p41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386" name="Google Shape;386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41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9" name="Google Shape;389;p41"/>
          <p:cNvSpPr/>
          <p:nvPr/>
        </p:nvSpPr>
        <p:spPr>
          <a:xfrm>
            <a:off x="1651470" y="1461258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0" name="Google Shape;390;p41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42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6" name="Google Shape;396;p42"/>
          <p:cNvSpPr txBox="1"/>
          <p:nvPr/>
        </p:nvSpPr>
        <p:spPr>
          <a:xfrm>
            <a:off x="1432487" y="1792003"/>
            <a:ext cx="6830643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En el caso de las inversiones, incluso las mínimas, </a:t>
            </a:r>
            <a:r>
              <a:rPr lang="es-ES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intenta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no concentrar todos tus recursos en una sola cosa. Esto se debe a que, si algo sale mal, lo perderías todo. Concentrar las inversiones en un solo instrumento lo expone al riesgo de pérdidas, incluso altas.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Si tiende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a ahorrar dinero, siempre guard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algo aparte, infórm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at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 y docum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éntate a fondo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sobre la inflación y las tasas de interés. De hecho, si los precios aumentan, 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 poder adquisitivo obviamente disminuirá. La inversión, especialmente si está acompañada y guiada por un experto, ayuda a diversificar y con suerte aumentar 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 liquidez y, por lo tanto, 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 capacidad de gasto.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97" name="Google Shape;397;p42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1.2: 1.1: CONOCIMIENTOS FINANCIEROS GENERALES PARA LAS PERSONAS MAYORES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endParaRPr sz="2000" b="1">
              <a:solidFill>
                <a:srgbClr val="538CD5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98" name="Google Shape;398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399" name="Google Shape;399;p4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00" name="Google Shape;400;p42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1" name="Google Shape;401;p42"/>
          <p:cNvSpPr/>
          <p:nvPr/>
        </p:nvSpPr>
        <p:spPr>
          <a:xfrm>
            <a:off x="1651470" y="1461258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2" name="Google Shape;402;p42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43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43"/>
          <p:cNvSpPr txBox="1"/>
          <p:nvPr/>
        </p:nvSpPr>
        <p:spPr>
          <a:xfrm>
            <a:off x="1432487" y="1792003"/>
            <a:ext cx="6163849" cy="21236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No des 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 consentimiento, no firmes nada si no lo entiendes completamente. Nunca d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es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</a:t>
            </a:r>
            <a:r>
              <a:rPr lang="es-ES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 consentimiento, o 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t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us datos personales </a:t>
            </a:r>
            <a:r>
              <a:rPr lang="es-ES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on line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sin comprender completamente lo que está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haciendo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. 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(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N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o solo para actividades financieras..). También contact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informalmente con sus amigos y familiares y, a partir de ahí, si es necesario, con profesionales que pertenezcan a instituciones financieras o de seguridad social de una profesionalidad clara e irrefutable (una institución bancaria, una consultora con muchos años de experiencia, etc.).</a:t>
            </a:r>
            <a:endParaRPr sz="1100" b="0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409" name="Google Shape;409;p43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410" name="Google Shape;410;p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Google Shape;411;p4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12" name="Google Shape;412;p43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Google Shape;413;p43"/>
          <p:cNvSpPr/>
          <p:nvPr/>
        </p:nvSpPr>
        <p:spPr>
          <a:xfrm>
            <a:off x="1651470" y="1461258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4" name="Google Shape;414;p43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Google Shape;419;p44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0" name="Google Shape;420;p44"/>
          <p:cNvSpPr txBox="1"/>
          <p:nvPr/>
        </p:nvSpPr>
        <p:spPr>
          <a:xfrm>
            <a:off x="1432487" y="1792003"/>
            <a:ext cx="6163849" cy="24621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¿compras algo, por ejemplo en línea? No tengas miedo de usar tus tarjetas de débito o crédito. Los principales circuitos de pago por Internet, utilizados por las compañías de ventas y envíos más conocidas, son muy seguros. Así como, por ejemplo, Paypal. Por otro lado, siempre infór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mate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sobre cualquier impuesto, </a:t>
            </a:r>
            <a:r>
              <a:rPr lang="es-ES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gastos adicionales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(trivialmente, 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los gastos de 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envío). Asegúr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at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e de que el </a:t>
            </a:r>
            <a:r>
              <a:rPr lang="es-ES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gasto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total que ha</a:t>
            </a:r>
            <a:r>
              <a:rPr lang="es-ES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visto incluya todos los elementos de gastos posibles.</a:t>
            </a:r>
            <a:endParaRPr/>
          </a:p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• Conside</a:t>
            </a:r>
            <a:r>
              <a:rPr lang="es-ES" sz="1100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ra </a:t>
            </a:r>
            <a:r>
              <a:rPr lang="pl-PL" sz="1100" b="0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la posibilidad de contratar una póliza de seguro. Delegar los riesgos que puedan surgir en una compañía de seguros. Al pagar una suma, estarás más relajado si algo sucede.</a:t>
            </a:r>
            <a:endParaRPr/>
          </a:p>
        </p:txBody>
      </p:sp>
      <p:sp>
        <p:nvSpPr>
          <p:cNvPr id="421" name="Google Shape;421;p44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422" name="Google Shape;422;p4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4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5" name="Google Shape;425;p44"/>
          <p:cNvSpPr/>
          <p:nvPr/>
        </p:nvSpPr>
        <p:spPr>
          <a:xfrm>
            <a:off x="1651470" y="1461258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s-E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6" name="Google Shape;426;p44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45"/>
          <p:cNvSpPr txBox="1">
            <a:spLocks noGrp="1"/>
          </p:cNvSpPr>
          <p:nvPr>
            <p:ph type="body" idx="1"/>
          </p:nvPr>
        </p:nvSpPr>
        <p:spPr>
          <a:xfrm>
            <a:off x="3203848" y="1810261"/>
            <a:ext cx="2736303" cy="576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600"/>
              <a:buNone/>
            </a:pPr>
            <a:endParaRPr>
              <a:solidFill>
                <a:srgbClr val="7030A0"/>
              </a:solidFill>
            </a:endParaRPr>
          </a:p>
          <a:p>
            <a:pPr marL="0" lvl="0" indent="0" algn="ctr" rtl="0">
              <a:lnSpc>
                <a:spcPct val="100000"/>
              </a:lnSpc>
              <a:spcBef>
                <a:spcPts val="720"/>
              </a:spcBef>
              <a:spcAft>
                <a:spcPts val="0"/>
              </a:spcAft>
              <a:buClr>
                <a:srgbClr val="7030A0"/>
              </a:buClr>
              <a:buSzPts val="3600"/>
              <a:buNone/>
            </a:pPr>
            <a:r>
              <a:rPr lang="pl-PL">
                <a:solidFill>
                  <a:srgbClr val="7030A0"/>
                </a:solidFill>
              </a:rPr>
              <a:t>Gracias</a:t>
            </a:r>
            <a:endParaRPr>
              <a:solidFill>
                <a:srgbClr val="7030A0"/>
              </a:solidFill>
            </a:endParaRPr>
          </a:p>
        </p:txBody>
      </p:sp>
      <p:pic>
        <p:nvPicPr>
          <p:cNvPr id="432" name="Google Shape;432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52402" y="2675114"/>
            <a:ext cx="1854071" cy="927036"/>
          </a:xfrm>
          <a:prstGeom prst="rect">
            <a:avLst/>
          </a:prstGeom>
          <a:noFill/>
          <a:ln>
            <a:noFill/>
          </a:ln>
        </p:spPr>
      </p:pic>
      <p:pic>
        <p:nvPicPr>
          <p:cNvPr id="433" name="Google Shape;433;p4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434" name="Google Shape;434;p45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0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" name="Google Shape;132;p20"/>
          <p:cNvSpPr txBox="1"/>
          <p:nvPr/>
        </p:nvSpPr>
        <p:spPr>
          <a:xfrm>
            <a:off x="1629905" y="2011463"/>
            <a:ext cx="6265587" cy="24929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pl-PL" sz="11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Por otro lado, las competencias financieras para todos han estado durante mucho tiempo en el centro de numerosas estrategias nacionales y europeas, ya que estas habilidades (junto con las competencias en materia de seguros y seguridad social) son esenciales para tomar decisiones seguras y coherentes, en consonancia con las propias condiciones, sobre todo si las actividades financieras se llevan a cabo en línea o a través de herramientas digitales, en relación con las cuales las personas mayores (60 o 65 años) son en general mucho menos competentes que otras agrupaciones generacionales</a:t>
            </a:r>
            <a:r>
              <a:rPr lang="pl-PL" sz="12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.</a:t>
            </a:r>
            <a:endParaRPr sz="12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33" name="Google Shape;133;p20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134" name="Google Shape;134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20"/>
          <p:cNvSpPr/>
          <p:nvPr/>
        </p:nvSpPr>
        <p:spPr>
          <a:xfrm>
            <a:off x="1623719" y="1461408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</p:txBody>
      </p:sp>
      <p:sp>
        <p:nvSpPr>
          <p:cNvPr id="138" name="Google Shape;138;p20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1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" name="Google Shape;144;p21"/>
          <p:cNvSpPr txBox="1"/>
          <p:nvPr/>
        </p:nvSpPr>
        <p:spPr>
          <a:xfrm>
            <a:off x="1629905" y="2011463"/>
            <a:ext cx="6110447" cy="1200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¿Qué es la alfabetización financiera? ¿Y cómo se puede configurar, si tiene el objetivo de abordar un objetivo posiblemente de edad avanzada?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2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Según la definición proporcionada por el Comité para la planificación y coordinación de las actividades de educación financiera del Gobierno italiano, se trata de «el conocimiento y la comprensión de los conceptos» y, sobre todo, «de los riesgos financieros». </a:t>
            </a:r>
            <a:endParaRPr sz="12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45" name="Google Shape;145;p21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146" name="Google Shape;146;p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9" name="Google Shape;149;p21"/>
          <p:cNvSpPr/>
          <p:nvPr/>
        </p:nvSpPr>
        <p:spPr>
          <a:xfrm>
            <a:off x="1623719" y="1461408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</p:txBody>
      </p:sp>
      <p:sp>
        <p:nvSpPr>
          <p:cNvPr id="150" name="Google Shape;150;p21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6" name="Google Shape;156;p22"/>
          <p:cNvSpPr txBox="1"/>
          <p:nvPr/>
        </p:nvSpPr>
        <p:spPr>
          <a:xfrm>
            <a:off x="1629905" y="2011463"/>
            <a:ext cx="6110447" cy="2677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3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Y una vez más, es lo que proporciona «confianza en aplicar el conocimiento de una manera útil, a fin de tomar decisiones efectivas en todos los contextos financieros y cotidianos posibles, participando plenamente en la vida económica contemporánea».</a:t>
            </a:r>
            <a:endParaRPr sz="14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57" name="Google Shape;157;p22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158" name="Google Shape;158;p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2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2"/>
          <p:cNvSpPr/>
          <p:nvPr/>
        </p:nvSpPr>
        <p:spPr>
          <a:xfrm>
            <a:off x="1623719" y="1461408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</p:txBody>
      </p:sp>
      <p:sp>
        <p:nvSpPr>
          <p:cNvPr id="162" name="Google Shape;162;p22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3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8" name="Google Shape;168;p23"/>
          <p:cNvSpPr txBox="1"/>
          <p:nvPr/>
        </p:nvSpPr>
        <p:spPr>
          <a:xfrm>
            <a:off x="1692336" y="2074932"/>
            <a:ext cx="6110447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Hay que tener en cuenta que las actividades económicas también a menudo están condicionadas por emociones, por necesidad, por comportamientos que no siempre son racionales, especialmente en el caso de la población más frágil y, en este caso, menos alfabetizada.</a:t>
            </a:r>
            <a:endParaRPr sz="14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69" name="Google Shape;169;p23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170" name="Google Shape;170;p2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71" name="Google Shape;171;p2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2" name="Google Shape;172;p23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23"/>
          <p:cNvSpPr/>
          <p:nvPr/>
        </p:nvSpPr>
        <p:spPr>
          <a:xfrm>
            <a:off x="1651470" y="1482689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</p:txBody>
      </p:sp>
      <p:sp>
        <p:nvSpPr>
          <p:cNvPr id="174" name="Google Shape;174;p23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24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0" name="Google Shape;180;p24"/>
          <p:cNvSpPr txBox="1"/>
          <p:nvPr/>
        </p:nvSpPr>
        <p:spPr>
          <a:xfrm>
            <a:off x="1692336" y="2074932"/>
            <a:ext cx="6110447" cy="10617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La educación financiera para l</a:t>
            </a:r>
            <a:r>
              <a:rPr lang="es-ES" sz="1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as personas mayores</a:t>
            </a:r>
            <a:r>
              <a:rPr lang="pl-PL" sz="1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 también debe combinar la teoría, que es ciertamente importante, con la práctica, incluso la más simple y más diaria. </a:t>
            </a:r>
            <a:r>
              <a:rPr lang="pl-PL" sz="1400" b="1" i="0" u="none" strike="noStrike" cap="none">
                <a:solidFill>
                  <a:srgbClr val="FF0000"/>
                </a:solidFill>
                <a:latin typeface="Arial Rounded"/>
                <a:ea typeface="Arial Rounded"/>
                <a:cs typeface="Arial Rounded"/>
                <a:sym typeface="Arial Rounded"/>
              </a:rPr>
              <a:t>¿Un ejemplo?</a:t>
            </a:r>
            <a:endParaRPr sz="1400" b="1" i="0" u="none" strike="noStrike" cap="none">
              <a:solidFill>
                <a:srgbClr val="FF000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81" name="Google Shape;181;p24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182" name="Google Shape;182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2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84" name="Google Shape;184;p24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4"/>
          <p:cNvSpPr/>
          <p:nvPr/>
        </p:nvSpPr>
        <p:spPr>
          <a:xfrm>
            <a:off x="1651470" y="1482689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</p:txBody>
      </p:sp>
      <p:sp>
        <p:nvSpPr>
          <p:cNvPr id="186" name="Google Shape;186;p24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25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2" name="Google Shape;192;p25"/>
          <p:cNvSpPr txBox="1"/>
          <p:nvPr/>
        </p:nvSpPr>
        <p:spPr>
          <a:xfrm>
            <a:off x="1692336" y="1981140"/>
            <a:ext cx="6110447" cy="2354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La importancia de elaborar un presupuesto mensual, útil para el seguimiento de los ingresos y gastos, pero también la forma en que se elabora un presupuesto, por ejemplo a través de programas informáticos accesibles y fáciles de usar, siempre que estén bien ilustrados por el educador (por ejemplo, el paquete OpenOffice), o aún a través de la exploración guiada de las aplicaciones de banca por Internet y sus funciones, que ahora se consideran plenamente obligatorias para todos los titulares de cuentas corrientes.</a:t>
            </a:r>
            <a:endParaRPr sz="14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193" name="Google Shape;193;p25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194" name="Google Shape;194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Google Shape;196;p25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25"/>
          <p:cNvSpPr/>
          <p:nvPr/>
        </p:nvSpPr>
        <p:spPr>
          <a:xfrm>
            <a:off x="1651470" y="1482689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</p:txBody>
      </p:sp>
      <p:sp>
        <p:nvSpPr>
          <p:cNvPr id="198" name="Google Shape;198;p25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6"/>
          <p:cNvSpPr/>
          <p:nvPr/>
        </p:nvSpPr>
        <p:spPr>
          <a:xfrm>
            <a:off x="1692336" y="1263749"/>
            <a:ext cx="5904000" cy="72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26"/>
          <p:cNvSpPr txBox="1"/>
          <p:nvPr/>
        </p:nvSpPr>
        <p:spPr>
          <a:xfrm>
            <a:off x="1692336" y="2074932"/>
            <a:ext cx="6110447" cy="1708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l-PL" sz="1400" b="1" i="0" u="none" strike="noStrike" cap="none">
                <a:solidFill>
                  <a:schemeClr val="dk1"/>
                </a:solidFill>
                <a:latin typeface="Arial Rounded"/>
                <a:ea typeface="Arial Rounded"/>
                <a:cs typeface="Arial Rounded"/>
                <a:sym typeface="Arial Rounded"/>
              </a:rPr>
              <a:t>Por lo tanto, las habilidades financieras, incluso las básicas, se entienden como fundamentales para orientarse y saber tomar decisiones informadas durante los llamados «momentos que importan», según lo definido por el mencionado Comité italiano para la planificación y coordinación de la educación financiera.</a:t>
            </a:r>
            <a:endParaRPr sz="1400" b="1" i="0" u="none" strike="noStrike" cap="none">
              <a:solidFill>
                <a:schemeClr val="dk1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05" name="Google Shape;205;p26"/>
          <p:cNvSpPr txBox="1">
            <a:spLocks noGrp="1"/>
          </p:cNvSpPr>
          <p:nvPr>
            <p:ph type="body" idx="1"/>
          </p:nvPr>
        </p:nvSpPr>
        <p:spPr>
          <a:xfrm>
            <a:off x="2504849" y="400970"/>
            <a:ext cx="3795344" cy="5760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38CD5"/>
              </a:buClr>
              <a:buSzPts val="2000"/>
              <a:buNone/>
            </a:pPr>
            <a:r>
              <a:rPr lang="pl-PL" sz="2000" b="1">
                <a:solidFill>
                  <a:srgbClr val="538CD5"/>
                </a:solidFill>
                <a:latin typeface="Arial Rounded"/>
                <a:ea typeface="Arial Rounded"/>
                <a:cs typeface="Arial Rounded"/>
                <a:sym typeface="Arial Rounded"/>
              </a:rPr>
              <a:t>1.1: CONOCIMIENTOS FINANCIEROS GENERALES PARA LAS PERSONAS MAYORES</a:t>
            </a:r>
            <a:endParaRPr/>
          </a:p>
        </p:txBody>
      </p:sp>
      <p:pic>
        <p:nvPicPr>
          <p:cNvPr id="206" name="Google Shape;206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39152" y="49998"/>
            <a:ext cx="1731135" cy="865568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86314" y="4609817"/>
            <a:ext cx="1811459" cy="45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6"/>
          <p:cNvSpPr txBox="1"/>
          <p:nvPr/>
        </p:nvSpPr>
        <p:spPr>
          <a:xfrm>
            <a:off x="2123728" y="4690760"/>
            <a:ext cx="693032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lang="pl-PL"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apoyo de la Comisión Europea a la producción de esta publicación no constituye una aprobación de los contenidos, que reflejan únicamente los puntos de vista de los autores, y la Comisión no puede ser considerada responsable del uso que pueda hacerse de la información contenida en ella.</a:t>
            </a:r>
            <a:endParaRPr sz="9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26"/>
          <p:cNvSpPr/>
          <p:nvPr/>
        </p:nvSpPr>
        <p:spPr>
          <a:xfrm>
            <a:off x="1651470" y="1482689"/>
            <a:ext cx="5985732" cy="351000"/>
          </a:xfrm>
          <a:prstGeom prst="roundRect">
            <a:avLst>
              <a:gd name="adj" fmla="val 16667"/>
            </a:avLst>
          </a:prstGeom>
          <a:solidFill>
            <a:srgbClr val="F6B1A2"/>
          </a:solidFill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CONFIGURACIÓN Y CONTEXTO</a:t>
            </a:r>
            <a:endParaRPr/>
          </a:p>
        </p:txBody>
      </p:sp>
      <p:sp>
        <p:nvSpPr>
          <p:cNvPr id="210" name="Google Shape;210;p26"/>
          <p:cNvSpPr/>
          <p:nvPr/>
        </p:nvSpPr>
        <p:spPr>
          <a:xfrm>
            <a:off x="1721214" y="478432"/>
            <a:ext cx="433604" cy="437134"/>
          </a:xfrm>
          <a:custGeom>
            <a:avLst/>
            <a:gdLst/>
            <a:ahLst/>
            <a:cxnLst/>
            <a:rect l="l" t="t" r="r" b="b"/>
            <a:pathLst>
              <a:path w="3208412" h="3234532" extrusionOk="0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3557</Words>
  <Application>Microsoft Office PowerPoint</Application>
  <PresentationFormat>Presentación en pantalla (16:9)</PresentationFormat>
  <Paragraphs>151</Paragraphs>
  <Slides>28</Slides>
  <Notes>28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28</vt:i4>
      </vt:variant>
    </vt:vector>
  </HeadingPairs>
  <TitlesOfParts>
    <vt:vector size="36" baseType="lpstr">
      <vt:lpstr>Malgun Gothic</vt:lpstr>
      <vt:lpstr>Arial</vt:lpstr>
      <vt:lpstr>Arial Rounded</vt:lpstr>
      <vt:lpstr>Calibri</vt:lpstr>
      <vt:lpstr>Calibri Light</vt:lpstr>
      <vt:lpstr>Cover and End Slide Master</vt:lpstr>
      <vt:lpstr>Contents Slide Master</vt:lpstr>
      <vt:lpstr>Section Break Slide Master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cp:lastModifiedBy>dani gm</cp:lastModifiedBy>
  <cp:revision>3</cp:revision>
  <dcterms:modified xsi:type="dcterms:W3CDTF">2024-02-22T16:20:12Z</dcterms:modified>
</cp:coreProperties>
</file>