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51" r:id="rId2"/>
    <p:sldMasterId id="2147483663" r:id="rId3"/>
  </p:sldMasterIdLst>
  <p:notesMasterIdLst>
    <p:notesMasterId r:id="rId34"/>
  </p:notesMasterIdLst>
  <p:sldIdLst>
    <p:sldId id="256"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847">
          <p15:clr>
            <a:srgbClr val="A4A3A4"/>
          </p15:clr>
        </p15:guide>
        <p15:guide id="2" pos="288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9" roundtripDataSignature="AMtx7miHaWZBQMKp5zGShwIjT0ODRzwzZ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15620"/>
    <p:restoredTop sz="94660"/>
  </p:normalViewPr>
  <p:slideViewPr>
    <p:cSldViewPr snapToGrid="0">
      <p:cViewPr varScale="1">
        <p:scale>
          <a:sx n="151" d="100"/>
          <a:sy n="151" d="100"/>
        </p:scale>
        <p:origin x="474" y="108"/>
      </p:cViewPr>
      <p:guideLst>
        <p:guide orient="horz" pos="1847"/>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customschemas.google.com/relationships/presentationmetadata" Target="metadata"/><Relationship Id="rId21" Type="http://schemas.openxmlformats.org/officeDocument/2006/relationships/slide" Target="slides/slide18.xml"/><Relationship Id="rId34" Type="http://schemas.openxmlformats.org/officeDocument/2006/relationships/notesMaster" Target="notesMasters/notesMaster1.xml"/><Relationship Id="rId42"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40"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43" Type="http://schemas.openxmlformats.org/officeDocument/2006/relationships/tableStyles" Target="tableStyles.xml"/><Relationship Id="rId8" Type="http://schemas.openxmlformats.org/officeDocument/2006/relationships/slide" Target="slides/slide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Malgun Gothic"/>
                <a:ea typeface="Malgun Gothic"/>
                <a:cs typeface="Malgun Gothic"/>
                <a:sym typeface="Malgun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algun Gothic"/>
                <a:ea typeface="Malgun Gothic"/>
                <a:cs typeface="Malgun Gothic"/>
                <a:sym typeface="Malgun Gothic"/>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algun Gothic"/>
                <a:ea typeface="Malgun Gothic"/>
                <a:cs typeface="Malgun Gothic"/>
                <a:sym typeface="Malgun Gothic"/>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algun Gothic"/>
                <a:ea typeface="Malgun Gothic"/>
                <a:cs typeface="Malgun Gothic"/>
                <a:sym typeface="Malgun Gothic"/>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algun Gothic"/>
                <a:ea typeface="Malgun Gothic"/>
                <a:cs typeface="Malgun Gothic"/>
                <a:sym typeface="Malgun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algun Gothic"/>
                <a:ea typeface="Malgun Gothic"/>
                <a:cs typeface="Malgun Gothic"/>
                <a:sym typeface="Malgun Gothic"/>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algun Gothic"/>
                <a:ea typeface="Malgun Gothic"/>
                <a:cs typeface="Malgun Gothic"/>
                <a:sym typeface="Malgun Gothic"/>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algun Gothic"/>
                <a:ea typeface="Malgun Gothic"/>
                <a:cs typeface="Malgun Gothic"/>
                <a:sym typeface="Malgun Gothic"/>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algun Gothic"/>
                <a:ea typeface="Malgun Gothic"/>
                <a:cs typeface="Malgun Gothic"/>
                <a:sym typeface="Malgun Gothic"/>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Malgun Gothic"/>
                <a:ea typeface="Malgun Gothic"/>
                <a:cs typeface="Malgun Gothic"/>
                <a:sym typeface="Malgun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algun Gothic"/>
                <a:ea typeface="Malgun Gothic"/>
                <a:cs typeface="Malgun Gothic"/>
                <a:sym typeface="Malgun Gothic"/>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algun Gothic"/>
                <a:ea typeface="Malgun Gothic"/>
                <a:cs typeface="Malgun Gothic"/>
                <a:sym typeface="Malgun Gothic"/>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algun Gothic"/>
                <a:ea typeface="Malgun Gothic"/>
                <a:cs typeface="Malgun Gothic"/>
                <a:sym typeface="Malgun Gothic"/>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algun Gothic"/>
                <a:ea typeface="Malgun Gothic"/>
                <a:cs typeface="Malgun Gothic"/>
                <a:sym typeface="Malgun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algun Gothic"/>
                <a:ea typeface="Malgun Gothic"/>
                <a:cs typeface="Malgun Gothic"/>
                <a:sym typeface="Malgun Gothic"/>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algun Gothic"/>
                <a:ea typeface="Malgun Gothic"/>
                <a:cs typeface="Malgun Gothic"/>
                <a:sym typeface="Malgun Gothic"/>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algun Gothic"/>
                <a:ea typeface="Malgun Gothic"/>
                <a:cs typeface="Malgun Gothic"/>
                <a:sym typeface="Malgun Gothic"/>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algun Gothic"/>
                <a:ea typeface="Malgun Gothic"/>
                <a:cs typeface="Malgun Gothic"/>
                <a:sym typeface="Malgun Gothic"/>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Malgun Gothic"/>
                <a:ea typeface="Malgun Gothic"/>
                <a:cs typeface="Malgun Gothic"/>
                <a:sym typeface="Malgun Gothic"/>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Malgun Gothic"/>
                <a:ea typeface="Malgun Gothic"/>
                <a:cs typeface="Malgun Gothic"/>
                <a:sym typeface="Malgun Gothic"/>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Malgun Gothic"/>
                <a:ea typeface="Malgun Gothic"/>
                <a:cs typeface="Malgun Gothic"/>
                <a:sym typeface="Malgun Gothic"/>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Malgun Gothic"/>
                <a:ea typeface="Malgun Gothic"/>
                <a:cs typeface="Malgun Gothic"/>
                <a:sym typeface="Malgun Gothic"/>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Malgun Gothic"/>
                <a:ea typeface="Malgun Gothic"/>
                <a:cs typeface="Malgun Gothic"/>
                <a:sym typeface="Malgun Gothic"/>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Malgun Gothic"/>
                <a:ea typeface="Malgun Gothic"/>
                <a:cs typeface="Malgun Gothic"/>
                <a:sym typeface="Malgun Gothic"/>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Malgun Gothic"/>
                <a:ea typeface="Malgun Gothic"/>
                <a:cs typeface="Malgun Gothic"/>
                <a:sym typeface="Malgun Gothic"/>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Malgun Gothic"/>
                <a:ea typeface="Malgun Gothic"/>
                <a:cs typeface="Malgun Gothic"/>
                <a:sym typeface="Malgun Gothic"/>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Malgun Gothic"/>
                <a:ea typeface="Malgun Gothic"/>
                <a:cs typeface="Malgun Gothic"/>
                <a:sym typeface="Malgun Gothic"/>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Malgun Gothic"/>
                <a:ea typeface="Malgun Gothic"/>
                <a:cs typeface="Malgun Gothic"/>
                <a:sym typeface="Malgun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algun Gothic"/>
                <a:ea typeface="Malgun Gothic"/>
                <a:cs typeface="Malgun Gothic"/>
                <a:sym typeface="Malgun Gothic"/>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algun Gothic"/>
                <a:ea typeface="Malgun Gothic"/>
                <a:cs typeface="Malgun Gothic"/>
                <a:sym typeface="Malgun Gothic"/>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algun Gothic"/>
                <a:ea typeface="Malgun Gothic"/>
                <a:cs typeface="Malgun Gothic"/>
                <a:sym typeface="Malgun Gothic"/>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algun Gothic"/>
                <a:ea typeface="Malgun Gothic"/>
                <a:cs typeface="Malgun Gothic"/>
                <a:sym typeface="Malgun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algun Gothic"/>
                <a:ea typeface="Malgun Gothic"/>
                <a:cs typeface="Malgun Gothic"/>
                <a:sym typeface="Malgun Gothic"/>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algun Gothic"/>
                <a:ea typeface="Malgun Gothic"/>
                <a:cs typeface="Malgun Gothic"/>
                <a:sym typeface="Malgun Gothic"/>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algun Gothic"/>
                <a:ea typeface="Malgun Gothic"/>
                <a:cs typeface="Malgun Gothic"/>
                <a:sym typeface="Malgun Gothic"/>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algun Gothic"/>
                <a:ea typeface="Malgun Gothic"/>
                <a:cs typeface="Malgun Gothic"/>
                <a:sym typeface="Malgun Gothic"/>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pl-PL" sz="1200" b="0" i="0" u="none" strike="noStrike" cap="none">
                <a:solidFill>
                  <a:schemeClr val="dk1"/>
                </a:solidFill>
                <a:latin typeface="Malgun Gothic"/>
                <a:ea typeface="Malgun Gothic"/>
                <a:cs typeface="Malgun Gothic"/>
                <a:sym typeface="Malgun Gothic"/>
              </a:rPr>
              <a:t>‹Nº›</a:t>
            </a:fld>
            <a:endParaRPr sz="1200" b="0" i="0" u="none" strike="noStrike" cap="none">
              <a:solidFill>
                <a:schemeClr val="dk1"/>
              </a:solidFill>
              <a:latin typeface="Malgun Gothic"/>
              <a:ea typeface="Malgun Gothic"/>
              <a:cs typeface="Malgun Gothic"/>
              <a:sym typeface="Malgun Gothic"/>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 name="Google Shape;103;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b="0" i="0" u="none" strike="noStrike" cap="none">
              <a:solidFill>
                <a:schemeClr val="dk1"/>
              </a:solidFill>
              <a:latin typeface="Malgun Gothic"/>
              <a:ea typeface="Malgun Gothic"/>
              <a:cs typeface="Malgun Gothic"/>
              <a:sym typeface="Malgun Gothic"/>
            </a:endParaRPr>
          </a:p>
        </p:txBody>
      </p:sp>
      <p:sp>
        <p:nvSpPr>
          <p:cNvPr id="104" name="Google Shape;104;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pl-PL"/>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10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b="0" i="0" u="none" strike="noStrike" cap="none">
              <a:solidFill>
                <a:schemeClr val="dk1"/>
              </a:solidFill>
              <a:latin typeface="Malgun Gothic"/>
              <a:ea typeface="Malgun Gothic"/>
              <a:cs typeface="Malgun Gothic"/>
              <a:sym typeface="Malgun Gothic"/>
            </a:endParaRPr>
          </a:p>
        </p:txBody>
      </p:sp>
      <p:sp>
        <p:nvSpPr>
          <p:cNvPr id="220" name="Google Shape;220;p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0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b="0" i="0" u="none" strike="noStrike" cap="none">
              <a:solidFill>
                <a:schemeClr val="dk1"/>
              </a:solidFill>
              <a:latin typeface="Malgun Gothic"/>
              <a:ea typeface="Malgun Gothic"/>
              <a:cs typeface="Malgun Gothic"/>
              <a:sym typeface="Malgun Gothic"/>
            </a:endParaRPr>
          </a:p>
        </p:txBody>
      </p:sp>
      <p:sp>
        <p:nvSpPr>
          <p:cNvPr id="232" name="Google Shape;232;p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10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b="0" i="0" u="none" strike="noStrike" cap="none">
              <a:solidFill>
                <a:schemeClr val="dk1"/>
              </a:solidFill>
              <a:latin typeface="Malgun Gothic"/>
              <a:ea typeface="Malgun Gothic"/>
              <a:cs typeface="Malgun Gothic"/>
              <a:sym typeface="Malgun Gothic"/>
            </a:endParaRPr>
          </a:p>
        </p:txBody>
      </p:sp>
      <p:sp>
        <p:nvSpPr>
          <p:cNvPr id="244" name="Google Shape;244;p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10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b="0" i="0" u="none" strike="noStrike" cap="none">
              <a:solidFill>
                <a:schemeClr val="dk1"/>
              </a:solidFill>
              <a:latin typeface="Malgun Gothic"/>
              <a:ea typeface="Malgun Gothic"/>
              <a:cs typeface="Malgun Gothic"/>
              <a:sym typeface="Malgun Gothic"/>
            </a:endParaRPr>
          </a:p>
        </p:txBody>
      </p:sp>
      <p:sp>
        <p:nvSpPr>
          <p:cNvPr id="256" name="Google Shape;256;p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10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b="0" i="0" u="none" strike="noStrike" cap="none">
              <a:solidFill>
                <a:schemeClr val="dk1"/>
              </a:solidFill>
              <a:latin typeface="Malgun Gothic"/>
              <a:ea typeface="Malgun Gothic"/>
              <a:cs typeface="Malgun Gothic"/>
              <a:sym typeface="Malgun Gothic"/>
            </a:endParaRPr>
          </a:p>
        </p:txBody>
      </p:sp>
      <p:sp>
        <p:nvSpPr>
          <p:cNvPr id="268" name="Google Shape;268;p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10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b="0" i="0" u="none" strike="noStrike" cap="none">
              <a:solidFill>
                <a:schemeClr val="dk1"/>
              </a:solidFill>
              <a:latin typeface="Malgun Gothic"/>
              <a:ea typeface="Malgun Gothic"/>
              <a:cs typeface="Malgun Gothic"/>
              <a:sym typeface="Malgun Gothic"/>
            </a:endParaRPr>
          </a:p>
        </p:txBody>
      </p:sp>
      <p:sp>
        <p:nvSpPr>
          <p:cNvPr id="280" name="Google Shape;280;p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10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b="0" i="0" u="none" strike="noStrike" cap="none">
              <a:solidFill>
                <a:schemeClr val="dk1"/>
              </a:solidFill>
              <a:latin typeface="Malgun Gothic"/>
              <a:ea typeface="Malgun Gothic"/>
              <a:cs typeface="Malgun Gothic"/>
              <a:sym typeface="Malgun Gothic"/>
            </a:endParaRPr>
          </a:p>
        </p:txBody>
      </p:sp>
      <p:sp>
        <p:nvSpPr>
          <p:cNvPr id="292" name="Google Shape;292;p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10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b="0" i="0" u="none" strike="noStrike" cap="none">
              <a:solidFill>
                <a:schemeClr val="dk1"/>
              </a:solidFill>
              <a:latin typeface="Malgun Gothic"/>
              <a:ea typeface="Malgun Gothic"/>
              <a:cs typeface="Malgun Gothic"/>
              <a:sym typeface="Malgun Gothic"/>
            </a:endParaRPr>
          </a:p>
        </p:txBody>
      </p:sp>
      <p:sp>
        <p:nvSpPr>
          <p:cNvPr id="304" name="Google Shape;304;p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10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b="0" i="0" u="none" strike="noStrike" cap="none">
              <a:solidFill>
                <a:schemeClr val="dk1"/>
              </a:solidFill>
              <a:latin typeface="Malgun Gothic"/>
              <a:ea typeface="Malgun Gothic"/>
              <a:cs typeface="Malgun Gothic"/>
              <a:sym typeface="Malgun Gothic"/>
            </a:endParaRPr>
          </a:p>
        </p:txBody>
      </p:sp>
      <p:sp>
        <p:nvSpPr>
          <p:cNvPr id="316" name="Google Shape;316;p1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1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b="0" i="0" u="none" strike="noStrike" cap="none">
              <a:solidFill>
                <a:schemeClr val="dk1"/>
              </a:solidFill>
              <a:latin typeface="Malgun Gothic"/>
              <a:ea typeface="Malgun Gothic"/>
              <a:cs typeface="Malgun Gothic"/>
              <a:sym typeface="Malgun Gothic"/>
            </a:endParaRPr>
          </a:p>
        </p:txBody>
      </p:sp>
      <p:sp>
        <p:nvSpPr>
          <p:cNvPr id="328" name="Google Shape;328;p1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b="0" i="0" u="none" strike="noStrike" cap="none">
              <a:solidFill>
                <a:schemeClr val="dk1"/>
              </a:solidFill>
              <a:latin typeface="Malgun Gothic"/>
              <a:ea typeface="Malgun Gothic"/>
              <a:cs typeface="Malgun Gothic"/>
              <a:sym typeface="Malgun Gothic"/>
            </a:endParaRPr>
          </a:p>
        </p:txBody>
      </p:sp>
      <p:sp>
        <p:nvSpPr>
          <p:cNvPr id="124" name="Google Shape;12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1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b="0" i="0" u="none" strike="noStrike" cap="none">
              <a:solidFill>
                <a:schemeClr val="dk1"/>
              </a:solidFill>
              <a:latin typeface="Malgun Gothic"/>
              <a:ea typeface="Malgun Gothic"/>
              <a:cs typeface="Malgun Gothic"/>
              <a:sym typeface="Malgun Gothic"/>
            </a:endParaRPr>
          </a:p>
        </p:txBody>
      </p:sp>
      <p:sp>
        <p:nvSpPr>
          <p:cNvPr id="340" name="Google Shape;340;p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1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b="0" i="0" u="none" strike="noStrike" cap="none">
              <a:solidFill>
                <a:schemeClr val="dk1"/>
              </a:solidFill>
              <a:latin typeface="Malgun Gothic"/>
              <a:ea typeface="Malgun Gothic"/>
              <a:cs typeface="Malgun Gothic"/>
              <a:sym typeface="Malgun Gothic"/>
            </a:endParaRPr>
          </a:p>
        </p:txBody>
      </p:sp>
      <p:sp>
        <p:nvSpPr>
          <p:cNvPr id="352" name="Google Shape;352;p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1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b="0" i="0" u="none" strike="noStrike" cap="none">
              <a:solidFill>
                <a:schemeClr val="dk1"/>
              </a:solidFill>
              <a:latin typeface="Malgun Gothic"/>
              <a:ea typeface="Malgun Gothic"/>
              <a:cs typeface="Malgun Gothic"/>
              <a:sym typeface="Malgun Gothic"/>
            </a:endParaRPr>
          </a:p>
        </p:txBody>
      </p:sp>
      <p:sp>
        <p:nvSpPr>
          <p:cNvPr id="364" name="Google Shape;364;p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1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b="0" i="0" u="none" strike="noStrike" cap="none">
              <a:solidFill>
                <a:schemeClr val="dk1"/>
              </a:solidFill>
              <a:latin typeface="Malgun Gothic"/>
              <a:ea typeface="Malgun Gothic"/>
              <a:cs typeface="Malgun Gothic"/>
              <a:sym typeface="Malgun Gothic"/>
            </a:endParaRPr>
          </a:p>
        </p:txBody>
      </p:sp>
      <p:sp>
        <p:nvSpPr>
          <p:cNvPr id="376" name="Google Shape;376;p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p1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b="0" i="0" u="none" strike="noStrike" cap="none">
              <a:solidFill>
                <a:schemeClr val="dk1"/>
              </a:solidFill>
              <a:latin typeface="Malgun Gothic"/>
              <a:ea typeface="Malgun Gothic"/>
              <a:cs typeface="Malgun Gothic"/>
              <a:sym typeface="Malgun Gothic"/>
            </a:endParaRPr>
          </a:p>
        </p:txBody>
      </p:sp>
      <p:sp>
        <p:nvSpPr>
          <p:cNvPr id="388" name="Google Shape;388;p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p1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b="0" i="0" u="none" strike="noStrike" cap="none">
              <a:solidFill>
                <a:schemeClr val="dk1"/>
              </a:solidFill>
              <a:latin typeface="Malgun Gothic"/>
              <a:ea typeface="Malgun Gothic"/>
              <a:cs typeface="Malgun Gothic"/>
              <a:sym typeface="Malgun Gothic"/>
            </a:endParaRPr>
          </a:p>
        </p:txBody>
      </p:sp>
      <p:sp>
        <p:nvSpPr>
          <p:cNvPr id="400" name="Google Shape;400;p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p1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b="0" i="0" u="none" strike="noStrike" cap="none">
              <a:solidFill>
                <a:schemeClr val="dk1"/>
              </a:solidFill>
              <a:latin typeface="Malgun Gothic"/>
              <a:ea typeface="Malgun Gothic"/>
              <a:cs typeface="Malgun Gothic"/>
              <a:sym typeface="Malgun Gothic"/>
            </a:endParaRPr>
          </a:p>
        </p:txBody>
      </p:sp>
      <p:sp>
        <p:nvSpPr>
          <p:cNvPr id="412" name="Google Shape;412;p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p1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b="0" i="0" u="none" strike="noStrike" cap="none">
              <a:solidFill>
                <a:schemeClr val="dk1"/>
              </a:solidFill>
              <a:latin typeface="Malgun Gothic"/>
              <a:ea typeface="Malgun Gothic"/>
              <a:cs typeface="Malgun Gothic"/>
              <a:sym typeface="Malgun Gothic"/>
            </a:endParaRPr>
          </a:p>
        </p:txBody>
      </p:sp>
      <p:sp>
        <p:nvSpPr>
          <p:cNvPr id="424" name="Google Shape;424;p1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p1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b="0" i="0" u="none" strike="noStrike" cap="none">
              <a:solidFill>
                <a:schemeClr val="dk1"/>
              </a:solidFill>
              <a:latin typeface="Malgun Gothic"/>
              <a:ea typeface="Malgun Gothic"/>
              <a:cs typeface="Malgun Gothic"/>
              <a:sym typeface="Malgun Gothic"/>
            </a:endParaRPr>
          </a:p>
        </p:txBody>
      </p:sp>
      <p:sp>
        <p:nvSpPr>
          <p:cNvPr id="436" name="Google Shape;436;p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p1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b="0" i="0" u="none" strike="noStrike" cap="none">
              <a:solidFill>
                <a:schemeClr val="dk1"/>
              </a:solidFill>
              <a:latin typeface="Malgun Gothic"/>
              <a:ea typeface="Malgun Gothic"/>
              <a:cs typeface="Malgun Gothic"/>
              <a:sym typeface="Malgun Gothic"/>
            </a:endParaRPr>
          </a:p>
        </p:txBody>
      </p:sp>
      <p:sp>
        <p:nvSpPr>
          <p:cNvPr id="448" name="Google Shape;448;p1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9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b="0" i="0" u="none" strike="noStrike" cap="none">
              <a:solidFill>
                <a:schemeClr val="dk1"/>
              </a:solidFill>
              <a:latin typeface="Malgun Gothic"/>
              <a:ea typeface="Malgun Gothic"/>
              <a:cs typeface="Malgun Gothic"/>
              <a:sym typeface="Malgun Gothic"/>
            </a:endParaRPr>
          </a:p>
        </p:txBody>
      </p:sp>
      <p:sp>
        <p:nvSpPr>
          <p:cNvPr id="136" name="Google Shape;136;p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p7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b="0" i="0" u="none" strike="noStrike" cap="none">
              <a:solidFill>
                <a:schemeClr val="dk1"/>
              </a:solidFill>
              <a:latin typeface="Malgun Gothic"/>
              <a:ea typeface="Malgun Gothic"/>
              <a:cs typeface="Malgun Gothic"/>
              <a:sym typeface="Malgun Gothic"/>
            </a:endParaRPr>
          </a:p>
        </p:txBody>
      </p:sp>
      <p:sp>
        <p:nvSpPr>
          <p:cNvPr id="460" name="Google Shape;460;p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9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b="0" i="0" u="none" strike="noStrike" cap="none">
              <a:solidFill>
                <a:schemeClr val="dk1"/>
              </a:solidFill>
              <a:latin typeface="Malgun Gothic"/>
              <a:ea typeface="Malgun Gothic"/>
              <a:cs typeface="Malgun Gothic"/>
              <a:sym typeface="Malgun Gothic"/>
            </a:endParaRPr>
          </a:p>
        </p:txBody>
      </p:sp>
      <p:sp>
        <p:nvSpPr>
          <p:cNvPr id="148" name="Google Shape;148;p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9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b="0" i="0" u="none" strike="noStrike" cap="none">
              <a:solidFill>
                <a:schemeClr val="dk1"/>
              </a:solidFill>
              <a:latin typeface="Malgun Gothic"/>
              <a:ea typeface="Malgun Gothic"/>
              <a:cs typeface="Malgun Gothic"/>
              <a:sym typeface="Malgun Gothic"/>
            </a:endParaRPr>
          </a:p>
        </p:txBody>
      </p:sp>
      <p:sp>
        <p:nvSpPr>
          <p:cNvPr id="160" name="Google Shape;160;p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9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b="0" i="0" u="none" strike="noStrike" cap="none">
              <a:solidFill>
                <a:schemeClr val="dk1"/>
              </a:solidFill>
              <a:latin typeface="Malgun Gothic"/>
              <a:ea typeface="Malgun Gothic"/>
              <a:cs typeface="Malgun Gothic"/>
              <a:sym typeface="Malgun Gothic"/>
            </a:endParaRPr>
          </a:p>
        </p:txBody>
      </p:sp>
      <p:sp>
        <p:nvSpPr>
          <p:cNvPr id="172" name="Google Shape;172;p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9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b="0" i="0" u="none" strike="noStrike" cap="none">
              <a:solidFill>
                <a:schemeClr val="dk1"/>
              </a:solidFill>
              <a:latin typeface="Malgun Gothic"/>
              <a:ea typeface="Malgun Gothic"/>
              <a:cs typeface="Malgun Gothic"/>
              <a:sym typeface="Malgun Gothic"/>
            </a:endParaRPr>
          </a:p>
        </p:txBody>
      </p:sp>
      <p:sp>
        <p:nvSpPr>
          <p:cNvPr id="184" name="Google Shape;184;p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9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b="0" i="0" u="none" strike="noStrike" cap="none">
              <a:solidFill>
                <a:schemeClr val="dk1"/>
              </a:solidFill>
              <a:latin typeface="Malgun Gothic"/>
              <a:ea typeface="Malgun Gothic"/>
              <a:cs typeface="Malgun Gothic"/>
              <a:sym typeface="Malgun Gothic"/>
            </a:endParaRPr>
          </a:p>
        </p:txBody>
      </p:sp>
      <p:sp>
        <p:nvSpPr>
          <p:cNvPr id="196" name="Google Shape;196;p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0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b="0" i="0" u="none" strike="noStrike" cap="none">
              <a:solidFill>
                <a:schemeClr val="dk1"/>
              </a:solidFill>
              <a:latin typeface="Malgun Gothic"/>
              <a:ea typeface="Malgun Gothic"/>
              <a:cs typeface="Malgun Gothic"/>
              <a:sym typeface="Malgun Gothic"/>
            </a:endParaRPr>
          </a:p>
        </p:txBody>
      </p:sp>
      <p:sp>
        <p:nvSpPr>
          <p:cNvPr id="208" name="Google Shape;208;p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Master" Target="../slideMasters/slideMaster3.xml"/><Relationship Id="rId6" Type="http://schemas.openxmlformats.org/officeDocument/2006/relationships/image" Target="../media/image3.png"/><Relationship Id="rId5" Type="http://schemas.openxmlformats.org/officeDocument/2006/relationships/image" Target="../media/image13.png"/><Relationship Id="rId4" Type="http://schemas.openxmlformats.org/officeDocument/2006/relationships/image" Target="../media/image1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Slide layout">
  <p:cSld name="Cover Slide layout">
    <p:bg>
      <p:bgPr>
        <a:blipFill>
          <a:blip r:embed="rId2">
            <a:alphaModFix/>
          </a:blip>
          <a:stretch>
            <a:fillRect/>
          </a:stretch>
        </a:blipFill>
        <a:effectLst/>
      </p:bgPr>
    </p:bg>
    <p:spTree>
      <p:nvGrpSpPr>
        <p:cNvPr id="1" name="Shape 10"/>
        <p:cNvGrpSpPr/>
        <p:nvPr/>
      </p:nvGrpSpPr>
      <p:grpSpPr>
        <a:xfrm>
          <a:off x="0" y="0"/>
          <a:ext cx="0" cy="0"/>
          <a:chOff x="0" y="0"/>
          <a:chExt cx="0" cy="0"/>
        </a:xfrm>
      </p:grpSpPr>
      <p:sp>
        <p:nvSpPr>
          <p:cNvPr id="11" name="Google Shape;11;p77"/>
          <p:cNvSpPr txBox="1">
            <a:spLocks noGrp="1"/>
          </p:cNvSpPr>
          <p:nvPr>
            <p:ph type="body" idx="1"/>
          </p:nvPr>
        </p:nvSpPr>
        <p:spPr>
          <a:xfrm>
            <a:off x="3923928" y="2643759"/>
            <a:ext cx="5220072" cy="108012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720"/>
              </a:spcBef>
              <a:spcAft>
                <a:spcPts val="0"/>
              </a:spcAft>
              <a:buClr>
                <a:srgbClr val="3F3F3F"/>
              </a:buClr>
              <a:buSzPts val="3600"/>
              <a:buFont typeface="Arial"/>
              <a:buNone/>
              <a:defRPr sz="3600" b="1" i="0" u="none" strike="noStrike" cap="none">
                <a:solidFill>
                  <a:srgbClr val="3F3F3F"/>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 name="Google Shape;12;p77"/>
          <p:cNvSpPr txBox="1">
            <a:spLocks noGrp="1"/>
          </p:cNvSpPr>
          <p:nvPr>
            <p:ph type="body" idx="2"/>
          </p:nvPr>
        </p:nvSpPr>
        <p:spPr>
          <a:xfrm>
            <a:off x="3923928" y="3723878"/>
            <a:ext cx="5219924" cy="50405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6_Basic Layout">
  <p:cSld name="6_Basic Layout">
    <p:bg>
      <p:bgPr>
        <a:blipFill>
          <a:blip r:embed="rId2">
            <a:alphaModFix/>
          </a:blip>
          <a:stretch>
            <a:fillRect/>
          </a:stretch>
        </a:blipFill>
        <a:effectLst/>
      </p:bgPr>
    </p:bg>
    <p:spTree>
      <p:nvGrpSpPr>
        <p:cNvPr id="1" name="Shape 66"/>
        <p:cNvGrpSpPr/>
        <p:nvPr/>
      </p:nvGrpSpPr>
      <p:grpSpPr>
        <a:xfrm>
          <a:off x="0" y="0"/>
          <a:ext cx="0" cy="0"/>
          <a:chOff x="0" y="0"/>
          <a:chExt cx="0" cy="0"/>
        </a:xfrm>
      </p:grpSpPr>
      <p:sp>
        <p:nvSpPr>
          <p:cNvPr id="67" name="Google Shape;67;p88"/>
          <p:cNvSpPr>
            <a:spLocks noGrp="1"/>
          </p:cNvSpPr>
          <p:nvPr>
            <p:ph type="pic" idx="2"/>
          </p:nvPr>
        </p:nvSpPr>
        <p:spPr>
          <a:xfrm>
            <a:off x="3528392" y="0"/>
            <a:ext cx="2123728" cy="3219822"/>
          </a:xfrm>
          <a:prstGeom prst="rect">
            <a:avLst/>
          </a:prstGeom>
          <a:solidFill>
            <a:srgbClr val="F2F2F2"/>
          </a:solidFill>
          <a:ln>
            <a:noFill/>
          </a:ln>
        </p:spPr>
      </p:sp>
      <p:sp>
        <p:nvSpPr>
          <p:cNvPr id="68" name="Google Shape;68;p88"/>
          <p:cNvSpPr>
            <a:spLocks noGrp="1"/>
          </p:cNvSpPr>
          <p:nvPr>
            <p:ph type="pic" idx="3"/>
          </p:nvPr>
        </p:nvSpPr>
        <p:spPr>
          <a:xfrm>
            <a:off x="7020272" y="1923678"/>
            <a:ext cx="2123728" cy="3219822"/>
          </a:xfrm>
          <a:prstGeom prst="rect">
            <a:avLst/>
          </a:prstGeom>
          <a:solidFill>
            <a:srgbClr val="F2F2F2"/>
          </a:solid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7_Basic Layout">
  <p:cSld name="7_Basic Layout">
    <p:bg>
      <p:bgPr>
        <a:blipFill>
          <a:blip r:embed="rId2">
            <a:alphaModFix/>
          </a:blip>
          <a:stretch>
            <a:fillRect/>
          </a:stretch>
        </a:blipFill>
        <a:effectLst/>
      </p:bgPr>
    </p:bg>
    <p:spTree>
      <p:nvGrpSpPr>
        <p:cNvPr id="1" name="Shape 69"/>
        <p:cNvGrpSpPr/>
        <p:nvPr/>
      </p:nvGrpSpPr>
      <p:grpSpPr>
        <a:xfrm>
          <a:off x="0" y="0"/>
          <a:ext cx="0" cy="0"/>
          <a:chOff x="0" y="0"/>
          <a:chExt cx="0" cy="0"/>
        </a:xfrm>
      </p:grpSpPr>
      <p:sp>
        <p:nvSpPr>
          <p:cNvPr id="70" name="Google Shape;70;p89"/>
          <p:cNvSpPr>
            <a:spLocks noGrp="1"/>
          </p:cNvSpPr>
          <p:nvPr>
            <p:ph type="pic" idx="2"/>
          </p:nvPr>
        </p:nvSpPr>
        <p:spPr>
          <a:xfrm>
            <a:off x="717858" y="1275606"/>
            <a:ext cx="2448545" cy="2024054"/>
          </a:xfrm>
          <a:prstGeom prst="rect">
            <a:avLst/>
          </a:prstGeom>
          <a:solidFill>
            <a:srgbClr val="F2F2F2"/>
          </a:solidFill>
          <a:ln>
            <a:noFill/>
          </a:ln>
        </p:spPr>
      </p:sp>
      <p:sp>
        <p:nvSpPr>
          <p:cNvPr id="71" name="Google Shape;71;p89"/>
          <p:cNvSpPr>
            <a:spLocks noGrp="1"/>
          </p:cNvSpPr>
          <p:nvPr>
            <p:ph type="pic" idx="3"/>
          </p:nvPr>
        </p:nvSpPr>
        <p:spPr>
          <a:xfrm>
            <a:off x="3339542" y="1275606"/>
            <a:ext cx="2448273" cy="2024054"/>
          </a:xfrm>
          <a:prstGeom prst="rect">
            <a:avLst/>
          </a:prstGeom>
          <a:solidFill>
            <a:srgbClr val="F2F2F2"/>
          </a:solidFill>
          <a:ln>
            <a:noFill/>
          </a:ln>
        </p:spPr>
      </p:sp>
      <p:sp>
        <p:nvSpPr>
          <p:cNvPr id="72" name="Google Shape;72;p89"/>
          <p:cNvSpPr>
            <a:spLocks noGrp="1"/>
          </p:cNvSpPr>
          <p:nvPr>
            <p:ph type="pic" idx="4"/>
          </p:nvPr>
        </p:nvSpPr>
        <p:spPr>
          <a:xfrm>
            <a:off x="5960954" y="1275606"/>
            <a:ext cx="2448273" cy="2024054"/>
          </a:xfrm>
          <a:prstGeom prst="rect">
            <a:avLst/>
          </a:prstGeom>
          <a:solidFill>
            <a:srgbClr val="F2F2F2"/>
          </a:solidFill>
          <a:ln>
            <a:noFill/>
          </a:ln>
        </p:spPr>
      </p:sp>
      <p:sp>
        <p:nvSpPr>
          <p:cNvPr id="73" name="Google Shape;73;p89"/>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720"/>
              </a:spcBef>
              <a:spcAft>
                <a:spcPts val="0"/>
              </a:spcAft>
              <a:buClr>
                <a:srgbClr val="3F3F3F"/>
              </a:buClr>
              <a:buSzPts val="3600"/>
              <a:buFont typeface="Arial"/>
              <a:buNone/>
              <a:defRPr sz="3600" b="0" i="0" u="none" strike="noStrike" cap="none">
                <a:solidFill>
                  <a:srgbClr val="3F3F3F"/>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4" name="Google Shape;74;p89"/>
          <p:cNvSpPr txBox="1">
            <a:spLocks noGrp="1"/>
          </p:cNvSpPr>
          <p:nvPr>
            <p:ph type="body" idx="5"/>
          </p:nvPr>
        </p:nvSpPr>
        <p:spPr>
          <a:xfrm>
            <a:off x="0" y="699542"/>
            <a:ext cx="9144000" cy="288032"/>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8_Basic Layout">
  <p:cSld name="8_Basic Layout">
    <p:bg>
      <p:bgPr>
        <a:blipFill>
          <a:blip r:embed="rId2">
            <a:alphaModFix/>
          </a:blip>
          <a:stretch>
            <a:fillRect/>
          </a:stretch>
        </a:blipFill>
        <a:effectLst/>
      </p:bgPr>
    </p:bg>
    <p:spTree>
      <p:nvGrpSpPr>
        <p:cNvPr id="1" name="Shape 75"/>
        <p:cNvGrpSpPr/>
        <p:nvPr/>
      </p:nvGrpSpPr>
      <p:grpSpPr>
        <a:xfrm>
          <a:off x="0" y="0"/>
          <a:ext cx="0" cy="0"/>
          <a:chOff x="0" y="0"/>
          <a:chExt cx="0" cy="0"/>
        </a:xfrm>
      </p:grpSpPr>
      <p:pic>
        <p:nvPicPr>
          <p:cNvPr id="76" name="Google Shape;76;p90" descr="D:\Fullppt\005-PNG이미지\모니터.png"/>
          <p:cNvPicPr preferRelativeResize="0"/>
          <p:nvPr/>
        </p:nvPicPr>
        <p:blipFill rotWithShape="1">
          <a:blip r:embed="rId3">
            <a:alphaModFix/>
          </a:blip>
          <a:srcRect/>
          <a:stretch/>
        </p:blipFill>
        <p:spPr>
          <a:xfrm>
            <a:off x="1482286" y="1275606"/>
            <a:ext cx="2923753" cy="2518619"/>
          </a:xfrm>
          <a:prstGeom prst="rect">
            <a:avLst/>
          </a:prstGeom>
          <a:noFill/>
          <a:ln>
            <a:noFill/>
          </a:ln>
        </p:spPr>
      </p:pic>
      <p:pic>
        <p:nvPicPr>
          <p:cNvPr id="77" name="Google Shape;77;p90" descr="D:\Fullppt\005-PNG이미지\모니터.png"/>
          <p:cNvPicPr preferRelativeResize="0"/>
          <p:nvPr/>
        </p:nvPicPr>
        <p:blipFill rotWithShape="1">
          <a:blip r:embed="rId3">
            <a:alphaModFix/>
          </a:blip>
          <a:srcRect/>
          <a:stretch/>
        </p:blipFill>
        <p:spPr>
          <a:xfrm>
            <a:off x="4722646" y="1275606"/>
            <a:ext cx="2923753" cy="2518619"/>
          </a:xfrm>
          <a:prstGeom prst="rect">
            <a:avLst/>
          </a:prstGeom>
          <a:noFill/>
          <a:ln>
            <a:noFill/>
          </a:ln>
        </p:spPr>
      </p:pic>
      <p:sp>
        <p:nvSpPr>
          <p:cNvPr id="78" name="Google Shape;78;p90"/>
          <p:cNvSpPr>
            <a:spLocks noGrp="1"/>
          </p:cNvSpPr>
          <p:nvPr>
            <p:ph type="pic" idx="2"/>
          </p:nvPr>
        </p:nvSpPr>
        <p:spPr>
          <a:xfrm>
            <a:off x="1582656" y="1374406"/>
            <a:ext cx="2700000" cy="1584833"/>
          </a:xfrm>
          <a:prstGeom prst="rect">
            <a:avLst/>
          </a:prstGeom>
          <a:solidFill>
            <a:srgbClr val="F2F2F2"/>
          </a:solidFill>
          <a:ln>
            <a:noFill/>
          </a:ln>
        </p:spPr>
      </p:sp>
      <p:sp>
        <p:nvSpPr>
          <p:cNvPr id="79" name="Google Shape;79;p90"/>
          <p:cNvSpPr>
            <a:spLocks noGrp="1"/>
          </p:cNvSpPr>
          <p:nvPr>
            <p:ph type="pic" idx="3"/>
          </p:nvPr>
        </p:nvSpPr>
        <p:spPr>
          <a:xfrm>
            <a:off x="4820964" y="1374406"/>
            <a:ext cx="2736000" cy="1584833"/>
          </a:xfrm>
          <a:prstGeom prst="rect">
            <a:avLst/>
          </a:prstGeom>
          <a:solidFill>
            <a:srgbClr val="F2F2F2"/>
          </a:solidFill>
          <a:ln>
            <a:noFill/>
          </a:ln>
        </p:spPr>
      </p:sp>
      <p:sp>
        <p:nvSpPr>
          <p:cNvPr id="80" name="Google Shape;80;p90"/>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720"/>
              </a:spcBef>
              <a:spcAft>
                <a:spcPts val="0"/>
              </a:spcAft>
              <a:buClr>
                <a:srgbClr val="3F3F3F"/>
              </a:buClr>
              <a:buSzPts val="3600"/>
              <a:buFont typeface="Arial"/>
              <a:buNone/>
              <a:defRPr sz="3600" b="0" i="0" u="none" strike="noStrike" cap="none">
                <a:solidFill>
                  <a:srgbClr val="3F3F3F"/>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1" name="Google Shape;81;p90"/>
          <p:cNvSpPr txBox="1">
            <a:spLocks noGrp="1"/>
          </p:cNvSpPr>
          <p:nvPr>
            <p:ph type="body" idx="4"/>
          </p:nvPr>
        </p:nvSpPr>
        <p:spPr>
          <a:xfrm>
            <a:off x="0" y="699542"/>
            <a:ext cx="9144000" cy="288032"/>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9_Basic Layout">
  <p:cSld name="9_Basic Layout">
    <p:bg>
      <p:bgPr>
        <a:blipFill>
          <a:blip r:embed="rId2">
            <a:alphaModFix/>
          </a:blip>
          <a:stretch>
            <a:fillRect/>
          </a:stretch>
        </a:blipFill>
        <a:effectLst/>
      </p:bgPr>
    </p:bg>
    <p:spTree>
      <p:nvGrpSpPr>
        <p:cNvPr id="1" name="Shape 82"/>
        <p:cNvGrpSpPr/>
        <p:nvPr/>
      </p:nvGrpSpPr>
      <p:grpSpPr>
        <a:xfrm>
          <a:off x="0" y="0"/>
          <a:ext cx="0" cy="0"/>
          <a:chOff x="0" y="0"/>
          <a:chExt cx="0" cy="0"/>
        </a:xfrm>
      </p:grpSpPr>
      <p:sp>
        <p:nvSpPr>
          <p:cNvPr id="83" name="Google Shape;83;p91"/>
          <p:cNvSpPr/>
          <p:nvPr/>
        </p:nvSpPr>
        <p:spPr>
          <a:xfrm>
            <a:off x="2847111" y="1179745"/>
            <a:ext cx="3401564" cy="3401564"/>
          </a:xfrm>
          <a:prstGeom prst="donut">
            <a:avLst>
              <a:gd name="adj" fmla="val 1353"/>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84" name="Google Shape;84;p91" descr="D:\Fullppt\PNG이미지\핸드폰2.png"/>
          <p:cNvPicPr preferRelativeResize="0"/>
          <p:nvPr/>
        </p:nvPicPr>
        <p:blipFill rotWithShape="1">
          <a:blip r:embed="rId3">
            <a:alphaModFix/>
          </a:blip>
          <a:srcRect/>
          <a:stretch/>
        </p:blipFill>
        <p:spPr>
          <a:xfrm>
            <a:off x="2735225" y="1079005"/>
            <a:ext cx="3373328" cy="4085033"/>
          </a:xfrm>
          <a:prstGeom prst="rect">
            <a:avLst/>
          </a:prstGeom>
          <a:noFill/>
          <a:ln>
            <a:noFill/>
          </a:ln>
        </p:spPr>
      </p:pic>
      <p:sp>
        <p:nvSpPr>
          <p:cNvPr id="85" name="Google Shape;85;p91"/>
          <p:cNvSpPr>
            <a:spLocks noGrp="1"/>
          </p:cNvSpPr>
          <p:nvPr>
            <p:ph type="pic" idx="2"/>
          </p:nvPr>
        </p:nvSpPr>
        <p:spPr>
          <a:xfrm>
            <a:off x="3566328" y="1217153"/>
            <a:ext cx="1945465" cy="3005145"/>
          </a:xfrm>
          <a:prstGeom prst="rect">
            <a:avLst/>
          </a:prstGeom>
          <a:solidFill>
            <a:srgbClr val="F2F2F2"/>
          </a:solidFill>
          <a:ln>
            <a:noFill/>
          </a:ln>
        </p:spPr>
      </p:sp>
      <p:sp>
        <p:nvSpPr>
          <p:cNvPr id="86" name="Google Shape;86;p91"/>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720"/>
              </a:spcBef>
              <a:spcAft>
                <a:spcPts val="0"/>
              </a:spcAft>
              <a:buClr>
                <a:srgbClr val="3F3F3F"/>
              </a:buClr>
              <a:buSzPts val="3600"/>
              <a:buFont typeface="Arial"/>
              <a:buNone/>
              <a:defRPr sz="3600" b="0" i="0" u="none" strike="noStrike" cap="none">
                <a:solidFill>
                  <a:srgbClr val="3F3F3F"/>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7" name="Google Shape;87;p91"/>
          <p:cNvSpPr txBox="1">
            <a:spLocks noGrp="1"/>
          </p:cNvSpPr>
          <p:nvPr>
            <p:ph type="body" idx="3"/>
          </p:nvPr>
        </p:nvSpPr>
        <p:spPr>
          <a:xfrm>
            <a:off x="0" y="699542"/>
            <a:ext cx="9144000" cy="288032"/>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Break Layout">
  <p:cSld name="Section Break Layout">
    <p:spTree>
      <p:nvGrpSpPr>
        <p:cNvPr id="1" name="Shape 89"/>
        <p:cNvGrpSpPr/>
        <p:nvPr/>
      </p:nvGrpSpPr>
      <p:grpSpPr>
        <a:xfrm>
          <a:off x="0" y="0"/>
          <a:ext cx="0" cy="0"/>
          <a:chOff x="0" y="0"/>
          <a:chExt cx="0" cy="0"/>
        </a:xfrm>
      </p:grpSpPr>
      <p:sp>
        <p:nvSpPr>
          <p:cNvPr id="90" name="Google Shape;90;p93"/>
          <p:cNvSpPr txBox="1">
            <a:spLocks noGrp="1"/>
          </p:cNvSpPr>
          <p:nvPr>
            <p:ph type="body" idx="1"/>
          </p:nvPr>
        </p:nvSpPr>
        <p:spPr>
          <a:xfrm>
            <a:off x="4213800" y="2230378"/>
            <a:ext cx="4930200" cy="47357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720"/>
              </a:spcBef>
              <a:spcAft>
                <a:spcPts val="0"/>
              </a:spcAft>
              <a:buClr>
                <a:srgbClr val="3F3F3F"/>
              </a:buClr>
              <a:buSzPts val="3600"/>
              <a:buFont typeface="Arial"/>
              <a:buNone/>
              <a:defRPr sz="3600" b="1" i="0" u="none" strike="noStrike" cap="none">
                <a:solidFill>
                  <a:srgbClr val="3F3F3F"/>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1" name="Google Shape;91;p93"/>
          <p:cNvSpPr txBox="1">
            <a:spLocks noGrp="1"/>
          </p:cNvSpPr>
          <p:nvPr>
            <p:ph type="body" idx="2"/>
          </p:nvPr>
        </p:nvSpPr>
        <p:spPr>
          <a:xfrm>
            <a:off x="4213800" y="2703954"/>
            <a:ext cx="4930200" cy="288032"/>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92" name="Google Shape;92;p93" descr="E:\002-KIMS BUSINESS\007-02-Googleslidesppt\02-GSppt-Contents-Kim\20170215\03-abs\item01-png.png"/>
          <p:cNvPicPr preferRelativeResize="0"/>
          <p:nvPr/>
        </p:nvPicPr>
        <p:blipFill rotWithShape="1">
          <a:blip r:embed="rId2">
            <a:alphaModFix/>
          </a:blip>
          <a:srcRect/>
          <a:stretch/>
        </p:blipFill>
        <p:spPr>
          <a:xfrm>
            <a:off x="3131839" y="3651870"/>
            <a:ext cx="1013895" cy="1016495"/>
          </a:xfrm>
          <a:prstGeom prst="rect">
            <a:avLst/>
          </a:prstGeom>
          <a:noFill/>
          <a:ln>
            <a:noFill/>
          </a:ln>
        </p:spPr>
      </p:pic>
      <p:pic>
        <p:nvPicPr>
          <p:cNvPr id="93" name="Google Shape;93;p93" descr="E:\002-KIMS BUSINESS\007-02-Googleslidesppt\02-GSppt-Contents-Kim\20170215\03-abs\item01-png.png"/>
          <p:cNvPicPr preferRelativeResize="0"/>
          <p:nvPr/>
        </p:nvPicPr>
        <p:blipFill rotWithShape="1">
          <a:blip r:embed="rId3">
            <a:alphaModFix/>
          </a:blip>
          <a:srcRect/>
          <a:stretch/>
        </p:blipFill>
        <p:spPr>
          <a:xfrm>
            <a:off x="3995936" y="950740"/>
            <a:ext cx="648072" cy="649734"/>
          </a:xfrm>
          <a:prstGeom prst="rect">
            <a:avLst/>
          </a:prstGeom>
          <a:noFill/>
          <a:ln>
            <a:noFill/>
          </a:ln>
        </p:spPr>
      </p:pic>
      <p:pic>
        <p:nvPicPr>
          <p:cNvPr id="94" name="Google Shape;94;p93" descr="E:\002-KIMS BUSINESS\007-02-Googleslidesppt\02-GSppt-Contents-Kim\20170215\03-abs\item01-png.png"/>
          <p:cNvPicPr preferRelativeResize="0"/>
          <p:nvPr/>
        </p:nvPicPr>
        <p:blipFill rotWithShape="1">
          <a:blip r:embed="rId4">
            <a:alphaModFix/>
          </a:blip>
          <a:srcRect/>
          <a:stretch/>
        </p:blipFill>
        <p:spPr>
          <a:xfrm>
            <a:off x="611560" y="419818"/>
            <a:ext cx="442142" cy="443276"/>
          </a:xfrm>
          <a:prstGeom prst="rect">
            <a:avLst/>
          </a:prstGeom>
          <a:noFill/>
          <a:ln>
            <a:noFill/>
          </a:ln>
        </p:spPr>
      </p:pic>
      <p:pic>
        <p:nvPicPr>
          <p:cNvPr id="95" name="Google Shape;95;p93" descr="E:\002-KIMS BUSINESS\007-02-Googleslidesppt\02-GSppt-Contents-Kim\20170215\03-abs\item01-png.png"/>
          <p:cNvPicPr preferRelativeResize="0"/>
          <p:nvPr/>
        </p:nvPicPr>
        <p:blipFill rotWithShape="1">
          <a:blip r:embed="rId5">
            <a:alphaModFix/>
          </a:blip>
          <a:srcRect/>
          <a:stretch/>
        </p:blipFill>
        <p:spPr>
          <a:xfrm>
            <a:off x="8100392" y="1779200"/>
            <a:ext cx="360040" cy="360963"/>
          </a:xfrm>
          <a:prstGeom prst="rect">
            <a:avLst/>
          </a:prstGeom>
          <a:noFill/>
          <a:ln>
            <a:noFill/>
          </a:ln>
        </p:spPr>
      </p:pic>
      <p:grpSp>
        <p:nvGrpSpPr>
          <p:cNvPr id="96" name="Google Shape;96;p93"/>
          <p:cNvGrpSpPr/>
          <p:nvPr/>
        </p:nvGrpSpPr>
        <p:grpSpPr>
          <a:xfrm>
            <a:off x="1115616" y="1275607"/>
            <a:ext cx="2585656" cy="2592286"/>
            <a:chOff x="1115616" y="1275607"/>
            <a:chExt cx="2585656" cy="2592286"/>
          </a:xfrm>
        </p:grpSpPr>
        <p:pic>
          <p:nvPicPr>
            <p:cNvPr id="97" name="Google Shape;97;p93" descr="E:\002-KIMS BUSINESS\007-02-Googleslidesppt\02-GSppt-Contents-Kim\20170215\03-abs\item01-png.png"/>
            <p:cNvPicPr preferRelativeResize="0"/>
            <p:nvPr/>
          </p:nvPicPr>
          <p:blipFill rotWithShape="1">
            <a:blip r:embed="rId6">
              <a:alphaModFix/>
            </a:blip>
            <a:srcRect/>
            <a:stretch/>
          </p:blipFill>
          <p:spPr>
            <a:xfrm>
              <a:off x="1115616" y="1275607"/>
              <a:ext cx="2585656" cy="2592286"/>
            </a:xfrm>
            <a:prstGeom prst="rect">
              <a:avLst/>
            </a:prstGeom>
            <a:noFill/>
            <a:ln>
              <a:noFill/>
            </a:ln>
          </p:spPr>
        </p:pic>
        <p:sp>
          <p:nvSpPr>
            <p:cNvPr id="98" name="Google Shape;98;p93"/>
            <p:cNvSpPr/>
            <p:nvPr/>
          </p:nvSpPr>
          <p:spPr>
            <a:xfrm>
              <a:off x="1796376" y="1959682"/>
              <a:ext cx="1224136" cy="1224136"/>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pic>
        <p:nvPicPr>
          <p:cNvPr id="99" name="Google Shape;99;p93" descr="E:\002-KIMS BUSINESS\007-02-Googleslidesppt\02-GSppt-Contents-Kim\20170215\03-abs\item02-png.png"/>
          <p:cNvPicPr preferRelativeResize="0"/>
          <p:nvPr/>
        </p:nvPicPr>
        <p:blipFill rotWithShape="1">
          <a:blip r:embed="rId7">
            <a:alphaModFix/>
          </a:blip>
          <a:srcRect/>
          <a:stretch/>
        </p:blipFill>
        <p:spPr>
          <a:xfrm>
            <a:off x="7668344" y="3578808"/>
            <a:ext cx="1475656" cy="1592353"/>
          </a:xfrm>
          <a:prstGeom prst="rect">
            <a:avLst/>
          </a:prstGeom>
          <a:noFill/>
          <a:ln>
            <a:noFill/>
          </a:ln>
        </p:spPr>
      </p:pic>
      <p:pic>
        <p:nvPicPr>
          <p:cNvPr id="100" name="Google Shape;100;p93" descr="E:\002-KIMS BUSINESS\007-02-Googleslidesppt\02-GSppt-Contents-Kim\20170215\03-abs\item02-png.png"/>
          <p:cNvPicPr preferRelativeResize="0"/>
          <p:nvPr/>
        </p:nvPicPr>
        <p:blipFill rotWithShape="1">
          <a:blip r:embed="rId8">
            <a:alphaModFix/>
          </a:blip>
          <a:srcRect/>
          <a:stretch/>
        </p:blipFill>
        <p:spPr>
          <a:xfrm rot="-5400000">
            <a:off x="8226854" y="-51527"/>
            <a:ext cx="879830" cy="949408"/>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End Slide Layout">
  <p:cSld name="End Slide Layout">
    <p:spTree>
      <p:nvGrpSpPr>
        <p:cNvPr id="1" name="Shape 13"/>
        <p:cNvGrpSpPr/>
        <p:nvPr/>
      </p:nvGrpSpPr>
      <p:grpSpPr>
        <a:xfrm>
          <a:off x="0" y="0"/>
          <a:ext cx="0" cy="0"/>
          <a:chOff x="0" y="0"/>
          <a:chExt cx="0" cy="0"/>
        </a:xfrm>
      </p:grpSpPr>
      <p:pic>
        <p:nvPicPr>
          <p:cNvPr id="14" name="Google Shape;14;p80" descr="E:\002-KIMS BUSINESS\007-02-Googleslidesppt\02-GSppt-Contents-Kim\20170215\03-abs\item03-png.png"/>
          <p:cNvPicPr preferRelativeResize="0"/>
          <p:nvPr/>
        </p:nvPicPr>
        <p:blipFill rotWithShape="1">
          <a:blip r:embed="rId2">
            <a:alphaModFix/>
          </a:blip>
          <a:srcRect/>
          <a:stretch/>
        </p:blipFill>
        <p:spPr>
          <a:xfrm rot="-9892029">
            <a:off x="2873932" y="156273"/>
            <a:ext cx="1587121" cy="1514490"/>
          </a:xfrm>
          <a:prstGeom prst="rect">
            <a:avLst/>
          </a:prstGeom>
          <a:noFill/>
          <a:ln>
            <a:noFill/>
          </a:ln>
        </p:spPr>
      </p:pic>
      <p:pic>
        <p:nvPicPr>
          <p:cNvPr id="15" name="Google Shape;15;p80" descr="E:\002-KIMS BUSINESS\007-02-Googleslidesppt\02-GSppt-Contents-Kim\20170215\03-abs\item03-png.png"/>
          <p:cNvPicPr preferRelativeResize="0"/>
          <p:nvPr/>
        </p:nvPicPr>
        <p:blipFill rotWithShape="1">
          <a:blip r:embed="rId2">
            <a:alphaModFix/>
          </a:blip>
          <a:srcRect/>
          <a:stretch/>
        </p:blipFill>
        <p:spPr>
          <a:xfrm rot="4527839">
            <a:off x="3005459" y="3443641"/>
            <a:ext cx="1587121" cy="1514490"/>
          </a:xfrm>
          <a:prstGeom prst="rect">
            <a:avLst/>
          </a:prstGeom>
          <a:noFill/>
          <a:ln>
            <a:noFill/>
          </a:ln>
        </p:spPr>
      </p:pic>
      <p:pic>
        <p:nvPicPr>
          <p:cNvPr id="16" name="Google Shape;16;p80" descr="E:\002-KIMS BUSINESS\007-02-Googleslidesppt\02-GSppt-Contents-Kim\20170215\03-abs\item03-png.png"/>
          <p:cNvPicPr preferRelativeResize="0"/>
          <p:nvPr/>
        </p:nvPicPr>
        <p:blipFill rotWithShape="1">
          <a:blip r:embed="rId2">
            <a:alphaModFix/>
          </a:blip>
          <a:srcRect/>
          <a:stretch/>
        </p:blipFill>
        <p:spPr>
          <a:xfrm rot="7414606">
            <a:off x="1967897" y="2192112"/>
            <a:ext cx="1587121" cy="1514490"/>
          </a:xfrm>
          <a:prstGeom prst="rect">
            <a:avLst/>
          </a:prstGeom>
          <a:noFill/>
          <a:ln>
            <a:noFill/>
          </a:ln>
        </p:spPr>
      </p:pic>
      <p:pic>
        <p:nvPicPr>
          <p:cNvPr id="17" name="Google Shape;17;p80" descr="E:\002-KIMS BUSINESS\007-02-Googleslidesppt\02-GSppt-Contents-Kim\20170215\03-abs\item03-png.png"/>
          <p:cNvPicPr preferRelativeResize="0"/>
          <p:nvPr/>
        </p:nvPicPr>
        <p:blipFill rotWithShape="1">
          <a:blip r:embed="rId2">
            <a:alphaModFix/>
          </a:blip>
          <a:srcRect/>
          <a:stretch/>
        </p:blipFill>
        <p:spPr>
          <a:xfrm rot="4162721" flipH="1">
            <a:off x="2110757" y="805096"/>
            <a:ext cx="1587121" cy="1514490"/>
          </a:xfrm>
          <a:prstGeom prst="rect">
            <a:avLst/>
          </a:prstGeom>
          <a:noFill/>
          <a:ln>
            <a:noFill/>
          </a:ln>
        </p:spPr>
      </p:pic>
      <p:pic>
        <p:nvPicPr>
          <p:cNvPr id="18" name="Google Shape;18;p80" descr="E:\002-KIMS BUSINESS\007-02-Googleslidesppt\02-GSppt-Contents-Kim\20170215\03-abs\item03-png.png"/>
          <p:cNvPicPr preferRelativeResize="0"/>
          <p:nvPr/>
        </p:nvPicPr>
        <p:blipFill rotWithShape="1">
          <a:blip r:embed="rId2">
            <a:alphaModFix/>
          </a:blip>
          <a:srcRect/>
          <a:stretch/>
        </p:blipFill>
        <p:spPr>
          <a:xfrm rot="7864253" flipH="1">
            <a:off x="3934583" y="142673"/>
            <a:ext cx="1587121" cy="1514490"/>
          </a:xfrm>
          <a:prstGeom prst="rect">
            <a:avLst/>
          </a:prstGeom>
          <a:noFill/>
          <a:ln>
            <a:noFill/>
          </a:ln>
        </p:spPr>
      </p:pic>
      <p:pic>
        <p:nvPicPr>
          <p:cNvPr id="19" name="Google Shape;19;p80" descr="E:\002-KIMS BUSINESS\007-02-Googleslidesppt\02-GSppt-Contents-Kim\20170215\03-abs\item03-png.png"/>
          <p:cNvPicPr preferRelativeResize="0"/>
          <p:nvPr/>
        </p:nvPicPr>
        <p:blipFill rotWithShape="1">
          <a:blip r:embed="rId2">
            <a:alphaModFix/>
          </a:blip>
          <a:srcRect/>
          <a:stretch/>
        </p:blipFill>
        <p:spPr>
          <a:xfrm rot="-1435202">
            <a:off x="5618205" y="2384716"/>
            <a:ext cx="1587121" cy="1514490"/>
          </a:xfrm>
          <a:prstGeom prst="rect">
            <a:avLst/>
          </a:prstGeom>
          <a:noFill/>
          <a:ln>
            <a:noFill/>
          </a:ln>
        </p:spPr>
      </p:pic>
      <p:pic>
        <p:nvPicPr>
          <p:cNvPr id="20" name="Google Shape;20;p80" descr="E:\002-KIMS BUSINESS\007-02-Googleslidesppt\02-GSppt-Contents-Kim\20170215\03-abs\item03-png.png"/>
          <p:cNvPicPr preferRelativeResize="0"/>
          <p:nvPr/>
        </p:nvPicPr>
        <p:blipFill rotWithShape="1">
          <a:blip r:embed="rId2">
            <a:alphaModFix/>
          </a:blip>
          <a:srcRect/>
          <a:stretch/>
        </p:blipFill>
        <p:spPr>
          <a:xfrm rot="-4325069">
            <a:off x="5463157" y="736150"/>
            <a:ext cx="1587121" cy="1514490"/>
          </a:xfrm>
          <a:prstGeom prst="rect">
            <a:avLst/>
          </a:prstGeom>
          <a:noFill/>
          <a:ln>
            <a:noFill/>
          </a:ln>
        </p:spPr>
      </p:pic>
      <p:pic>
        <p:nvPicPr>
          <p:cNvPr id="21" name="Google Shape;21;p80" descr="E:\002-KIMS BUSINESS\007-02-Googleslidesppt\02-GSppt-Contents-Kim\20170215\03-abs\item03-png.png"/>
          <p:cNvPicPr preferRelativeResize="0"/>
          <p:nvPr/>
        </p:nvPicPr>
        <p:blipFill rotWithShape="1">
          <a:blip r:embed="rId2">
            <a:alphaModFix/>
          </a:blip>
          <a:srcRect/>
          <a:stretch/>
        </p:blipFill>
        <p:spPr>
          <a:xfrm rot="729549">
            <a:off x="4788024" y="3370715"/>
            <a:ext cx="1587121" cy="1514490"/>
          </a:xfrm>
          <a:prstGeom prst="rect">
            <a:avLst/>
          </a:prstGeom>
          <a:noFill/>
          <a:ln>
            <a:noFill/>
          </a:ln>
        </p:spPr>
      </p:pic>
      <p:grpSp>
        <p:nvGrpSpPr>
          <p:cNvPr id="22" name="Google Shape;22;p80"/>
          <p:cNvGrpSpPr/>
          <p:nvPr/>
        </p:nvGrpSpPr>
        <p:grpSpPr>
          <a:xfrm>
            <a:off x="2254580" y="248388"/>
            <a:ext cx="4634840" cy="4646724"/>
            <a:chOff x="1115616" y="1275607"/>
            <a:chExt cx="2585656" cy="2592286"/>
          </a:xfrm>
        </p:grpSpPr>
        <p:pic>
          <p:nvPicPr>
            <p:cNvPr id="23" name="Google Shape;23;p80" descr="E:\002-KIMS BUSINESS\007-02-Googleslidesppt\02-GSppt-Contents-Kim\20170215\03-abs\item01-png.png"/>
            <p:cNvPicPr preferRelativeResize="0"/>
            <p:nvPr/>
          </p:nvPicPr>
          <p:blipFill rotWithShape="1">
            <a:blip r:embed="rId3">
              <a:alphaModFix/>
            </a:blip>
            <a:srcRect/>
            <a:stretch/>
          </p:blipFill>
          <p:spPr>
            <a:xfrm>
              <a:off x="1115616" y="1275607"/>
              <a:ext cx="2585656" cy="2592286"/>
            </a:xfrm>
            <a:prstGeom prst="rect">
              <a:avLst/>
            </a:prstGeom>
            <a:noFill/>
            <a:ln>
              <a:noFill/>
            </a:ln>
          </p:spPr>
        </p:pic>
        <p:sp>
          <p:nvSpPr>
            <p:cNvPr id="24" name="Google Shape;24;p80"/>
            <p:cNvSpPr/>
            <p:nvPr/>
          </p:nvSpPr>
          <p:spPr>
            <a:xfrm>
              <a:off x="1595313" y="1758619"/>
              <a:ext cx="1626263" cy="1626264"/>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25" name="Google Shape;25;p80"/>
          <p:cNvSpPr txBox="1">
            <a:spLocks noGrp="1"/>
          </p:cNvSpPr>
          <p:nvPr>
            <p:ph type="body" idx="1"/>
          </p:nvPr>
        </p:nvSpPr>
        <p:spPr>
          <a:xfrm>
            <a:off x="3203848" y="2101602"/>
            <a:ext cx="2736303" cy="576063"/>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720"/>
              </a:spcBef>
              <a:spcAft>
                <a:spcPts val="0"/>
              </a:spcAft>
              <a:buClr>
                <a:srgbClr val="3F3F3F"/>
              </a:buClr>
              <a:buSzPts val="3600"/>
              <a:buFont typeface="Arial"/>
              <a:buNone/>
              <a:defRPr sz="3600" b="1" i="0" u="none" strike="noStrike" cap="none">
                <a:solidFill>
                  <a:srgbClr val="3F3F3F"/>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6" name="Google Shape;26;p80"/>
          <p:cNvSpPr txBox="1">
            <a:spLocks noGrp="1"/>
          </p:cNvSpPr>
          <p:nvPr>
            <p:ph type="body" idx="2"/>
          </p:nvPr>
        </p:nvSpPr>
        <p:spPr>
          <a:xfrm>
            <a:off x="3203700" y="2677666"/>
            <a:ext cx="2736303" cy="43204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27" name="Google Shape;27;p80" descr="E:\002-KIMS BUSINESS\007-02-Googleslidesppt\02-GSppt-Contents-Kim\20170215\03-abs\item03-png.png"/>
          <p:cNvPicPr preferRelativeResize="0"/>
          <p:nvPr/>
        </p:nvPicPr>
        <p:blipFill rotWithShape="1">
          <a:blip r:embed="rId2">
            <a:alphaModFix/>
          </a:blip>
          <a:srcRect/>
          <a:stretch/>
        </p:blipFill>
        <p:spPr>
          <a:xfrm>
            <a:off x="0" y="-22860"/>
            <a:ext cx="1587121" cy="1514490"/>
          </a:xfrm>
          <a:prstGeom prst="rect">
            <a:avLst/>
          </a:prstGeom>
          <a:noFill/>
          <a:ln>
            <a:noFill/>
          </a:ln>
        </p:spPr>
      </p:pic>
      <p:pic>
        <p:nvPicPr>
          <p:cNvPr id="28" name="Google Shape;28;p80" descr="E:\002-KIMS BUSINESS\007-02-Googleslidesppt\02-GSppt-Contents-Kim\20170215\03-abs\item02-png.png"/>
          <p:cNvPicPr preferRelativeResize="0"/>
          <p:nvPr/>
        </p:nvPicPr>
        <p:blipFill rotWithShape="1">
          <a:blip r:embed="rId4">
            <a:alphaModFix/>
          </a:blip>
          <a:srcRect/>
          <a:stretch/>
        </p:blipFill>
        <p:spPr>
          <a:xfrm>
            <a:off x="7740352" y="3624792"/>
            <a:ext cx="1407408" cy="1518708"/>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3_Basic Layout">
  <p:cSld name="3_Basic Layout">
    <p:bg>
      <p:bgPr>
        <a:blipFill>
          <a:blip r:embed="rId2">
            <a:alphaModFix/>
          </a:blip>
          <a:stretch>
            <a:fillRect/>
          </a:stretch>
        </a:blipFill>
        <a:effectLst/>
      </p:bgPr>
    </p:bg>
    <p:spTree>
      <p:nvGrpSpPr>
        <p:cNvPr id="1" name="Shape 30"/>
        <p:cNvGrpSpPr/>
        <p:nvPr/>
      </p:nvGrpSpPr>
      <p:grpSpPr>
        <a:xfrm>
          <a:off x="0" y="0"/>
          <a:ext cx="0" cy="0"/>
          <a:chOff x="0" y="0"/>
          <a:chExt cx="0" cy="0"/>
        </a:xfrm>
      </p:grpSpPr>
      <p:sp>
        <p:nvSpPr>
          <p:cNvPr id="31" name="Google Shape;31;p79"/>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720"/>
              </a:spcBef>
              <a:spcAft>
                <a:spcPts val="0"/>
              </a:spcAft>
              <a:buClr>
                <a:srgbClr val="3F3F3F"/>
              </a:buClr>
              <a:buSzPts val="3600"/>
              <a:buFont typeface="Arial"/>
              <a:buNone/>
              <a:defRPr sz="3600" b="0" i="0" u="none" strike="noStrike" cap="none">
                <a:solidFill>
                  <a:srgbClr val="3F3F3F"/>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2" name="Google Shape;32;p79"/>
          <p:cNvSpPr txBox="1">
            <a:spLocks noGrp="1"/>
          </p:cNvSpPr>
          <p:nvPr>
            <p:ph type="body" idx="2"/>
          </p:nvPr>
        </p:nvSpPr>
        <p:spPr>
          <a:xfrm>
            <a:off x="0" y="699542"/>
            <a:ext cx="9144000" cy="288032"/>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Basic Layout">
  <p:cSld name="1_Basic Layout">
    <p:bg>
      <p:bgPr>
        <a:blipFill>
          <a:blip r:embed="rId2">
            <a:alphaModFix/>
          </a:blip>
          <a:stretch>
            <a:fillRect/>
          </a:stretch>
        </a:blipFill>
        <a:effectLst/>
      </p:bgPr>
    </p:bg>
    <p:spTree>
      <p:nvGrpSpPr>
        <p:cNvPr id="1" name="Shape 33"/>
        <p:cNvGrpSpPr/>
        <p:nvPr/>
      </p:nvGrpSpPr>
      <p:grpSpPr>
        <a:xfrm>
          <a:off x="0" y="0"/>
          <a:ext cx="0" cy="0"/>
          <a:chOff x="0" y="0"/>
          <a:chExt cx="0" cy="0"/>
        </a:xfrm>
      </p:grpSpPr>
      <p:grpSp>
        <p:nvGrpSpPr>
          <p:cNvPr id="34" name="Google Shape;34;p82"/>
          <p:cNvGrpSpPr/>
          <p:nvPr/>
        </p:nvGrpSpPr>
        <p:grpSpPr>
          <a:xfrm>
            <a:off x="2843808" y="377122"/>
            <a:ext cx="3456384" cy="3465247"/>
            <a:chOff x="1115616" y="1275607"/>
            <a:chExt cx="2585656" cy="2592286"/>
          </a:xfrm>
        </p:grpSpPr>
        <p:pic>
          <p:nvPicPr>
            <p:cNvPr id="35" name="Google Shape;35;p82" descr="E:\002-KIMS BUSINESS\007-02-Googleslidesppt\02-GSppt-Contents-Kim\20170215\03-abs\item01-png.png"/>
            <p:cNvPicPr preferRelativeResize="0"/>
            <p:nvPr/>
          </p:nvPicPr>
          <p:blipFill rotWithShape="1">
            <a:blip r:embed="rId3">
              <a:alphaModFix/>
            </a:blip>
            <a:srcRect/>
            <a:stretch/>
          </p:blipFill>
          <p:spPr>
            <a:xfrm>
              <a:off x="1115616" y="1275607"/>
              <a:ext cx="2585656" cy="2592286"/>
            </a:xfrm>
            <a:prstGeom prst="rect">
              <a:avLst/>
            </a:prstGeom>
            <a:noFill/>
            <a:ln>
              <a:noFill/>
            </a:ln>
          </p:spPr>
        </p:pic>
        <p:sp>
          <p:nvSpPr>
            <p:cNvPr id="36" name="Google Shape;36;p82"/>
            <p:cNvSpPr/>
            <p:nvPr/>
          </p:nvSpPr>
          <p:spPr>
            <a:xfrm>
              <a:off x="1796376" y="1959682"/>
              <a:ext cx="1224136" cy="1224136"/>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37" name="Google Shape;37;p82"/>
          <p:cNvSpPr txBox="1">
            <a:spLocks noGrp="1"/>
          </p:cNvSpPr>
          <p:nvPr>
            <p:ph type="body" idx="1"/>
          </p:nvPr>
        </p:nvSpPr>
        <p:spPr>
          <a:xfrm>
            <a:off x="2829098" y="3829794"/>
            <a:ext cx="3456384" cy="576063"/>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720"/>
              </a:spcBef>
              <a:spcAft>
                <a:spcPts val="0"/>
              </a:spcAft>
              <a:buClr>
                <a:srgbClr val="3F3F3F"/>
              </a:buClr>
              <a:buSzPts val="3600"/>
              <a:buFont typeface="Arial"/>
              <a:buNone/>
              <a:defRPr sz="3600" b="1" i="0" u="none" strike="noStrike" cap="none">
                <a:solidFill>
                  <a:srgbClr val="3F3F3F"/>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8" name="Google Shape;38;p82"/>
          <p:cNvSpPr txBox="1">
            <a:spLocks noGrp="1"/>
          </p:cNvSpPr>
          <p:nvPr>
            <p:ph type="body" idx="2"/>
          </p:nvPr>
        </p:nvSpPr>
        <p:spPr>
          <a:xfrm>
            <a:off x="2828950" y="4443958"/>
            <a:ext cx="3456384" cy="288032"/>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sic Layout">
  <p:cSld name="Basic Layout">
    <p:bg>
      <p:bgPr>
        <a:blipFill>
          <a:blip r:embed="rId2">
            <a:alphaModFix/>
          </a:blip>
          <a:stretch>
            <a:fillRect/>
          </a:stretch>
        </a:blipFill>
        <a:effectLst/>
      </p:bgPr>
    </p:bg>
    <p:spTree>
      <p:nvGrpSpPr>
        <p:cNvPr id="1" name="Shape 39"/>
        <p:cNvGrpSpPr/>
        <p:nvPr/>
      </p:nvGrpSpPr>
      <p:grpSpPr>
        <a:xfrm>
          <a:off x="0" y="0"/>
          <a:ext cx="0" cy="0"/>
          <a:chOff x="0" y="0"/>
          <a:chExt cx="0" cy="0"/>
        </a:xfrm>
      </p:grpSpPr>
      <p:sp>
        <p:nvSpPr>
          <p:cNvPr id="40" name="Google Shape;40;p83"/>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720"/>
              </a:spcBef>
              <a:spcAft>
                <a:spcPts val="0"/>
              </a:spcAft>
              <a:buClr>
                <a:srgbClr val="3F3F3F"/>
              </a:buClr>
              <a:buSzPts val="3600"/>
              <a:buFont typeface="Arial"/>
              <a:buNone/>
              <a:defRPr sz="3600" b="0" i="0" u="none" strike="noStrike" cap="none">
                <a:solidFill>
                  <a:srgbClr val="3F3F3F"/>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1" name="Google Shape;41;p83"/>
          <p:cNvSpPr txBox="1">
            <a:spLocks noGrp="1"/>
          </p:cNvSpPr>
          <p:nvPr>
            <p:ph type="body" idx="2"/>
          </p:nvPr>
        </p:nvSpPr>
        <p:spPr>
          <a:xfrm>
            <a:off x="0" y="699542"/>
            <a:ext cx="9144000" cy="288032"/>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2_Basic Layout">
  <p:cSld name="2_Basic Layout">
    <p:bg>
      <p:bgPr>
        <a:blipFill>
          <a:blip r:embed="rId2">
            <a:alphaModFix/>
          </a:blip>
          <a:stretch>
            <a:fillRect/>
          </a:stretch>
        </a:blipFill>
        <a:effectLst/>
      </p:bgPr>
    </p:bg>
    <p:spTree>
      <p:nvGrpSpPr>
        <p:cNvPr id="1" name="Shape 42"/>
        <p:cNvGrpSpPr/>
        <p:nvPr/>
      </p:nvGrpSpPr>
      <p:grpSpPr>
        <a:xfrm>
          <a:off x="0" y="0"/>
          <a:ext cx="0" cy="0"/>
          <a:chOff x="0" y="0"/>
          <a:chExt cx="0" cy="0"/>
        </a:xfrm>
      </p:grpSpPr>
      <p:sp>
        <p:nvSpPr>
          <p:cNvPr id="43" name="Google Shape;43;p84"/>
          <p:cNvSpPr>
            <a:spLocks noGrp="1"/>
          </p:cNvSpPr>
          <p:nvPr>
            <p:ph type="pic" idx="2"/>
          </p:nvPr>
        </p:nvSpPr>
        <p:spPr>
          <a:xfrm>
            <a:off x="863568" y="1599822"/>
            <a:ext cx="1440000" cy="1440000"/>
          </a:xfrm>
          <a:prstGeom prst="ellipse">
            <a:avLst/>
          </a:prstGeom>
          <a:solidFill>
            <a:srgbClr val="F2F2F2"/>
          </a:solidFill>
          <a:ln>
            <a:noFill/>
          </a:ln>
        </p:spPr>
      </p:sp>
      <p:sp>
        <p:nvSpPr>
          <p:cNvPr id="44" name="Google Shape;44;p84"/>
          <p:cNvSpPr>
            <a:spLocks noGrp="1"/>
          </p:cNvSpPr>
          <p:nvPr>
            <p:ph type="pic" idx="3"/>
          </p:nvPr>
        </p:nvSpPr>
        <p:spPr>
          <a:xfrm>
            <a:off x="2842131" y="1597374"/>
            <a:ext cx="1440000" cy="1440000"/>
          </a:xfrm>
          <a:prstGeom prst="ellipse">
            <a:avLst/>
          </a:prstGeom>
          <a:solidFill>
            <a:srgbClr val="F2F2F2"/>
          </a:solidFill>
          <a:ln>
            <a:noFill/>
          </a:ln>
        </p:spPr>
      </p:sp>
      <p:sp>
        <p:nvSpPr>
          <p:cNvPr id="45" name="Google Shape;45;p84"/>
          <p:cNvSpPr>
            <a:spLocks noGrp="1"/>
          </p:cNvSpPr>
          <p:nvPr>
            <p:ph type="pic" idx="4"/>
          </p:nvPr>
        </p:nvSpPr>
        <p:spPr>
          <a:xfrm>
            <a:off x="4834733" y="1597374"/>
            <a:ext cx="1440000" cy="1440000"/>
          </a:xfrm>
          <a:prstGeom prst="ellipse">
            <a:avLst/>
          </a:prstGeom>
          <a:solidFill>
            <a:srgbClr val="F2F2F2"/>
          </a:solidFill>
          <a:ln>
            <a:noFill/>
          </a:ln>
        </p:spPr>
      </p:sp>
      <p:sp>
        <p:nvSpPr>
          <p:cNvPr id="46" name="Google Shape;46;p84"/>
          <p:cNvSpPr>
            <a:spLocks noGrp="1"/>
          </p:cNvSpPr>
          <p:nvPr>
            <p:ph type="pic" idx="5"/>
          </p:nvPr>
        </p:nvSpPr>
        <p:spPr>
          <a:xfrm>
            <a:off x="6827011" y="1599822"/>
            <a:ext cx="1440000" cy="1440000"/>
          </a:xfrm>
          <a:prstGeom prst="ellipse">
            <a:avLst/>
          </a:prstGeom>
          <a:solidFill>
            <a:srgbClr val="F2F2F2"/>
          </a:solidFill>
          <a:ln>
            <a:noFill/>
          </a:ln>
        </p:spPr>
      </p:sp>
      <p:sp>
        <p:nvSpPr>
          <p:cNvPr id="47" name="Google Shape;47;p84"/>
          <p:cNvSpPr/>
          <p:nvPr/>
        </p:nvSpPr>
        <p:spPr>
          <a:xfrm>
            <a:off x="683568" y="1419822"/>
            <a:ext cx="1800000" cy="1800000"/>
          </a:xfrm>
          <a:prstGeom prst="blockArc">
            <a:avLst>
              <a:gd name="adj1" fmla="val 10800000"/>
              <a:gd name="adj2" fmla="val 94979"/>
              <a:gd name="adj3" fmla="val 5402"/>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 name="Google Shape;48;p84"/>
          <p:cNvSpPr/>
          <p:nvPr/>
        </p:nvSpPr>
        <p:spPr>
          <a:xfrm>
            <a:off x="2671382" y="1419822"/>
            <a:ext cx="1800000" cy="1800000"/>
          </a:xfrm>
          <a:prstGeom prst="blockArc">
            <a:avLst>
              <a:gd name="adj1" fmla="val 10800000"/>
              <a:gd name="adj2" fmla="val 94979"/>
              <a:gd name="adj3" fmla="val 5402"/>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 name="Google Shape;49;p84"/>
          <p:cNvSpPr/>
          <p:nvPr/>
        </p:nvSpPr>
        <p:spPr>
          <a:xfrm>
            <a:off x="4659196" y="1419822"/>
            <a:ext cx="1800000" cy="1800000"/>
          </a:xfrm>
          <a:prstGeom prst="blockArc">
            <a:avLst>
              <a:gd name="adj1" fmla="val 10800000"/>
              <a:gd name="adj2" fmla="val 94979"/>
              <a:gd name="adj3" fmla="val 5402"/>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 name="Google Shape;50;p84"/>
          <p:cNvSpPr/>
          <p:nvPr/>
        </p:nvSpPr>
        <p:spPr>
          <a:xfrm>
            <a:off x="6647011" y="1419822"/>
            <a:ext cx="1800000" cy="1800000"/>
          </a:xfrm>
          <a:prstGeom prst="blockArc">
            <a:avLst>
              <a:gd name="adj1" fmla="val 10800000"/>
              <a:gd name="adj2" fmla="val 94979"/>
              <a:gd name="adj3" fmla="val 5402"/>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 name="Google Shape;51;p84"/>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720"/>
              </a:spcBef>
              <a:spcAft>
                <a:spcPts val="0"/>
              </a:spcAft>
              <a:buClr>
                <a:srgbClr val="3F3F3F"/>
              </a:buClr>
              <a:buSzPts val="3600"/>
              <a:buFont typeface="Arial"/>
              <a:buNone/>
              <a:defRPr sz="3600" b="0" i="0" u="none" strike="noStrike" cap="none">
                <a:solidFill>
                  <a:srgbClr val="3F3F3F"/>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2" name="Google Shape;52;p84"/>
          <p:cNvSpPr txBox="1">
            <a:spLocks noGrp="1"/>
          </p:cNvSpPr>
          <p:nvPr>
            <p:ph type="body" idx="6"/>
          </p:nvPr>
        </p:nvSpPr>
        <p:spPr>
          <a:xfrm>
            <a:off x="0" y="699542"/>
            <a:ext cx="9144000" cy="288032"/>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icon sets layout">
  <p:cSld name="icon sets layout">
    <p:spTree>
      <p:nvGrpSpPr>
        <p:cNvPr id="1" name="Shape 53"/>
        <p:cNvGrpSpPr/>
        <p:nvPr/>
      </p:nvGrpSpPr>
      <p:grpSpPr>
        <a:xfrm>
          <a:off x="0" y="0"/>
          <a:ext cx="0" cy="0"/>
          <a:chOff x="0" y="0"/>
          <a:chExt cx="0" cy="0"/>
        </a:xfrm>
      </p:grpSpPr>
      <p:sp>
        <p:nvSpPr>
          <p:cNvPr id="54" name="Google Shape;54;p85"/>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720"/>
              </a:spcBef>
              <a:spcAft>
                <a:spcPts val="0"/>
              </a:spcAft>
              <a:buClr>
                <a:srgbClr val="3F3F3F"/>
              </a:buClr>
              <a:buSzPts val="3600"/>
              <a:buFont typeface="Arial"/>
              <a:buNone/>
              <a:defRPr sz="3600" b="0" i="0" u="none" strike="noStrike" cap="none">
                <a:solidFill>
                  <a:srgbClr val="3F3F3F"/>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grpSp>
        <p:nvGrpSpPr>
          <p:cNvPr id="55" name="Google Shape;55;p85"/>
          <p:cNvGrpSpPr/>
          <p:nvPr/>
        </p:nvGrpSpPr>
        <p:grpSpPr>
          <a:xfrm>
            <a:off x="354008" y="1131589"/>
            <a:ext cx="2849840" cy="3649171"/>
            <a:chOff x="354008" y="1131589"/>
            <a:chExt cx="2849840" cy="3649171"/>
          </a:xfrm>
        </p:grpSpPr>
        <p:sp>
          <p:nvSpPr>
            <p:cNvPr id="56" name="Google Shape;56;p85"/>
            <p:cNvSpPr/>
            <p:nvPr/>
          </p:nvSpPr>
          <p:spPr>
            <a:xfrm>
              <a:off x="354008" y="1131589"/>
              <a:ext cx="2849840" cy="3649171"/>
            </a:xfrm>
            <a:prstGeom prst="roundRect">
              <a:avLst>
                <a:gd name="adj" fmla="val 3968"/>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7" name="Google Shape;57;p85"/>
            <p:cNvSpPr/>
            <p:nvPr/>
          </p:nvSpPr>
          <p:spPr>
            <a:xfrm>
              <a:off x="531932" y="1347500"/>
              <a:ext cx="108520" cy="3240473"/>
            </a:xfrm>
            <a:prstGeom prst="roundRect">
              <a:avLst>
                <a:gd name="adj" fmla="val 50000"/>
              </a:avLst>
            </a:prstGeom>
            <a:solidFill>
              <a:schemeClr val="lt1">
                <a:alpha val="40392"/>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8" name="Google Shape;58;p85"/>
            <p:cNvSpPr/>
            <p:nvPr/>
          </p:nvSpPr>
          <p:spPr>
            <a:xfrm rot="5400000">
              <a:off x="2592642" y="1238201"/>
              <a:ext cx="502331" cy="502331"/>
            </a:xfrm>
            <a:prstGeom prst="halfFrame">
              <a:avLst>
                <a:gd name="adj1" fmla="val 23728"/>
                <a:gd name="adj2" fmla="val 24642"/>
              </a:avLst>
            </a:prstGeom>
            <a:solidFill>
              <a:schemeClr val="lt1">
                <a:alpha val="22352"/>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4_Basic Layout">
  <p:cSld name="4_Basic Layout">
    <p:bg>
      <p:bgPr>
        <a:blipFill>
          <a:blip r:embed="rId2">
            <a:alphaModFix/>
          </a:blip>
          <a:stretch>
            <a:fillRect/>
          </a:stretch>
        </a:blipFill>
        <a:effectLst/>
      </p:bgPr>
    </p:bg>
    <p:spTree>
      <p:nvGrpSpPr>
        <p:cNvPr id="1" name="Shape 59"/>
        <p:cNvGrpSpPr/>
        <p:nvPr/>
      </p:nvGrpSpPr>
      <p:grpSpPr>
        <a:xfrm>
          <a:off x="0" y="0"/>
          <a:ext cx="0" cy="0"/>
          <a:chOff x="0" y="0"/>
          <a:chExt cx="0" cy="0"/>
        </a:xfrm>
      </p:grpSpPr>
      <p:sp>
        <p:nvSpPr>
          <p:cNvPr id="60" name="Google Shape;60;p86"/>
          <p:cNvSpPr>
            <a:spLocks noGrp="1"/>
          </p:cNvSpPr>
          <p:nvPr>
            <p:ph type="pic" idx="2"/>
          </p:nvPr>
        </p:nvSpPr>
        <p:spPr>
          <a:xfrm>
            <a:off x="2771800" y="1404764"/>
            <a:ext cx="6372200" cy="3024336"/>
          </a:xfrm>
          <a:prstGeom prst="rect">
            <a:avLst/>
          </a:prstGeom>
          <a:solidFill>
            <a:srgbClr val="F2F2F2"/>
          </a:solidFill>
          <a:ln>
            <a:noFill/>
          </a:ln>
        </p:spPr>
      </p:sp>
      <p:sp>
        <p:nvSpPr>
          <p:cNvPr id="61" name="Google Shape;61;p86"/>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720"/>
              </a:spcBef>
              <a:spcAft>
                <a:spcPts val="0"/>
              </a:spcAft>
              <a:buClr>
                <a:srgbClr val="3F3F3F"/>
              </a:buClr>
              <a:buSzPts val="3600"/>
              <a:buFont typeface="Arial"/>
              <a:buNone/>
              <a:defRPr sz="3600" b="0" i="0" u="none" strike="noStrike" cap="none">
                <a:solidFill>
                  <a:srgbClr val="3F3F3F"/>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2" name="Google Shape;62;p86"/>
          <p:cNvSpPr txBox="1">
            <a:spLocks noGrp="1"/>
          </p:cNvSpPr>
          <p:nvPr>
            <p:ph type="body" idx="3"/>
          </p:nvPr>
        </p:nvSpPr>
        <p:spPr>
          <a:xfrm>
            <a:off x="0" y="699542"/>
            <a:ext cx="9144000" cy="288032"/>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5_Basic Layout">
  <p:cSld name="5_Basic Layout">
    <p:bg>
      <p:bgPr>
        <a:blipFill>
          <a:blip r:embed="rId2">
            <a:alphaModFix/>
          </a:blip>
          <a:stretch>
            <a:fillRect/>
          </a:stretch>
        </a:blipFill>
        <a:effectLst/>
      </p:bgPr>
    </p:bg>
    <p:spTree>
      <p:nvGrpSpPr>
        <p:cNvPr id="1" name="Shape 63"/>
        <p:cNvGrpSpPr/>
        <p:nvPr/>
      </p:nvGrpSpPr>
      <p:grpSpPr>
        <a:xfrm>
          <a:off x="0" y="0"/>
          <a:ext cx="0" cy="0"/>
          <a:chOff x="0" y="0"/>
          <a:chExt cx="0" cy="0"/>
        </a:xfrm>
      </p:grpSpPr>
      <p:sp>
        <p:nvSpPr>
          <p:cNvPr id="64" name="Google Shape;64;p87"/>
          <p:cNvSpPr>
            <a:spLocks noGrp="1"/>
          </p:cNvSpPr>
          <p:nvPr>
            <p:ph type="pic" idx="2"/>
          </p:nvPr>
        </p:nvSpPr>
        <p:spPr>
          <a:xfrm>
            <a:off x="0" y="0"/>
            <a:ext cx="3059832" cy="2196000"/>
          </a:xfrm>
          <a:prstGeom prst="rect">
            <a:avLst/>
          </a:prstGeom>
          <a:solidFill>
            <a:srgbClr val="F2F2F2"/>
          </a:solidFill>
          <a:ln>
            <a:noFill/>
          </a:ln>
        </p:spPr>
      </p:sp>
      <p:sp>
        <p:nvSpPr>
          <p:cNvPr id="65" name="Google Shape;65;p87"/>
          <p:cNvSpPr>
            <a:spLocks noGrp="1"/>
          </p:cNvSpPr>
          <p:nvPr>
            <p:ph type="pic" idx="3"/>
          </p:nvPr>
        </p:nvSpPr>
        <p:spPr>
          <a:xfrm>
            <a:off x="6084000" y="2947500"/>
            <a:ext cx="3060000" cy="2196000"/>
          </a:xfrm>
          <a:prstGeom prst="rect">
            <a:avLst/>
          </a:prstGeom>
          <a:solidFill>
            <a:srgbClr val="F2F2F2"/>
          </a:solidFill>
          <a:ln>
            <a:noFill/>
          </a:ln>
        </p:spPr>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2" name="CuadroTexto 2">
            <a:extLst>
              <a:ext uri="{FF2B5EF4-FFF2-40B4-BE49-F238E27FC236}">
                <a16:creationId xmlns:a16="http://schemas.microsoft.com/office/drawing/2014/main" id="{5665BC78-2D16-4F41-BF77-AA711AA0606E}"/>
              </a:ext>
            </a:extLst>
          </p:cNvPr>
          <p:cNvSpPr txBox="1"/>
          <p:nvPr userDrawn="1"/>
        </p:nvSpPr>
        <p:spPr>
          <a:xfrm>
            <a:off x="7884368" y="4948594"/>
            <a:ext cx="1317990" cy="215444"/>
          </a:xfrm>
          <a:prstGeom prst="rect">
            <a:avLst/>
          </a:prstGeom>
          <a:noFill/>
        </p:spPr>
        <p:txBody>
          <a:bodyPr wrap="non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800" dirty="0">
                <a:effectLst/>
                <a:latin typeface="Calibri Light" panose="020F0302020204030204" pitchFamily="34" charset="0"/>
                <a:ea typeface="Times New Roman" panose="02020603050405020304" pitchFamily="18" charset="0"/>
              </a:rPr>
              <a:t>2020-1-IT02-KA204-079306</a:t>
            </a:r>
            <a:endParaRPr lang="es-ES" sz="800"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
        <p:cNvGrpSpPr/>
        <p:nvPr/>
      </p:nvGrpSpPr>
      <p:grpSpPr>
        <a:xfrm>
          <a:off x="0" y="0"/>
          <a:ext cx="0" cy="0"/>
          <a:chOff x="0" y="0"/>
          <a:chExt cx="0" cy="0"/>
        </a:xfrm>
      </p:grpSpPr>
      <p:sp>
        <p:nvSpPr>
          <p:cNvPr id="2" name="CuadroTexto 2">
            <a:extLst>
              <a:ext uri="{FF2B5EF4-FFF2-40B4-BE49-F238E27FC236}">
                <a16:creationId xmlns:a16="http://schemas.microsoft.com/office/drawing/2014/main" id="{4719DAFB-D05E-4FC7-9DEE-EEFC6F95A8C2}"/>
              </a:ext>
            </a:extLst>
          </p:cNvPr>
          <p:cNvSpPr txBox="1"/>
          <p:nvPr userDrawn="1"/>
        </p:nvSpPr>
        <p:spPr>
          <a:xfrm>
            <a:off x="7884368" y="4948594"/>
            <a:ext cx="1317990" cy="215444"/>
          </a:xfrm>
          <a:prstGeom prst="rect">
            <a:avLst/>
          </a:prstGeom>
          <a:noFill/>
        </p:spPr>
        <p:txBody>
          <a:bodyPr wrap="non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800" dirty="0">
                <a:effectLst/>
                <a:latin typeface="Calibri Light" panose="020F0302020204030204" pitchFamily="34" charset="0"/>
                <a:ea typeface="Times New Roman" panose="02020603050405020304" pitchFamily="18" charset="0"/>
              </a:rPr>
              <a:t>2020-1-IT02-KA204-079306</a:t>
            </a:r>
            <a:endParaRPr lang="es-ES" sz="800" dirty="0"/>
          </a:p>
        </p:txBody>
      </p:sp>
    </p:spTree>
  </p:cSld>
  <p:clrMap bg1="lt1" tx1="dk1" bg2="dk2" tx2="lt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8"/>
        <p:cNvGrpSpPr/>
        <p:nvPr/>
      </p:nvGrpSpPr>
      <p:grpSpPr>
        <a:xfrm>
          <a:off x="0" y="0"/>
          <a:ext cx="0" cy="0"/>
          <a:chOff x="0" y="0"/>
          <a:chExt cx="0" cy="0"/>
        </a:xfrm>
      </p:grpSpPr>
      <p:sp>
        <p:nvSpPr>
          <p:cNvPr id="2" name="CuadroTexto 2">
            <a:extLst>
              <a:ext uri="{FF2B5EF4-FFF2-40B4-BE49-F238E27FC236}">
                <a16:creationId xmlns:a16="http://schemas.microsoft.com/office/drawing/2014/main" id="{9EA820DB-7EAF-43DC-B81E-A5A3E37B8AB7}"/>
              </a:ext>
            </a:extLst>
          </p:cNvPr>
          <p:cNvSpPr txBox="1"/>
          <p:nvPr userDrawn="1"/>
        </p:nvSpPr>
        <p:spPr>
          <a:xfrm>
            <a:off x="7884368" y="4948594"/>
            <a:ext cx="1317990" cy="215444"/>
          </a:xfrm>
          <a:prstGeom prst="rect">
            <a:avLst/>
          </a:prstGeom>
          <a:noFill/>
        </p:spPr>
        <p:txBody>
          <a:bodyPr wrap="non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800" dirty="0">
                <a:effectLst/>
                <a:latin typeface="Calibri Light" panose="020F0302020204030204" pitchFamily="34" charset="0"/>
                <a:ea typeface="Times New Roman" panose="02020603050405020304" pitchFamily="18" charset="0"/>
              </a:rPr>
              <a:t>2020-1-IT02-KA204-079306</a:t>
            </a:r>
            <a:endParaRPr lang="es-ES" sz="800" dirty="0"/>
          </a:p>
        </p:txBody>
      </p:sp>
    </p:spTree>
  </p:cSld>
  <p:clrMap bg1="lt1" tx1="dk1" bg2="dk2" tx2="lt2" accent1="accent1" accent2="accent2" accent3="accent3" accent4="accent4" accent5="accent5" accent6="accent6" hlink="hlink" folHlink="folHlink"/>
  <p:sldLayoutIdLst>
    <p:sldLayoutId id="2147483664"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7.jp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3" Type="http://schemas.openxmlformats.org/officeDocument/2006/relationships/hyperlink" Target="https://www.consob.it/web/investor-education/calcolatore-budget-finanziario"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17.jp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
          <p:cNvSpPr txBox="1">
            <a:spLocks noGrp="1"/>
          </p:cNvSpPr>
          <p:nvPr>
            <p:ph type="body" idx="2"/>
          </p:nvPr>
        </p:nvSpPr>
        <p:spPr>
          <a:xfrm>
            <a:off x="3935758" y="3795886"/>
            <a:ext cx="5219924" cy="504056"/>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280"/>
              </a:spcBef>
              <a:spcAft>
                <a:spcPts val="0"/>
              </a:spcAft>
              <a:buClr>
                <a:srgbClr val="3F3F3F"/>
              </a:buClr>
              <a:buSzPts val="1400"/>
              <a:buNone/>
            </a:pPr>
            <a:r>
              <a:rPr lang="es-ES" b="1" dirty="0">
                <a:latin typeface="Arial Rounded"/>
                <a:ea typeface="Arial Rounded"/>
                <a:cs typeface="Arial Rounded"/>
                <a:sym typeface="Arial Rounded"/>
              </a:rPr>
              <a:t>Gestión de presupuestos personal y familiar</a:t>
            </a:r>
            <a:endParaRPr lang="es-ES" sz="1400" b="1" dirty="0">
              <a:latin typeface="Arial Rounded"/>
              <a:ea typeface="Arial Rounded"/>
              <a:cs typeface="Arial Rounded"/>
              <a:sym typeface="Arial Rounded"/>
            </a:endParaRPr>
          </a:p>
        </p:txBody>
      </p:sp>
      <p:grpSp>
        <p:nvGrpSpPr>
          <p:cNvPr id="107" name="Google Shape;107;p1"/>
          <p:cNvGrpSpPr/>
          <p:nvPr/>
        </p:nvGrpSpPr>
        <p:grpSpPr>
          <a:xfrm>
            <a:off x="3649032" y="2715766"/>
            <a:ext cx="129393" cy="1440160"/>
            <a:chOff x="3424672" y="2643758"/>
            <a:chExt cx="283232" cy="1584176"/>
          </a:xfrm>
        </p:grpSpPr>
        <p:sp>
          <p:nvSpPr>
            <p:cNvPr id="108" name="Google Shape;108;p1"/>
            <p:cNvSpPr/>
            <p:nvPr/>
          </p:nvSpPr>
          <p:spPr>
            <a:xfrm>
              <a:off x="3635896" y="2643758"/>
              <a:ext cx="72008" cy="158417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09" name="Google Shape;109;p1"/>
            <p:cNvSpPr/>
            <p:nvPr/>
          </p:nvSpPr>
          <p:spPr>
            <a:xfrm>
              <a:off x="3565490" y="2643758"/>
              <a:ext cx="72007" cy="158417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10" name="Google Shape;110;p1"/>
            <p:cNvSpPr/>
            <p:nvPr/>
          </p:nvSpPr>
          <p:spPr>
            <a:xfrm>
              <a:off x="3495081" y="2643758"/>
              <a:ext cx="72007" cy="1584176"/>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11" name="Google Shape;111;p1"/>
            <p:cNvSpPr/>
            <p:nvPr/>
          </p:nvSpPr>
          <p:spPr>
            <a:xfrm>
              <a:off x="3424672" y="2643758"/>
              <a:ext cx="72008" cy="1584176"/>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pic>
        <p:nvPicPr>
          <p:cNvPr id="112" name="Google Shape;112;p1"/>
          <p:cNvPicPr preferRelativeResize="0"/>
          <p:nvPr/>
        </p:nvPicPr>
        <p:blipFill rotWithShape="1">
          <a:blip r:embed="rId3">
            <a:alphaModFix/>
          </a:blip>
          <a:srcRect/>
          <a:stretch/>
        </p:blipFill>
        <p:spPr>
          <a:xfrm>
            <a:off x="3870057" y="1977938"/>
            <a:ext cx="3491880" cy="1745940"/>
          </a:xfrm>
          <a:prstGeom prst="rect">
            <a:avLst/>
          </a:prstGeom>
          <a:noFill/>
          <a:ln>
            <a:noFill/>
          </a:ln>
        </p:spPr>
      </p:pic>
      <p:sp>
        <p:nvSpPr>
          <p:cNvPr id="113" name="Google Shape;113;p1"/>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pl-PL" sz="900" b="0" i="0" u="none" strike="noStrike" cap="none">
                <a:solidFill>
                  <a:schemeClr val="dk1"/>
                </a:solidFill>
                <a:latin typeface="Calibri"/>
                <a:ea typeface="Calibri"/>
                <a:cs typeface="Calibri"/>
                <a:sym typeface="Calibri"/>
              </a:rPr>
              <a:t>El apoyo de la Comisión Europea a la producción de esta publicación no constituye una aprobación de los contenidos, que reflejan únicamente los puntos de vista de los autores, y la Comisión no puede ser considerada responsable del uso que pueda hacerse de la información contenida en ella.</a:t>
            </a:r>
            <a:endParaRPr sz="900" b="0" i="0" u="none" strike="noStrike" cap="none">
              <a:solidFill>
                <a:schemeClr val="dk1"/>
              </a:solidFill>
              <a:latin typeface="Calibri"/>
              <a:ea typeface="Calibri"/>
              <a:cs typeface="Calibri"/>
              <a:sym typeface="Calibri"/>
            </a:endParaRPr>
          </a:p>
        </p:txBody>
      </p:sp>
      <p:pic>
        <p:nvPicPr>
          <p:cNvPr id="114" name="Google Shape;114;p1"/>
          <p:cNvPicPr preferRelativeResize="0"/>
          <p:nvPr/>
        </p:nvPicPr>
        <p:blipFill rotWithShape="1">
          <a:blip r:embed="rId4">
            <a:alphaModFix/>
          </a:blip>
          <a:srcRect/>
          <a:stretch/>
        </p:blipFill>
        <p:spPr>
          <a:xfrm>
            <a:off x="286314" y="4609817"/>
            <a:ext cx="1811459" cy="4502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101"/>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23" name="Google Shape;223;p101"/>
          <p:cNvSpPr txBox="1"/>
          <p:nvPr/>
        </p:nvSpPr>
        <p:spPr>
          <a:xfrm>
            <a:off x="1692336" y="2074932"/>
            <a:ext cx="5837177" cy="1973064"/>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800"/>
              </a:spcAft>
              <a:buNone/>
            </a:pPr>
            <a:r>
              <a:rPr lang="pl-PL" sz="1800" b="0" i="0" u="none" strike="noStrike" cap="none">
                <a:solidFill>
                  <a:srgbClr val="000000"/>
                </a:solidFill>
                <a:latin typeface="Calibri"/>
                <a:ea typeface="Calibri"/>
                <a:cs typeface="Calibri"/>
                <a:sym typeface="Calibri"/>
              </a:rPr>
              <a:t>Muchas personas, especialmente en el grupo de edad adulta o de edad avanzada, no están familiarizadas con las herramientas de planificación y monitoreo económico personal y familiar muy numerosas (y generalmente en línea). Además, muchas personas en realidad nunca han planeado nada en toda su vida, haciendo un seguimiento de los ingresos ni los gastos.</a:t>
            </a:r>
            <a:endParaRPr sz="1800" b="0" i="0" u="none" strike="noStrike" cap="none">
              <a:solidFill>
                <a:srgbClr val="000000"/>
              </a:solidFill>
              <a:latin typeface="Calibri"/>
              <a:ea typeface="Calibri"/>
              <a:cs typeface="Calibri"/>
              <a:sym typeface="Calibri"/>
            </a:endParaRPr>
          </a:p>
        </p:txBody>
      </p:sp>
      <p:sp>
        <p:nvSpPr>
          <p:cNvPr id="224" name="Google Shape;224;p101"/>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280"/>
              </a:spcBef>
              <a:spcAft>
                <a:spcPts val="0"/>
              </a:spcAft>
              <a:buClr>
                <a:srgbClr val="3F3F3F"/>
              </a:buClr>
              <a:buSzPts val="1400"/>
              <a:buNone/>
            </a:pPr>
            <a:r>
              <a:rPr lang="pl-PL" sz="800" b="1">
                <a:latin typeface="Arial Rounded"/>
                <a:ea typeface="Arial Rounded"/>
                <a:cs typeface="Arial Rounded"/>
                <a:sym typeface="Arial Rounded"/>
              </a:rPr>
              <a:t>Gestión DE PRESUPUESTOS PERSONAL Y FAMILIA</a:t>
            </a:r>
            <a:endParaRPr sz="1000" b="1">
              <a:latin typeface="Arial Rounded"/>
              <a:ea typeface="Arial Rounded"/>
              <a:cs typeface="Arial Rounded"/>
              <a:sym typeface="Arial Rounded"/>
            </a:endParaRPr>
          </a:p>
        </p:txBody>
      </p:sp>
      <p:pic>
        <p:nvPicPr>
          <p:cNvPr id="225" name="Google Shape;225;p101"/>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226" name="Google Shape;226;p101"/>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227" name="Google Shape;227;p101"/>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pl-PL" sz="900" b="0" i="0" u="none" strike="noStrike" cap="none">
                <a:solidFill>
                  <a:schemeClr val="dk1"/>
                </a:solidFill>
                <a:latin typeface="Calibri"/>
                <a:ea typeface="Calibri"/>
                <a:cs typeface="Calibri"/>
                <a:sym typeface="Calibri"/>
              </a:rPr>
              <a:t>El apoyo de la Comisión Europea a la producción de esta publicación no constituye una aprobación de los contenidos, que reflejan únicamente los puntos de vista de los autores, y la Comisión no puede ser considerada responsable del uso que pueda hacerse de la información contenida en ella.</a:t>
            </a:r>
            <a:endParaRPr sz="900" b="0" i="0" u="none" strike="noStrike" cap="none">
              <a:solidFill>
                <a:schemeClr val="dk1"/>
              </a:solidFill>
              <a:latin typeface="Calibri"/>
              <a:ea typeface="Calibri"/>
              <a:cs typeface="Calibri"/>
              <a:sym typeface="Calibri"/>
            </a:endParaRPr>
          </a:p>
        </p:txBody>
      </p:sp>
      <p:sp>
        <p:nvSpPr>
          <p:cNvPr id="228" name="Google Shape;228;p101"/>
          <p:cNvSpPr/>
          <p:nvPr/>
        </p:nvSpPr>
        <p:spPr>
          <a:xfrm>
            <a:off x="1651470" y="1482689"/>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pl-PL" sz="1400" b="0" i="0" u="none" strike="noStrike" cap="none">
                <a:solidFill>
                  <a:srgbClr val="000000"/>
                </a:solidFill>
                <a:latin typeface="Arial"/>
                <a:ea typeface="Arial"/>
                <a:cs typeface="Arial"/>
                <a:sym typeface="Arial"/>
              </a:rPr>
              <a:t>Plan</a:t>
            </a:r>
            <a:r>
              <a:rPr lang="es-ES" sz="1400" b="0" i="0" u="none" strike="noStrike" cap="none">
                <a:solidFill>
                  <a:srgbClr val="000000"/>
                </a:solidFill>
                <a:latin typeface="Arial"/>
                <a:ea typeface="Arial"/>
                <a:cs typeface="Arial"/>
                <a:sym typeface="Arial"/>
              </a:rPr>
              <a:t>ifica</a:t>
            </a:r>
            <a:r>
              <a:rPr lang="pl-PL" sz="1400" b="0" i="0" u="none" strike="noStrike" cap="none">
                <a:solidFill>
                  <a:srgbClr val="000000"/>
                </a:solidFill>
                <a:latin typeface="Arial"/>
                <a:ea typeface="Arial"/>
                <a:cs typeface="Arial"/>
                <a:sym typeface="Arial"/>
              </a:rPr>
              <a:t>, </a:t>
            </a:r>
            <a:r>
              <a:rPr lang="es-ES" sz="1400" b="0" i="0" u="none" strike="noStrike" cap="none">
                <a:solidFill>
                  <a:srgbClr val="000000"/>
                </a:solidFill>
                <a:latin typeface="Arial"/>
                <a:ea typeface="Arial"/>
                <a:cs typeface="Arial"/>
                <a:sym typeface="Arial"/>
              </a:rPr>
              <a:t>aparta</a:t>
            </a:r>
            <a:r>
              <a:rPr lang="pl-PL" sz="1400" b="0" i="0" u="none" strike="noStrike" cap="none">
                <a:solidFill>
                  <a:srgbClr val="000000"/>
                </a:solidFill>
                <a:latin typeface="Arial"/>
                <a:ea typeface="Arial"/>
                <a:cs typeface="Arial"/>
                <a:sym typeface="Arial"/>
              </a:rPr>
              <a:t>. ¿Cómo?</a:t>
            </a:r>
            <a:endParaRPr/>
          </a:p>
        </p:txBody>
      </p:sp>
      <p:sp>
        <p:nvSpPr>
          <p:cNvPr id="229" name="Google Shape;229;p101"/>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102"/>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35" name="Google Shape;235;p102"/>
          <p:cNvSpPr txBox="1"/>
          <p:nvPr/>
        </p:nvSpPr>
        <p:spPr>
          <a:xfrm>
            <a:off x="1692336" y="1819391"/>
            <a:ext cx="5837177" cy="1083974"/>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800"/>
              </a:spcAft>
              <a:buNone/>
            </a:pPr>
            <a:r>
              <a:rPr lang="pl-PL" sz="1800" b="0" i="0" u="none" strike="noStrike" cap="none">
                <a:solidFill>
                  <a:srgbClr val="000000"/>
                </a:solidFill>
                <a:latin typeface="Calibri"/>
                <a:ea typeface="Calibri"/>
                <a:cs typeface="Calibri"/>
                <a:sym typeface="Calibri"/>
              </a:rPr>
              <a:t>Una sugerencia de comportamiento es establecer un día fijo al mes para analizar en detalle lo que se ha dicho, monitorear los ingresos y gastos de uno (o los de la unidad familiar).</a:t>
            </a:r>
            <a:endParaRPr sz="1800" b="0" i="0" u="none" strike="noStrike" cap="none">
              <a:solidFill>
                <a:srgbClr val="000000"/>
              </a:solidFill>
              <a:latin typeface="Calibri"/>
              <a:ea typeface="Calibri"/>
              <a:cs typeface="Calibri"/>
              <a:sym typeface="Calibri"/>
            </a:endParaRPr>
          </a:p>
        </p:txBody>
      </p:sp>
      <p:sp>
        <p:nvSpPr>
          <p:cNvPr id="236" name="Google Shape;236;p102"/>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280"/>
              </a:spcBef>
              <a:spcAft>
                <a:spcPts val="0"/>
              </a:spcAft>
              <a:buClr>
                <a:srgbClr val="3F3F3F"/>
              </a:buClr>
              <a:buSzPts val="1400"/>
              <a:buNone/>
            </a:pPr>
            <a:r>
              <a:rPr lang="pl-PL" sz="800" b="1">
                <a:latin typeface="Arial Rounded"/>
                <a:ea typeface="Arial Rounded"/>
                <a:cs typeface="Arial Rounded"/>
                <a:sym typeface="Arial Rounded"/>
              </a:rPr>
              <a:t>Gestión DE PRESUPUESTOS PERSONAL Y FAMILIA</a:t>
            </a:r>
            <a:endParaRPr sz="1000" b="1">
              <a:latin typeface="Arial Rounded"/>
              <a:ea typeface="Arial Rounded"/>
              <a:cs typeface="Arial Rounded"/>
              <a:sym typeface="Arial Rounded"/>
            </a:endParaRPr>
          </a:p>
        </p:txBody>
      </p:sp>
      <p:pic>
        <p:nvPicPr>
          <p:cNvPr id="237" name="Google Shape;237;p102"/>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238" name="Google Shape;238;p102"/>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239" name="Google Shape;239;p102"/>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pl-PL" sz="900" b="0" i="0" u="none" strike="noStrike" cap="none">
                <a:solidFill>
                  <a:schemeClr val="dk1"/>
                </a:solidFill>
                <a:latin typeface="Calibri"/>
                <a:ea typeface="Calibri"/>
                <a:cs typeface="Calibri"/>
                <a:sym typeface="Calibri"/>
              </a:rPr>
              <a:t>El apoyo de la Comisión Europea a la producción de esta publicación no constituye una aprobación de los contenidos, que reflejan únicamente los puntos de vista de los autores, y la Comisión no puede ser considerada responsable del uso que pueda hacerse de la información contenida en ella.</a:t>
            </a:r>
            <a:endParaRPr sz="900" b="0" i="0" u="none" strike="noStrike" cap="none">
              <a:solidFill>
                <a:schemeClr val="dk1"/>
              </a:solidFill>
              <a:latin typeface="Calibri"/>
              <a:ea typeface="Calibri"/>
              <a:cs typeface="Calibri"/>
              <a:sym typeface="Calibri"/>
            </a:endParaRPr>
          </a:p>
        </p:txBody>
      </p:sp>
      <p:sp>
        <p:nvSpPr>
          <p:cNvPr id="240" name="Google Shape;240;p102"/>
          <p:cNvSpPr/>
          <p:nvPr/>
        </p:nvSpPr>
        <p:spPr>
          <a:xfrm>
            <a:off x="1651470" y="1482689"/>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pl-PL" sz="1400" b="0" i="0" u="none" strike="noStrike" cap="none">
                <a:solidFill>
                  <a:srgbClr val="000000"/>
                </a:solidFill>
                <a:latin typeface="Arial"/>
                <a:ea typeface="Arial"/>
                <a:cs typeface="Arial"/>
                <a:sym typeface="Arial"/>
              </a:rPr>
              <a:t>Planifica, aparta. ¿Cómo?</a:t>
            </a:r>
            <a:endParaRPr/>
          </a:p>
        </p:txBody>
      </p:sp>
      <p:sp>
        <p:nvSpPr>
          <p:cNvPr id="241" name="Google Shape;241;p102"/>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10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47" name="Google Shape;247;p103"/>
          <p:cNvSpPr txBox="1"/>
          <p:nvPr/>
        </p:nvSpPr>
        <p:spPr>
          <a:xfrm>
            <a:off x="1692336" y="1819391"/>
            <a:ext cx="5837177" cy="1973064"/>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800"/>
              </a:spcAft>
              <a:buNone/>
            </a:pPr>
            <a:r>
              <a:rPr lang="pl-PL" sz="1800" b="0" i="0" u="none" strike="noStrike" cap="none">
                <a:solidFill>
                  <a:srgbClr val="000000"/>
                </a:solidFill>
                <a:latin typeface="Calibri"/>
                <a:ea typeface="Calibri"/>
                <a:cs typeface="Calibri"/>
                <a:sym typeface="Calibri"/>
              </a:rPr>
              <a:t>De esta manera, surgirán datos interesantes que conciernen a todos, independientemente de la edad. Por ejemplo, ¿cuánto gastamos realmente en todas esas pequeñas cosas que ignoramos? Café o desayuno en el bar, tabaco o cigarrillos para fumadores, una suscripción a algo que no usamos mucho después de todo (una plataforma de transmisión, un periódico en línea...)</a:t>
            </a:r>
            <a:endParaRPr sz="1800" b="0" i="0" u="none" strike="noStrike" cap="none">
              <a:solidFill>
                <a:srgbClr val="000000"/>
              </a:solidFill>
              <a:latin typeface="Calibri"/>
              <a:ea typeface="Calibri"/>
              <a:cs typeface="Calibri"/>
              <a:sym typeface="Calibri"/>
            </a:endParaRPr>
          </a:p>
        </p:txBody>
      </p:sp>
      <p:sp>
        <p:nvSpPr>
          <p:cNvPr id="248" name="Google Shape;248;p103"/>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280"/>
              </a:spcBef>
              <a:spcAft>
                <a:spcPts val="0"/>
              </a:spcAft>
              <a:buClr>
                <a:srgbClr val="3F3F3F"/>
              </a:buClr>
              <a:buSzPts val="1400"/>
              <a:buNone/>
            </a:pPr>
            <a:r>
              <a:rPr lang="pl-PL" sz="800" b="1">
                <a:latin typeface="Arial Rounded"/>
                <a:ea typeface="Arial Rounded"/>
                <a:cs typeface="Arial Rounded"/>
                <a:sym typeface="Arial Rounded"/>
              </a:rPr>
              <a:t>Gestión DE PRESUPUESTOS PERSONAL Y FAMILIA</a:t>
            </a:r>
            <a:endParaRPr sz="1000" b="1">
              <a:latin typeface="Arial Rounded"/>
              <a:ea typeface="Arial Rounded"/>
              <a:cs typeface="Arial Rounded"/>
              <a:sym typeface="Arial Rounded"/>
            </a:endParaRPr>
          </a:p>
        </p:txBody>
      </p:sp>
      <p:pic>
        <p:nvPicPr>
          <p:cNvPr id="249" name="Google Shape;249;p10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250" name="Google Shape;250;p10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251" name="Google Shape;251;p10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pl-PL" sz="900" b="0" i="0" u="none" strike="noStrike" cap="none">
                <a:solidFill>
                  <a:schemeClr val="dk1"/>
                </a:solidFill>
                <a:latin typeface="Calibri"/>
                <a:ea typeface="Calibri"/>
                <a:cs typeface="Calibri"/>
                <a:sym typeface="Calibri"/>
              </a:rPr>
              <a:t>El apoyo de la Comisión Europea a la producción de esta publicación no constituye una aprobación de los contenidos, que reflejan únicamente los puntos de vista de los autores, y la Comisión no puede ser considerada responsable del uso que pueda hacerse de la información contenida en ella.</a:t>
            </a:r>
            <a:endParaRPr sz="900" b="0" i="0" u="none" strike="noStrike" cap="none">
              <a:solidFill>
                <a:schemeClr val="dk1"/>
              </a:solidFill>
              <a:latin typeface="Calibri"/>
              <a:ea typeface="Calibri"/>
              <a:cs typeface="Calibri"/>
              <a:sym typeface="Calibri"/>
            </a:endParaRPr>
          </a:p>
        </p:txBody>
      </p:sp>
      <p:sp>
        <p:nvSpPr>
          <p:cNvPr id="252" name="Google Shape;252;p103"/>
          <p:cNvSpPr/>
          <p:nvPr/>
        </p:nvSpPr>
        <p:spPr>
          <a:xfrm>
            <a:off x="1651470" y="1482689"/>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pl-PL" sz="1400" b="0" i="0" u="none" strike="noStrike" cap="none">
                <a:solidFill>
                  <a:srgbClr val="000000"/>
                </a:solidFill>
                <a:latin typeface="Arial"/>
                <a:ea typeface="Arial"/>
                <a:cs typeface="Arial"/>
                <a:sym typeface="Arial"/>
              </a:rPr>
              <a:t>Planifica, aparta. ¿Cómo?</a:t>
            </a:r>
            <a:endParaRPr/>
          </a:p>
        </p:txBody>
      </p:sp>
      <p:sp>
        <p:nvSpPr>
          <p:cNvPr id="253" name="Google Shape;253;p10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104"/>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59" name="Google Shape;259;p104"/>
          <p:cNvSpPr txBox="1"/>
          <p:nvPr/>
        </p:nvSpPr>
        <p:spPr>
          <a:xfrm>
            <a:off x="1692336" y="1819391"/>
            <a:ext cx="5837177" cy="2075656"/>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None/>
            </a:pPr>
            <a:r>
              <a:rPr lang="pl-PL" sz="1800" b="0" i="0" u="none" strike="noStrike" cap="none">
                <a:solidFill>
                  <a:srgbClr val="000000"/>
                </a:solidFill>
                <a:latin typeface="Calibri"/>
                <a:ea typeface="Calibri"/>
                <a:cs typeface="Calibri"/>
                <a:sym typeface="Calibri"/>
              </a:rPr>
              <a:t>¡Todos estos pequeños ejemplos generalmente ascienden a miles de euros/año! Lo que se ha dicho no significa renunciar, por otro lado. Significa ser consciente, a medio y largo plazo, de las salidas regulares </a:t>
            </a:r>
            <a:r>
              <a:rPr lang="es-ES" sz="1800">
                <a:latin typeface="Calibri"/>
                <a:ea typeface="Calibri"/>
                <a:cs typeface="Calibri"/>
                <a:sym typeface="Calibri"/>
              </a:rPr>
              <a:t>reales</a:t>
            </a:r>
            <a:r>
              <a:rPr lang="pl-PL" sz="1800" b="0" i="0" u="none" strike="noStrike" cap="none">
                <a:solidFill>
                  <a:srgbClr val="000000"/>
                </a:solidFill>
                <a:latin typeface="Calibri"/>
                <a:ea typeface="Calibri"/>
                <a:cs typeface="Calibri"/>
                <a:sym typeface="Calibri"/>
              </a:rPr>
              <a:t> pero más «ocultas».</a:t>
            </a:r>
            <a:endParaRPr/>
          </a:p>
          <a:p>
            <a:pPr marL="0" marR="0" lvl="0" indent="0" algn="l" rtl="0">
              <a:lnSpc>
                <a:spcPct val="107000"/>
              </a:lnSpc>
              <a:spcBef>
                <a:spcPts val="800"/>
              </a:spcBef>
              <a:spcAft>
                <a:spcPts val="800"/>
              </a:spcAft>
              <a:buNone/>
            </a:pPr>
            <a:r>
              <a:rPr lang="pl-PL" sz="1800" b="0" i="0" u="none" strike="noStrike" cap="none">
                <a:solidFill>
                  <a:srgbClr val="000000"/>
                </a:solidFill>
                <a:latin typeface="Calibri"/>
                <a:ea typeface="Calibri"/>
                <a:cs typeface="Calibri"/>
                <a:sym typeface="Calibri"/>
              </a:rPr>
              <a:t>¿Alguna herramienta útil?</a:t>
            </a:r>
            <a:endParaRPr sz="1800" b="0" i="0" u="none" strike="noStrike" cap="none">
              <a:solidFill>
                <a:srgbClr val="000000"/>
              </a:solidFill>
              <a:latin typeface="Calibri"/>
              <a:ea typeface="Calibri"/>
              <a:cs typeface="Calibri"/>
              <a:sym typeface="Calibri"/>
            </a:endParaRPr>
          </a:p>
        </p:txBody>
      </p:sp>
      <p:sp>
        <p:nvSpPr>
          <p:cNvPr id="260" name="Google Shape;260;p104"/>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280"/>
              </a:spcBef>
              <a:spcAft>
                <a:spcPts val="0"/>
              </a:spcAft>
              <a:buClr>
                <a:srgbClr val="3F3F3F"/>
              </a:buClr>
              <a:buSzPts val="1400"/>
              <a:buNone/>
            </a:pPr>
            <a:r>
              <a:rPr lang="pl-PL" sz="800" b="1">
                <a:latin typeface="Arial Rounded"/>
                <a:ea typeface="Arial Rounded"/>
                <a:cs typeface="Arial Rounded"/>
                <a:sym typeface="Arial Rounded"/>
              </a:rPr>
              <a:t>Gestión DE PRESUPUESTOS PERSONAL Y FAMILIA</a:t>
            </a:r>
            <a:endParaRPr sz="1000" b="1">
              <a:latin typeface="Arial Rounded"/>
              <a:ea typeface="Arial Rounded"/>
              <a:cs typeface="Arial Rounded"/>
              <a:sym typeface="Arial Rounded"/>
            </a:endParaRPr>
          </a:p>
        </p:txBody>
      </p:sp>
      <p:pic>
        <p:nvPicPr>
          <p:cNvPr id="261" name="Google Shape;261;p104"/>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262" name="Google Shape;262;p104"/>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263" name="Google Shape;263;p104"/>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pl-PL" sz="900" b="0" i="0" u="none" strike="noStrike" cap="none">
                <a:solidFill>
                  <a:schemeClr val="dk1"/>
                </a:solidFill>
                <a:latin typeface="Calibri"/>
                <a:ea typeface="Calibri"/>
                <a:cs typeface="Calibri"/>
                <a:sym typeface="Calibri"/>
              </a:rPr>
              <a:t>El apoyo de la Comisión Europea a la producción de esta publicación no constituye una aprobación de los contenidos, que reflejan únicamente los puntos de vista de los autores, y la Comisión no puede ser considerada responsable del uso que pueda hacerse de la información contenida en ella.</a:t>
            </a:r>
            <a:endParaRPr sz="900" b="0" i="0" u="none" strike="noStrike" cap="none">
              <a:solidFill>
                <a:schemeClr val="dk1"/>
              </a:solidFill>
              <a:latin typeface="Calibri"/>
              <a:ea typeface="Calibri"/>
              <a:cs typeface="Calibri"/>
              <a:sym typeface="Calibri"/>
            </a:endParaRPr>
          </a:p>
        </p:txBody>
      </p:sp>
      <p:sp>
        <p:nvSpPr>
          <p:cNvPr id="264" name="Google Shape;264;p104"/>
          <p:cNvSpPr/>
          <p:nvPr/>
        </p:nvSpPr>
        <p:spPr>
          <a:xfrm>
            <a:off x="1651470" y="1482689"/>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pl-PL" sz="1400" b="0" i="0" u="none" strike="noStrike" cap="none">
                <a:solidFill>
                  <a:srgbClr val="000000"/>
                </a:solidFill>
                <a:latin typeface="Arial"/>
                <a:ea typeface="Arial"/>
                <a:cs typeface="Arial"/>
                <a:sym typeface="Arial"/>
              </a:rPr>
              <a:t>Planifica, aparta. ¿Cómo?</a:t>
            </a:r>
            <a:endParaRPr/>
          </a:p>
        </p:txBody>
      </p:sp>
      <p:sp>
        <p:nvSpPr>
          <p:cNvPr id="265" name="Google Shape;265;p104"/>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105"/>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71" name="Google Shape;271;p105"/>
          <p:cNvSpPr txBox="1"/>
          <p:nvPr/>
        </p:nvSpPr>
        <p:spPr>
          <a:xfrm>
            <a:off x="1692336" y="1812258"/>
            <a:ext cx="5837177" cy="2075656"/>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None/>
            </a:pPr>
            <a:r>
              <a:rPr lang="pl-PL" sz="1800" b="0" i="0" u="none" strike="noStrike" cap="none">
                <a:solidFill>
                  <a:srgbClr val="000000"/>
                </a:solidFill>
                <a:latin typeface="Calibri"/>
                <a:ea typeface="Calibri"/>
                <a:cs typeface="Calibri"/>
                <a:sym typeface="Calibri"/>
              </a:rPr>
              <a:t>Las principales aplicaciones bancarias en nuestra posesión tienen funciones muy sencillas de usar en el interior, que rastrean con precisión la cantidad de ingresos y gastos mensuales, semestrales o anuales.</a:t>
            </a:r>
            <a:endParaRPr/>
          </a:p>
          <a:p>
            <a:pPr marL="0" marR="0" lvl="0" indent="0" algn="l" rtl="0">
              <a:lnSpc>
                <a:spcPct val="107000"/>
              </a:lnSpc>
              <a:spcBef>
                <a:spcPts val="800"/>
              </a:spcBef>
              <a:spcAft>
                <a:spcPts val="800"/>
              </a:spcAft>
              <a:buNone/>
            </a:pPr>
            <a:r>
              <a:rPr lang="pl-PL" sz="1800" b="0" i="0" u="none" strike="noStrike" cap="none">
                <a:solidFill>
                  <a:srgbClr val="000000"/>
                </a:solidFill>
                <a:latin typeface="Calibri"/>
                <a:ea typeface="Calibri"/>
                <a:cs typeface="Calibri"/>
                <a:sym typeface="Calibri"/>
              </a:rPr>
              <a:t>O una vez más, herramientas en línea que son muy simples de usar, como las calculadoras de presupuesto financiero, incluso en Italia la de </a:t>
            </a:r>
            <a:r>
              <a:rPr lang="pl-PL" sz="1800" b="0" i="0" u="sng" strike="noStrike" cap="none">
                <a:solidFill>
                  <a:srgbClr val="0563C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CONSOB</a:t>
            </a:r>
            <a:r>
              <a:rPr lang="pl-PL" sz="1800" b="0" i="0" u="none" strike="noStrike" cap="none">
                <a:solidFill>
                  <a:srgbClr val="000000"/>
                </a:solidFill>
                <a:latin typeface="Calibri"/>
                <a:ea typeface="Calibri"/>
                <a:cs typeface="Calibri"/>
                <a:sym typeface="Calibri"/>
              </a:rPr>
              <a:t>, pero hay muchas otras.</a:t>
            </a:r>
            <a:r>
              <a:rPr lang="pl-PL" sz="1800" b="0" i="0" u="sng" strike="noStrike" cap="none">
                <a:solidFill>
                  <a:srgbClr val="0563C1"/>
                </a:solidFill>
                <a:latin typeface="Calibri"/>
                <a:ea typeface="Calibri"/>
                <a:cs typeface="Calibri"/>
                <a:sym typeface="Calibri"/>
              </a:rPr>
              <a:t> </a:t>
            </a:r>
            <a:endParaRPr sz="1000" b="0" i="0" u="none" strike="noStrike" cap="none">
              <a:solidFill>
                <a:schemeClr val="dk1"/>
              </a:solidFill>
              <a:latin typeface="Arial Rounded"/>
              <a:ea typeface="Arial Rounded"/>
              <a:cs typeface="Arial Rounded"/>
              <a:sym typeface="Arial Rounded"/>
            </a:endParaRPr>
          </a:p>
        </p:txBody>
      </p:sp>
      <p:sp>
        <p:nvSpPr>
          <p:cNvPr id="272" name="Google Shape;272;p105"/>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280"/>
              </a:spcBef>
              <a:spcAft>
                <a:spcPts val="0"/>
              </a:spcAft>
              <a:buClr>
                <a:srgbClr val="3F3F3F"/>
              </a:buClr>
              <a:buSzPts val="1400"/>
              <a:buNone/>
            </a:pPr>
            <a:r>
              <a:rPr lang="pl-PL" sz="800" b="1">
                <a:latin typeface="Arial Rounded"/>
                <a:ea typeface="Arial Rounded"/>
                <a:cs typeface="Arial Rounded"/>
                <a:sym typeface="Arial Rounded"/>
              </a:rPr>
              <a:t>Gestión DE PRESUPUESTOS PERSONAL Y FAMILIA</a:t>
            </a:r>
            <a:endParaRPr sz="1000" b="1">
              <a:latin typeface="Arial Rounded"/>
              <a:ea typeface="Arial Rounded"/>
              <a:cs typeface="Arial Rounded"/>
              <a:sym typeface="Arial Rounded"/>
            </a:endParaRPr>
          </a:p>
        </p:txBody>
      </p:sp>
      <p:pic>
        <p:nvPicPr>
          <p:cNvPr id="273" name="Google Shape;273;p105"/>
          <p:cNvPicPr preferRelativeResize="0"/>
          <p:nvPr/>
        </p:nvPicPr>
        <p:blipFill rotWithShape="1">
          <a:blip r:embed="rId4">
            <a:alphaModFix/>
          </a:blip>
          <a:srcRect/>
          <a:stretch/>
        </p:blipFill>
        <p:spPr>
          <a:xfrm>
            <a:off x="6639152" y="49998"/>
            <a:ext cx="1731135" cy="865568"/>
          </a:xfrm>
          <a:prstGeom prst="rect">
            <a:avLst/>
          </a:prstGeom>
          <a:noFill/>
          <a:ln>
            <a:noFill/>
          </a:ln>
        </p:spPr>
      </p:pic>
      <p:pic>
        <p:nvPicPr>
          <p:cNvPr id="274" name="Google Shape;274;p105"/>
          <p:cNvPicPr preferRelativeResize="0"/>
          <p:nvPr/>
        </p:nvPicPr>
        <p:blipFill rotWithShape="1">
          <a:blip r:embed="rId5">
            <a:alphaModFix/>
          </a:blip>
          <a:srcRect/>
          <a:stretch/>
        </p:blipFill>
        <p:spPr>
          <a:xfrm>
            <a:off x="286314" y="4609817"/>
            <a:ext cx="1811459" cy="450275"/>
          </a:xfrm>
          <a:prstGeom prst="rect">
            <a:avLst/>
          </a:prstGeom>
          <a:noFill/>
          <a:ln>
            <a:noFill/>
          </a:ln>
        </p:spPr>
      </p:pic>
      <p:sp>
        <p:nvSpPr>
          <p:cNvPr id="275" name="Google Shape;275;p105"/>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pl-PL" sz="900" b="0" i="0" u="none" strike="noStrike" cap="none">
                <a:solidFill>
                  <a:schemeClr val="dk1"/>
                </a:solidFill>
                <a:latin typeface="Calibri"/>
                <a:ea typeface="Calibri"/>
                <a:cs typeface="Calibri"/>
                <a:sym typeface="Calibri"/>
              </a:rPr>
              <a:t>El apoyo de la Comisión Europea a la producción de esta publicación no constituye una aprobación de los contenidos, que reflejan únicamente los puntos de vista de los autores, y la Comisión no puede ser considerada responsable del uso que pueda hacerse de la información contenida en ella.</a:t>
            </a:r>
            <a:endParaRPr sz="900" b="0" i="0" u="none" strike="noStrike" cap="none">
              <a:solidFill>
                <a:schemeClr val="dk1"/>
              </a:solidFill>
              <a:latin typeface="Calibri"/>
              <a:ea typeface="Calibri"/>
              <a:cs typeface="Calibri"/>
              <a:sym typeface="Calibri"/>
            </a:endParaRPr>
          </a:p>
        </p:txBody>
      </p:sp>
      <p:sp>
        <p:nvSpPr>
          <p:cNvPr id="276" name="Google Shape;276;p105"/>
          <p:cNvSpPr/>
          <p:nvPr/>
        </p:nvSpPr>
        <p:spPr>
          <a:xfrm>
            <a:off x="1651470" y="146125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pl-PL" sz="1400" b="0" i="0" u="none" strike="noStrike" cap="none">
                <a:solidFill>
                  <a:srgbClr val="000000"/>
                </a:solidFill>
                <a:latin typeface="Arial"/>
                <a:ea typeface="Arial"/>
                <a:cs typeface="Arial"/>
                <a:sym typeface="Arial"/>
              </a:rPr>
              <a:t>Planifica, aparta. ¿Cómo?</a:t>
            </a:r>
            <a:endParaRPr/>
          </a:p>
        </p:txBody>
      </p:sp>
      <p:sp>
        <p:nvSpPr>
          <p:cNvPr id="277" name="Google Shape;277;p105"/>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106"/>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83" name="Google Shape;283;p106"/>
          <p:cNvSpPr txBox="1"/>
          <p:nvPr/>
        </p:nvSpPr>
        <p:spPr>
          <a:xfrm>
            <a:off x="1692336" y="2241561"/>
            <a:ext cx="5837177" cy="2075656"/>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None/>
            </a:pPr>
            <a:r>
              <a:rPr lang="pl-PL" sz="1800" b="0" i="0" u="none" strike="noStrike" cap="none">
                <a:solidFill>
                  <a:srgbClr val="000000"/>
                </a:solidFill>
                <a:latin typeface="Calibri"/>
                <a:ea typeface="Calibri"/>
                <a:cs typeface="Calibri"/>
                <a:sym typeface="Calibri"/>
              </a:rPr>
              <a:t>A través de estas herramientas, será posible identificar y cuantificar los ingresos (empleo, pensiones, ingresos inmobiliarios...), ingresos financieros, otras fuentes más o menos excepcionales.</a:t>
            </a:r>
            <a:endParaRPr/>
          </a:p>
          <a:p>
            <a:pPr marL="0" marR="0" lvl="0" indent="0" algn="l" rtl="0">
              <a:lnSpc>
                <a:spcPct val="107000"/>
              </a:lnSpc>
              <a:spcBef>
                <a:spcPts val="800"/>
              </a:spcBef>
              <a:spcAft>
                <a:spcPts val="800"/>
              </a:spcAft>
              <a:buNone/>
            </a:pPr>
            <a:r>
              <a:rPr lang="pl-PL" sz="1800" b="0" i="0" u="none" strike="noStrike" cap="none">
                <a:solidFill>
                  <a:srgbClr val="000000"/>
                </a:solidFill>
                <a:latin typeface="Calibri"/>
                <a:ea typeface="Calibri"/>
                <a:cs typeface="Calibri"/>
                <a:sym typeface="Calibri"/>
              </a:rPr>
              <a:t>Sobre todo, tendrás claridad con respecto a los gastos, de todo tipo.</a:t>
            </a:r>
            <a:endParaRPr sz="1800" b="0" i="0" u="none" strike="noStrike" cap="none">
              <a:solidFill>
                <a:srgbClr val="000000"/>
              </a:solidFill>
              <a:latin typeface="Calibri"/>
              <a:ea typeface="Calibri"/>
              <a:cs typeface="Calibri"/>
              <a:sym typeface="Calibri"/>
            </a:endParaRPr>
          </a:p>
        </p:txBody>
      </p:sp>
      <p:sp>
        <p:nvSpPr>
          <p:cNvPr id="284" name="Google Shape;284;p106"/>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280"/>
              </a:spcBef>
              <a:spcAft>
                <a:spcPts val="0"/>
              </a:spcAft>
              <a:buClr>
                <a:srgbClr val="3F3F3F"/>
              </a:buClr>
              <a:buSzPts val="1400"/>
              <a:buNone/>
            </a:pPr>
            <a:r>
              <a:rPr lang="pl-PL" sz="800" b="1">
                <a:latin typeface="Arial Rounded"/>
                <a:ea typeface="Arial Rounded"/>
                <a:cs typeface="Arial Rounded"/>
                <a:sym typeface="Arial Rounded"/>
              </a:rPr>
              <a:t>Gestión DE PRESUPUESTOS PERSONAL Y FAMILIA</a:t>
            </a:r>
            <a:endParaRPr sz="1000" b="1">
              <a:latin typeface="Arial Rounded"/>
              <a:ea typeface="Arial Rounded"/>
              <a:cs typeface="Arial Rounded"/>
              <a:sym typeface="Arial Rounded"/>
            </a:endParaRPr>
          </a:p>
        </p:txBody>
      </p:sp>
      <p:pic>
        <p:nvPicPr>
          <p:cNvPr id="285" name="Google Shape;285;p106"/>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286" name="Google Shape;286;p106"/>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287" name="Google Shape;287;p106"/>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pl-PL" sz="900" b="0" i="0" u="none" strike="noStrike" cap="none">
                <a:solidFill>
                  <a:schemeClr val="dk1"/>
                </a:solidFill>
                <a:latin typeface="Calibri"/>
                <a:ea typeface="Calibri"/>
                <a:cs typeface="Calibri"/>
                <a:sym typeface="Calibri"/>
              </a:rPr>
              <a:t>El apoyo de la Comisión Europea a la producción de esta publicación no constituye una aprobación de los contenidos, que reflejan únicamente los puntos de vista de los autores, y la Comisión no puede ser considerada responsable del uso que pueda hacerse de la información contenida en ella.</a:t>
            </a:r>
            <a:endParaRPr sz="900" b="0" i="0" u="none" strike="noStrike" cap="none">
              <a:solidFill>
                <a:schemeClr val="dk1"/>
              </a:solidFill>
              <a:latin typeface="Calibri"/>
              <a:ea typeface="Calibri"/>
              <a:cs typeface="Calibri"/>
              <a:sym typeface="Calibri"/>
            </a:endParaRPr>
          </a:p>
        </p:txBody>
      </p:sp>
      <p:sp>
        <p:nvSpPr>
          <p:cNvPr id="288" name="Google Shape;288;p106"/>
          <p:cNvSpPr/>
          <p:nvPr/>
        </p:nvSpPr>
        <p:spPr>
          <a:xfrm>
            <a:off x="1651470" y="146125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pl-PL" sz="1400" b="0" i="0" u="none" strike="noStrike" cap="none">
                <a:solidFill>
                  <a:srgbClr val="000000"/>
                </a:solidFill>
                <a:latin typeface="Arial"/>
                <a:ea typeface="Arial"/>
                <a:cs typeface="Arial"/>
                <a:sym typeface="Arial"/>
              </a:rPr>
              <a:t>Planifica, aparta. ¿Cómo?</a:t>
            </a:r>
            <a:endParaRPr/>
          </a:p>
        </p:txBody>
      </p:sp>
      <p:sp>
        <p:nvSpPr>
          <p:cNvPr id="289" name="Google Shape;289;p106"/>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107"/>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95" name="Google Shape;295;p107"/>
          <p:cNvSpPr txBox="1"/>
          <p:nvPr/>
        </p:nvSpPr>
        <p:spPr>
          <a:xfrm>
            <a:off x="1692336" y="1974256"/>
            <a:ext cx="5837177" cy="2075656"/>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None/>
            </a:pPr>
            <a:r>
              <a:rPr lang="pl-PL" sz="1800" b="0" i="0" u="none" strike="noStrike" cap="none">
                <a:solidFill>
                  <a:srgbClr val="000000"/>
                </a:solidFill>
                <a:latin typeface="Calibri"/>
                <a:ea typeface="Calibri"/>
                <a:cs typeface="Calibri"/>
                <a:sym typeface="Calibri"/>
              </a:rPr>
              <a:t>El aspecto más difícil es la recopilación de documentación: desde recibos individuales hasta recibos de pago relativos a un período específico.</a:t>
            </a:r>
            <a:endParaRPr/>
          </a:p>
          <a:p>
            <a:pPr marL="0" marR="0" lvl="0" indent="0" algn="l" rtl="0">
              <a:lnSpc>
                <a:spcPct val="107000"/>
              </a:lnSpc>
              <a:spcBef>
                <a:spcPts val="800"/>
              </a:spcBef>
              <a:spcAft>
                <a:spcPts val="800"/>
              </a:spcAft>
              <a:buNone/>
            </a:pPr>
            <a:r>
              <a:rPr lang="pl-PL" sz="1800" b="0" i="0" u="none" strike="noStrike" cap="none">
                <a:solidFill>
                  <a:srgbClr val="000000"/>
                </a:solidFill>
                <a:latin typeface="Calibri"/>
                <a:ea typeface="Calibri"/>
                <a:cs typeface="Calibri"/>
                <a:sym typeface="Calibri"/>
              </a:rPr>
              <a:t>En este sentido, las funciones de Banca por Internet son más efectivas y lineales, siempre que la mayoría de </a:t>
            </a:r>
            <a:r>
              <a:rPr lang="es-ES" sz="1800" b="0" i="0" u="none" strike="noStrike" cap="none">
                <a:solidFill>
                  <a:srgbClr val="000000"/>
                </a:solidFill>
                <a:latin typeface="Calibri"/>
                <a:ea typeface="Calibri"/>
                <a:cs typeface="Calibri"/>
                <a:sym typeface="Calibri"/>
              </a:rPr>
              <a:t>t</a:t>
            </a:r>
            <a:r>
              <a:rPr lang="pl-PL" sz="1800" b="0" i="0" u="none" strike="noStrike" cap="none">
                <a:solidFill>
                  <a:srgbClr val="000000"/>
                </a:solidFill>
                <a:latin typeface="Calibri"/>
                <a:ea typeface="Calibri"/>
                <a:cs typeface="Calibri"/>
                <a:sym typeface="Calibri"/>
              </a:rPr>
              <a:t>us transacciones se realicen a través de </a:t>
            </a:r>
            <a:r>
              <a:rPr lang="es-ES" sz="1800" b="0" i="0" u="none" strike="noStrike" cap="none">
                <a:solidFill>
                  <a:srgbClr val="000000"/>
                </a:solidFill>
                <a:latin typeface="Calibri"/>
                <a:ea typeface="Calibri"/>
                <a:cs typeface="Calibri"/>
                <a:sym typeface="Calibri"/>
              </a:rPr>
              <a:t>t</a:t>
            </a:r>
            <a:r>
              <a:rPr lang="pl-PL" sz="1800" b="0" i="0" u="none" strike="noStrike" cap="none">
                <a:solidFill>
                  <a:srgbClr val="000000"/>
                </a:solidFill>
                <a:latin typeface="Calibri"/>
                <a:ea typeface="Calibri"/>
                <a:cs typeface="Calibri"/>
                <a:sym typeface="Calibri"/>
              </a:rPr>
              <a:t>u cuenta corriente.</a:t>
            </a:r>
            <a:endParaRPr sz="1800" b="0" i="0" u="none" strike="noStrike" cap="none">
              <a:solidFill>
                <a:srgbClr val="000000"/>
              </a:solidFill>
              <a:latin typeface="Calibri"/>
              <a:ea typeface="Calibri"/>
              <a:cs typeface="Calibri"/>
              <a:sym typeface="Calibri"/>
            </a:endParaRPr>
          </a:p>
        </p:txBody>
      </p:sp>
      <p:sp>
        <p:nvSpPr>
          <p:cNvPr id="296" name="Google Shape;296;p107"/>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280"/>
              </a:spcBef>
              <a:spcAft>
                <a:spcPts val="0"/>
              </a:spcAft>
              <a:buClr>
                <a:srgbClr val="3F3F3F"/>
              </a:buClr>
              <a:buSzPts val="1400"/>
              <a:buNone/>
            </a:pPr>
            <a:r>
              <a:rPr lang="pl-PL" sz="800" b="1">
                <a:latin typeface="Arial Rounded"/>
                <a:ea typeface="Arial Rounded"/>
                <a:cs typeface="Arial Rounded"/>
                <a:sym typeface="Arial Rounded"/>
              </a:rPr>
              <a:t>Gestión DE PRESUPUESTOS PERSONAL Y FAMILIA</a:t>
            </a:r>
            <a:endParaRPr sz="1000" b="1">
              <a:latin typeface="Arial Rounded"/>
              <a:ea typeface="Arial Rounded"/>
              <a:cs typeface="Arial Rounded"/>
              <a:sym typeface="Arial Rounded"/>
            </a:endParaRPr>
          </a:p>
        </p:txBody>
      </p:sp>
      <p:pic>
        <p:nvPicPr>
          <p:cNvPr id="297" name="Google Shape;297;p107"/>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298" name="Google Shape;298;p107"/>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299" name="Google Shape;299;p107"/>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pl-PL" sz="900" b="0" i="0" u="none" strike="noStrike" cap="none">
                <a:solidFill>
                  <a:schemeClr val="dk1"/>
                </a:solidFill>
                <a:latin typeface="Calibri"/>
                <a:ea typeface="Calibri"/>
                <a:cs typeface="Calibri"/>
                <a:sym typeface="Calibri"/>
              </a:rPr>
              <a:t>El apoyo de la Comisión Europea a la producción de esta publicación no constituye una aprobación de los contenidos, que reflejan únicamente los puntos de vista de los autores, y la Comisión no puede ser considerada responsable del uso que pueda hacerse de la información contenida en ella.</a:t>
            </a:r>
            <a:endParaRPr sz="900" b="0" i="0" u="none" strike="noStrike" cap="none">
              <a:solidFill>
                <a:schemeClr val="dk1"/>
              </a:solidFill>
              <a:latin typeface="Calibri"/>
              <a:ea typeface="Calibri"/>
              <a:cs typeface="Calibri"/>
              <a:sym typeface="Calibri"/>
            </a:endParaRPr>
          </a:p>
        </p:txBody>
      </p:sp>
      <p:sp>
        <p:nvSpPr>
          <p:cNvPr id="300" name="Google Shape;300;p107"/>
          <p:cNvSpPr/>
          <p:nvPr/>
        </p:nvSpPr>
        <p:spPr>
          <a:xfrm>
            <a:off x="1651470" y="146125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pl-PL" sz="1400" b="0" i="0" u="none" strike="noStrike" cap="none">
                <a:solidFill>
                  <a:srgbClr val="000000"/>
                </a:solidFill>
                <a:latin typeface="Arial"/>
                <a:ea typeface="Arial"/>
                <a:cs typeface="Arial"/>
                <a:sym typeface="Arial"/>
              </a:rPr>
              <a:t>Planifica, aparta. ¿Cómo?</a:t>
            </a:r>
            <a:endParaRPr/>
          </a:p>
        </p:txBody>
      </p:sp>
      <p:sp>
        <p:nvSpPr>
          <p:cNvPr id="301" name="Google Shape;301;p107"/>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108"/>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07" name="Google Shape;307;p108"/>
          <p:cNvSpPr txBox="1"/>
          <p:nvPr/>
        </p:nvSpPr>
        <p:spPr>
          <a:xfrm>
            <a:off x="1721214" y="1828478"/>
            <a:ext cx="6394389" cy="1029600"/>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None/>
            </a:pPr>
            <a:r>
              <a:rPr lang="pl-PL" sz="1600" b="0" i="0" u="none" strike="noStrike" cap="none">
                <a:solidFill>
                  <a:srgbClr val="000000"/>
                </a:solidFill>
                <a:latin typeface="Calibri"/>
                <a:ea typeface="Calibri"/>
                <a:cs typeface="Calibri"/>
                <a:sym typeface="Calibri"/>
              </a:rPr>
              <a:t>De una manera u otra, el objetivo es entender exactamente la diferencia entre lo que sale y lo que entra, es decir, </a:t>
            </a:r>
            <a:r>
              <a:rPr lang="es-ES" sz="1600" b="0" i="0" u="none" strike="noStrike" cap="none">
                <a:solidFill>
                  <a:srgbClr val="000000"/>
                </a:solidFill>
                <a:latin typeface="Calibri"/>
                <a:ea typeface="Calibri"/>
                <a:cs typeface="Calibri"/>
                <a:sym typeface="Calibri"/>
              </a:rPr>
              <a:t>t</a:t>
            </a:r>
            <a:r>
              <a:rPr lang="pl-PL" sz="1600" b="0" i="0" u="none" strike="noStrike" cap="none">
                <a:solidFill>
                  <a:srgbClr val="000000"/>
                </a:solidFill>
                <a:latin typeface="Calibri"/>
                <a:ea typeface="Calibri"/>
                <a:cs typeface="Calibri"/>
                <a:sym typeface="Calibri"/>
              </a:rPr>
              <a:t>us ahorros reales.</a:t>
            </a:r>
            <a:endParaRPr sz="1600" b="1" i="0" u="none" strike="noStrike" cap="none">
              <a:solidFill>
                <a:schemeClr val="dk1"/>
              </a:solidFill>
              <a:latin typeface="Arial Rounded"/>
              <a:ea typeface="Arial Rounded"/>
              <a:cs typeface="Arial Rounded"/>
              <a:sym typeface="Arial Rounded"/>
            </a:endParaRPr>
          </a:p>
          <a:p>
            <a:pPr marL="0" marR="0" lvl="0" indent="0" algn="just" rtl="0">
              <a:lnSpc>
                <a:spcPct val="200000"/>
              </a:lnSpc>
              <a:spcBef>
                <a:spcPts val="800"/>
              </a:spcBef>
              <a:spcAft>
                <a:spcPts val="0"/>
              </a:spcAft>
              <a:buNone/>
            </a:pPr>
            <a:endParaRPr sz="1000" b="1" i="0" u="none" strike="noStrike" cap="none">
              <a:solidFill>
                <a:schemeClr val="dk1"/>
              </a:solidFill>
              <a:latin typeface="Arial Rounded"/>
              <a:ea typeface="Arial Rounded"/>
              <a:cs typeface="Arial Rounded"/>
              <a:sym typeface="Arial Rounded"/>
            </a:endParaRPr>
          </a:p>
        </p:txBody>
      </p:sp>
      <p:sp>
        <p:nvSpPr>
          <p:cNvPr id="308" name="Google Shape;308;p108"/>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280"/>
              </a:spcBef>
              <a:spcAft>
                <a:spcPts val="0"/>
              </a:spcAft>
              <a:buClr>
                <a:srgbClr val="3F3F3F"/>
              </a:buClr>
              <a:buSzPts val="1400"/>
              <a:buNone/>
            </a:pPr>
            <a:r>
              <a:rPr lang="pl-PL" sz="800" b="1">
                <a:latin typeface="Arial Rounded"/>
                <a:ea typeface="Arial Rounded"/>
                <a:cs typeface="Arial Rounded"/>
                <a:sym typeface="Arial Rounded"/>
              </a:rPr>
              <a:t>Gestión DE PRESUPUESTOS PERSONAL Y FAMILIA</a:t>
            </a:r>
            <a:endParaRPr sz="1000" b="1">
              <a:latin typeface="Arial Rounded"/>
              <a:ea typeface="Arial Rounded"/>
              <a:cs typeface="Arial Rounded"/>
              <a:sym typeface="Arial Rounded"/>
            </a:endParaRPr>
          </a:p>
        </p:txBody>
      </p:sp>
      <p:pic>
        <p:nvPicPr>
          <p:cNvPr id="309" name="Google Shape;309;p108"/>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310" name="Google Shape;310;p108"/>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311" name="Google Shape;311;p108"/>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pl-PL" sz="900" b="0" i="0" u="none" strike="noStrike" cap="none">
                <a:solidFill>
                  <a:schemeClr val="dk1"/>
                </a:solidFill>
                <a:latin typeface="Calibri"/>
                <a:ea typeface="Calibri"/>
                <a:cs typeface="Calibri"/>
                <a:sym typeface="Calibri"/>
              </a:rPr>
              <a:t>El apoyo de la Comisión Europea a la producción de esta publicación no constituye una aprobación de los contenidos, que reflejan únicamente los puntos de vista de los autores, y la Comisión no puede ser considerada responsable del uso que pueda hacerse de la información contenida en ella.</a:t>
            </a:r>
            <a:endParaRPr sz="900" b="0" i="0" u="none" strike="noStrike" cap="none">
              <a:solidFill>
                <a:schemeClr val="dk1"/>
              </a:solidFill>
              <a:latin typeface="Calibri"/>
              <a:ea typeface="Calibri"/>
              <a:cs typeface="Calibri"/>
              <a:sym typeface="Calibri"/>
            </a:endParaRPr>
          </a:p>
        </p:txBody>
      </p:sp>
      <p:sp>
        <p:nvSpPr>
          <p:cNvPr id="312" name="Google Shape;312;p108"/>
          <p:cNvSpPr/>
          <p:nvPr/>
        </p:nvSpPr>
        <p:spPr>
          <a:xfrm>
            <a:off x="1651470" y="146125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pl-PL" sz="1400" b="0" i="0" u="none" strike="noStrike" cap="none">
                <a:solidFill>
                  <a:srgbClr val="000000"/>
                </a:solidFill>
                <a:latin typeface="Arial"/>
                <a:ea typeface="Arial"/>
                <a:cs typeface="Arial"/>
                <a:sym typeface="Arial"/>
              </a:rPr>
              <a:t>Planifica, aparta. ¿Cómo?</a:t>
            </a:r>
            <a:endParaRPr/>
          </a:p>
        </p:txBody>
      </p:sp>
      <p:sp>
        <p:nvSpPr>
          <p:cNvPr id="313" name="Google Shape;313;p108"/>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109"/>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19" name="Google Shape;319;p109"/>
          <p:cNvSpPr txBox="1"/>
          <p:nvPr/>
        </p:nvSpPr>
        <p:spPr>
          <a:xfrm>
            <a:off x="1447141" y="1781428"/>
            <a:ext cx="6394389" cy="2269427"/>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800"/>
              </a:spcAft>
              <a:buNone/>
            </a:pPr>
            <a:r>
              <a:rPr lang="pl-PL" sz="1800" b="0" i="0" u="none" strike="noStrike" cap="none">
                <a:solidFill>
                  <a:srgbClr val="000000"/>
                </a:solidFill>
                <a:latin typeface="Calibri"/>
                <a:ea typeface="Calibri"/>
                <a:cs typeface="Calibri"/>
                <a:sym typeface="Calibri"/>
              </a:rPr>
              <a:t>Obviamente, puede que no sea intuitivo o fácil identificar, en términos concretos, cómo administrar </a:t>
            </a:r>
            <a:r>
              <a:rPr lang="es-ES" sz="1800" b="0" i="0" u="none" strike="noStrike" cap="none">
                <a:solidFill>
                  <a:srgbClr val="000000"/>
                </a:solidFill>
                <a:latin typeface="Calibri"/>
                <a:ea typeface="Calibri"/>
                <a:cs typeface="Calibri"/>
                <a:sym typeface="Calibri"/>
              </a:rPr>
              <a:t>t</a:t>
            </a:r>
            <a:r>
              <a:rPr lang="pl-PL" sz="1800" b="0" i="0" u="none" strike="noStrike" cap="none">
                <a:solidFill>
                  <a:srgbClr val="000000"/>
                </a:solidFill>
                <a:latin typeface="Calibri"/>
                <a:ea typeface="Calibri"/>
                <a:cs typeface="Calibri"/>
                <a:sym typeface="Calibri"/>
              </a:rPr>
              <a:t>u presupuesto y ahorrar. Sobre todo, el objetivo a medio o largo plazo no siempre está claro. Planear una estancia en el extranjero, un viaje de fin de semana o incluso la compra de un medio de transporte es de hecho una operación bastante simple porque, trivialmente, se trata de reservar la suma necesaria durante solo unos meses.</a:t>
            </a:r>
            <a:endParaRPr sz="1000" b="0" i="0" u="none" strike="noStrike" cap="none">
              <a:solidFill>
                <a:schemeClr val="dk1"/>
              </a:solidFill>
              <a:latin typeface="Arial Rounded"/>
              <a:ea typeface="Arial Rounded"/>
              <a:cs typeface="Arial Rounded"/>
              <a:sym typeface="Arial Rounded"/>
            </a:endParaRPr>
          </a:p>
        </p:txBody>
      </p:sp>
      <p:sp>
        <p:nvSpPr>
          <p:cNvPr id="320" name="Google Shape;320;p109"/>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280"/>
              </a:spcBef>
              <a:spcAft>
                <a:spcPts val="0"/>
              </a:spcAft>
              <a:buClr>
                <a:srgbClr val="3F3F3F"/>
              </a:buClr>
              <a:buSzPts val="1400"/>
              <a:buNone/>
            </a:pPr>
            <a:r>
              <a:rPr lang="pl-PL" sz="800" b="1">
                <a:latin typeface="Arial Rounded"/>
                <a:ea typeface="Arial Rounded"/>
                <a:cs typeface="Arial Rounded"/>
                <a:sym typeface="Arial Rounded"/>
              </a:rPr>
              <a:t>Gestión DE PRESUPUESTOS PERSONAL Y FAMILIA</a:t>
            </a:r>
            <a:endParaRPr sz="1000" b="1">
              <a:latin typeface="Arial Rounded"/>
              <a:ea typeface="Arial Rounded"/>
              <a:cs typeface="Arial Rounded"/>
              <a:sym typeface="Arial Rounded"/>
            </a:endParaRPr>
          </a:p>
        </p:txBody>
      </p:sp>
      <p:pic>
        <p:nvPicPr>
          <p:cNvPr id="321" name="Google Shape;321;p109"/>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322" name="Google Shape;322;p109"/>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323" name="Google Shape;323;p109"/>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pl-PL" sz="900" b="0" i="0" u="none" strike="noStrike" cap="none">
                <a:solidFill>
                  <a:schemeClr val="dk1"/>
                </a:solidFill>
                <a:latin typeface="Calibri"/>
                <a:ea typeface="Calibri"/>
                <a:cs typeface="Calibri"/>
                <a:sym typeface="Calibri"/>
              </a:rPr>
              <a:t>El apoyo de la Comisión Europea a la producción de esta publicación no constituye una aprobación de los contenidos, que reflejan únicamente los puntos de vista de los autores, y la Comisión no puede ser considerada responsable del uso que pueda hacerse de la información contenida en ella.</a:t>
            </a:r>
            <a:endParaRPr sz="900" b="0" i="0" u="none" strike="noStrike" cap="none">
              <a:solidFill>
                <a:schemeClr val="dk1"/>
              </a:solidFill>
              <a:latin typeface="Calibri"/>
              <a:ea typeface="Calibri"/>
              <a:cs typeface="Calibri"/>
              <a:sym typeface="Calibri"/>
            </a:endParaRPr>
          </a:p>
        </p:txBody>
      </p:sp>
      <p:sp>
        <p:nvSpPr>
          <p:cNvPr id="324" name="Google Shape;324;p109"/>
          <p:cNvSpPr/>
          <p:nvPr/>
        </p:nvSpPr>
        <p:spPr>
          <a:xfrm>
            <a:off x="1651470" y="146125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pl-PL" sz="1400" b="0" i="0" u="none" strike="noStrike" cap="none">
                <a:solidFill>
                  <a:srgbClr val="000000"/>
                </a:solidFill>
                <a:latin typeface="Arial"/>
                <a:ea typeface="Arial"/>
                <a:cs typeface="Arial"/>
                <a:sym typeface="Arial"/>
              </a:rPr>
              <a:t>Planifica, aparta. ¿Cómo?</a:t>
            </a:r>
            <a:endParaRPr/>
          </a:p>
        </p:txBody>
      </p:sp>
      <p:sp>
        <p:nvSpPr>
          <p:cNvPr id="325" name="Google Shape;325;p109"/>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110"/>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31" name="Google Shape;331;p110"/>
          <p:cNvSpPr txBox="1"/>
          <p:nvPr/>
        </p:nvSpPr>
        <p:spPr>
          <a:xfrm>
            <a:off x="1539644" y="2060034"/>
            <a:ext cx="6097558" cy="2372019"/>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None/>
            </a:pPr>
            <a:r>
              <a:rPr lang="pl-PL" sz="1800" b="0" i="0" u="none" strike="noStrike" cap="none">
                <a:solidFill>
                  <a:srgbClr val="000000"/>
                </a:solidFill>
                <a:latin typeface="Calibri"/>
                <a:ea typeface="Calibri"/>
                <a:cs typeface="Calibri"/>
                <a:sym typeface="Calibri"/>
              </a:rPr>
              <a:t>La situación es diferente para todo lo que es a muy largo plazo, del cual no se prevén beneficios inmediatos. Un fondo de pensiones complementarios, por ejemplo.</a:t>
            </a:r>
            <a:endParaRPr/>
          </a:p>
          <a:p>
            <a:pPr marL="0" marR="0" lvl="0" indent="0" algn="l" rtl="0">
              <a:lnSpc>
                <a:spcPct val="107000"/>
              </a:lnSpc>
              <a:spcBef>
                <a:spcPts val="800"/>
              </a:spcBef>
              <a:spcAft>
                <a:spcPts val="800"/>
              </a:spcAft>
              <a:buNone/>
            </a:pPr>
            <a:r>
              <a:rPr lang="pl-PL" sz="1800" b="0" i="0" u="none" strike="noStrike" cap="none">
                <a:solidFill>
                  <a:srgbClr val="000000"/>
                </a:solidFill>
                <a:latin typeface="Calibri"/>
                <a:ea typeface="Calibri"/>
                <a:cs typeface="Calibri"/>
                <a:sym typeface="Calibri"/>
              </a:rPr>
              <a:t>Por muy desalentador que sea, debes preguntarte de antemano cuánto, por ejemplo, sería tu pensión, cuando ya sabes que te quedan los últimos diez, quince años de servicio. Al adquirir los datos, ¿a qué te verías obligado</a:t>
            </a:r>
            <a:r>
              <a:rPr lang="es-ES" sz="1800" b="0" i="0" u="none" strike="noStrike" cap="none">
                <a:solidFill>
                  <a:srgbClr val="000000"/>
                </a:solidFill>
                <a:latin typeface="Calibri"/>
                <a:ea typeface="Calibri"/>
                <a:cs typeface="Calibri"/>
                <a:sym typeface="Calibri"/>
              </a:rPr>
              <a:t>/a</a:t>
            </a:r>
            <a:r>
              <a:rPr lang="pl-PL" sz="1800" b="0" i="0" u="none" strike="noStrike" cap="none">
                <a:solidFill>
                  <a:srgbClr val="000000"/>
                </a:solidFill>
                <a:latin typeface="Calibri"/>
                <a:ea typeface="Calibri"/>
                <a:cs typeface="Calibri"/>
                <a:sym typeface="Calibri"/>
              </a:rPr>
              <a:t> a renunciar?</a:t>
            </a:r>
            <a:endParaRPr sz="1800" b="0" i="0" u="none" strike="noStrike" cap="none">
              <a:solidFill>
                <a:srgbClr val="000000"/>
              </a:solidFill>
              <a:latin typeface="Calibri"/>
              <a:ea typeface="Calibri"/>
              <a:cs typeface="Calibri"/>
              <a:sym typeface="Calibri"/>
            </a:endParaRPr>
          </a:p>
        </p:txBody>
      </p:sp>
      <p:sp>
        <p:nvSpPr>
          <p:cNvPr id="332" name="Google Shape;332;p110"/>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280"/>
              </a:spcBef>
              <a:spcAft>
                <a:spcPts val="0"/>
              </a:spcAft>
              <a:buClr>
                <a:srgbClr val="3F3F3F"/>
              </a:buClr>
              <a:buSzPts val="1400"/>
              <a:buNone/>
            </a:pPr>
            <a:r>
              <a:rPr lang="pl-PL" sz="800" b="1">
                <a:latin typeface="Arial Rounded"/>
                <a:ea typeface="Arial Rounded"/>
                <a:cs typeface="Arial Rounded"/>
                <a:sym typeface="Arial Rounded"/>
              </a:rPr>
              <a:t>Gestión DE PRESUPUESTOS PERSONAL Y FAMILIA</a:t>
            </a:r>
            <a:endParaRPr sz="1000" b="1">
              <a:latin typeface="Arial Rounded"/>
              <a:ea typeface="Arial Rounded"/>
              <a:cs typeface="Arial Rounded"/>
              <a:sym typeface="Arial Rounded"/>
            </a:endParaRPr>
          </a:p>
        </p:txBody>
      </p:sp>
      <p:pic>
        <p:nvPicPr>
          <p:cNvPr id="333" name="Google Shape;333;p110"/>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334" name="Google Shape;334;p110"/>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335" name="Google Shape;335;p110"/>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pl-PL" sz="900" b="0" i="0" u="none" strike="noStrike" cap="none">
                <a:solidFill>
                  <a:schemeClr val="dk1"/>
                </a:solidFill>
                <a:latin typeface="Calibri"/>
                <a:ea typeface="Calibri"/>
                <a:cs typeface="Calibri"/>
                <a:sym typeface="Calibri"/>
              </a:rPr>
              <a:t>El apoyo de la Comisión Europea a la producción de esta publicación no constituye una aprobación de los contenidos, que reflejan únicamente los puntos de vista de los autores, y la Comisión no puede ser considerada responsable del uso que pueda hacerse de la información contenida en ella.</a:t>
            </a:r>
            <a:endParaRPr sz="900" b="0" i="0" u="none" strike="noStrike" cap="none">
              <a:solidFill>
                <a:schemeClr val="dk1"/>
              </a:solidFill>
              <a:latin typeface="Calibri"/>
              <a:ea typeface="Calibri"/>
              <a:cs typeface="Calibri"/>
              <a:sym typeface="Calibri"/>
            </a:endParaRPr>
          </a:p>
        </p:txBody>
      </p:sp>
      <p:sp>
        <p:nvSpPr>
          <p:cNvPr id="336" name="Google Shape;336;p110"/>
          <p:cNvSpPr/>
          <p:nvPr/>
        </p:nvSpPr>
        <p:spPr>
          <a:xfrm>
            <a:off x="1651470" y="146125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pl-PL" sz="1400" b="0" i="0" u="none" strike="noStrike" cap="none">
                <a:solidFill>
                  <a:srgbClr val="000000"/>
                </a:solidFill>
                <a:latin typeface="Arial"/>
                <a:ea typeface="Arial"/>
                <a:cs typeface="Arial"/>
                <a:sym typeface="Arial"/>
              </a:rPr>
              <a:t>Planifica, aparta. ¿Cómo?</a:t>
            </a:r>
            <a:endParaRPr/>
          </a:p>
        </p:txBody>
      </p:sp>
      <p:sp>
        <p:nvSpPr>
          <p:cNvPr id="337" name="Google Shape;337;p110"/>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27" name="Google Shape;127;p3"/>
          <p:cNvSpPr txBox="1"/>
          <p:nvPr/>
        </p:nvSpPr>
        <p:spPr>
          <a:xfrm>
            <a:off x="1629905" y="2011463"/>
            <a:ext cx="6110447" cy="1380337"/>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800"/>
              </a:spcAft>
              <a:buNone/>
            </a:pPr>
            <a:r>
              <a:rPr lang="pl-PL" sz="1800" b="0" i="0" u="none" strike="noStrike" cap="none">
                <a:solidFill>
                  <a:srgbClr val="000000"/>
                </a:solidFill>
                <a:latin typeface="Calibri"/>
                <a:ea typeface="Calibri"/>
                <a:cs typeface="Calibri"/>
                <a:sym typeface="Calibri"/>
              </a:rPr>
              <a:t>Todos nosotros, independientemente de la edad, tomamos las llamadas elecciones económicas. Es decir, nos encontramos a diario en situaciones, por ejemplo «necesidades» en el sentido más amplio, que nos obligan a utilizar nuestros recursos económicos.</a:t>
            </a:r>
            <a:endParaRPr sz="1800" b="0" i="0" u="none" strike="noStrike" cap="none">
              <a:solidFill>
                <a:srgbClr val="000000"/>
              </a:solidFill>
              <a:latin typeface="Calibri"/>
              <a:ea typeface="Calibri"/>
              <a:cs typeface="Calibri"/>
              <a:sym typeface="Calibri"/>
            </a:endParaRPr>
          </a:p>
        </p:txBody>
      </p:sp>
      <p:sp>
        <p:nvSpPr>
          <p:cNvPr id="128" name="Google Shape;128;p3"/>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280"/>
              </a:spcBef>
              <a:spcAft>
                <a:spcPts val="0"/>
              </a:spcAft>
              <a:buClr>
                <a:srgbClr val="3F3F3F"/>
              </a:buClr>
              <a:buSzPts val="1400"/>
              <a:buNone/>
            </a:pPr>
            <a:r>
              <a:rPr lang="pl-PL" sz="800" b="1">
                <a:latin typeface="Arial Rounded"/>
                <a:ea typeface="Arial Rounded"/>
                <a:cs typeface="Arial Rounded"/>
                <a:sym typeface="Arial Rounded"/>
              </a:rPr>
              <a:t>Gestión DE PRESUPUESTOS PERSONAL Y FAMILIA</a:t>
            </a:r>
            <a:endParaRPr sz="1000" b="1">
              <a:latin typeface="Arial Rounded"/>
              <a:ea typeface="Arial Rounded"/>
              <a:cs typeface="Arial Rounded"/>
              <a:sym typeface="Arial Rounded"/>
            </a:endParaRPr>
          </a:p>
          <a:p>
            <a:pPr marL="0" lvl="0" indent="0" algn="ctr" rtl="0">
              <a:lnSpc>
                <a:spcPct val="100000"/>
              </a:lnSpc>
              <a:spcBef>
                <a:spcPts val="0"/>
              </a:spcBef>
              <a:spcAft>
                <a:spcPts val="0"/>
              </a:spcAft>
              <a:buClr>
                <a:srgbClr val="538CD5"/>
              </a:buClr>
              <a:buSzPts val="2000"/>
              <a:buNone/>
            </a:pPr>
            <a:endParaRPr sz="2000" b="1">
              <a:solidFill>
                <a:srgbClr val="538CD5"/>
              </a:solidFill>
              <a:latin typeface="Arial Rounded"/>
              <a:ea typeface="Arial Rounded"/>
              <a:cs typeface="Arial Rounded"/>
              <a:sym typeface="Arial Rounded"/>
            </a:endParaRPr>
          </a:p>
        </p:txBody>
      </p:sp>
      <p:pic>
        <p:nvPicPr>
          <p:cNvPr id="129" name="Google Shape;12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30" name="Google Shape;13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31" name="Google Shape;13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pl-PL" sz="900" b="0" i="0" u="none" strike="noStrike" cap="none">
                <a:solidFill>
                  <a:schemeClr val="dk1"/>
                </a:solidFill>
                <a:latin typeface="Calibri"/>
                <a:ea typeface="Calibri"/>
                <a:cs typeface="Calibri"/>
                <a:sym typeface="Calibri"/>
              </a:rPr>
              <a:t>El apoyo de la Comisión Europea a la producción de esta publicación no constituye una aprobación de los contenidos, que reflejan únicamente los puntos de vista de los autores, y la Comisión no puede ser considerada responsable del uso que pueda hacerse de la información contenida en ella.</a:t>
            </a:r>
            <a:endParaRPr sz="900" b="0" i="0" u="none" strike="noStrike" cap="none">
              <a:solidFill>
                <a:schemeClr val="dk1"/>
              </a:solidFill>
              <a:latin typeface="Calibri"/>
              <a:ea typeface="Calibri"/>
              <a:cs typeface="Calibri"/>
              <a:sym typeface="Calibri"/>
            </a:endParaRPr>
          </a:p>
        </p:txBody>
      </p:sp>
      <p:sp>
        <p:nvSpPr>
          <p:cNvPr id="132" name="Google Shape;132;p3"/>
          <p:cNvSpPr/>
          <p:nvPr/>
        </p:nvSpPr>
        <p:spPr>
          <a:xfrm>
            <a:off x="1623719" y="146140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pl-PL" sz="1400" b="0" i="0" u="none" strike="noStrike" cap="none">
                <a:solidFill>
                  <a:srgbClr val="000000"/>
                </a:solidFill>
                <a:latin typeface="Arial"/>
                <a:ea typeface="Arial"/>
                <a:cs typeface="Arial"/>
                <a:sym typeface="Arial"/>
              </a:rPr>
              <a:t>Píldoras de gestión del presupuesto</a:t>
            </a:r>
            <a:endParaRPr/>
          </a:p>
        </p:txBody>
      </p:sp>
      <p:sp>
        <p:nvSpPr>
          <p:cNvPr id="133" name="Google Shape;133;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111"/>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43" name="Google Shape;343;p111"/>
          <p:cNvSpPr txBox="1"/>
          <p:nvPr/>
        </p:nvSpPr>
        <p:spPr>
          <a:xfrm>
            <a:off x="1539644" y="1912701"/>
            <a:ext cx="6097558" cy="1779293"/>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None/>
            </a:pPr>
            <a:r>
              <a:rPr lang="pl-PL" sz="1800" b="0" i="0" u="none" strike="noStrike" cap="none">
                <a:solidFill>
                  <a:srgbClr val="000000"/>
                </a:solidFill>
                <a:latin typeface="Calibri"/>
                <a:ea typeface="Calibri"/>
                <a:cs typeface="Calibri"/>
                <a:sym typeface="Calibri"/>
              </a:rPr>
              <a:t>Tomemos algunos ejemplos resumidos.</a:t>
            </a:r>
            <a:endParaRPr/>
          </a:p>
          <a:p>
            <a:pPr marL="0" marR="0" lvl="0" indent="0" algn="l" rtl="0">
              <a:lnSpc>
                <a:spcPct val="107000"/>
              </a:lnSpc>
              <a:spcBef>
                <a:spcPts val="800"/>
              </a:spcBef>
              <a:spcAft>
                <a:spcPts val="800"/>
              </a:spcAft>
              <a:buNone/>
            </a:pPr>
            <a:r>
              <a:rPr lang="pl-PL" sz="1800" b="0" i="0" u="none" strike="noStrike" cap="none">
                <a:solidFill>
                  <a:srgbClr val="000000"/>
                </a:solidFill>
                <a:latin typeface="Calibri"/>
                <a:ea typeface="Calibri"/>
                <a:cs typeface="Calibri"/>
                <a:sym typeface="Calibri"/>
              </a:rPr>
              <a:t>Habiendo identificado claramente </a:t>
            </a:r>
            <a:r>
              <a:rPr lang="es-ES" sz="1800" b="0" i="0" u="none" strike="noStrike" cap="none">
                <a:solidFill>
                  <a:srgbClr val="000000"/>
                </a:solidFill>
                <a:latin typeface="Calibri"/>
                <a:ea typeface="Calibri"/>
                <a:cs typeface="Calibri"/>
                <a:sym typeface="Calibri"/>
              </a:rPr>
              <a:t>t</a:t>
            </a:r>
            <a:r>
              <a:rPr lang="pl-PL" sz="1800" b="0" i="0" u="none" strike="noStrike" cap="none">
                <a:solidFill>
                  <a:srgbClr val="000000"/>
                </a:solidFill>
                <a:latin typeface="Calibri"/>
                <a:ea typeface="Calibri"/>
                <a:cs typeface="Calibri"/>
                <a:sym typeface="Calibri"/>
              </a:rPr>
              <a:t>us ahorros mensuales, supongamos que identifica</a:t>
            </a:r>
            <a:r>
              <a:rPr lang="es-ES" sz="1800" b="0" i="0" u="none" strike="noStrike" cap="none">
                <a:solidFill>
                  <a:srgbClr val="000000"/>
                </a:solidFill>
                <a:latin typeface="Calibri"/>
                <a:ea typeface="Calibri"/>
                <a:cs typeface="Calibri"/>
                <a:sym typeface="Calibri"/>
              </a:rPr>
              <a:t>s</a:t>
            </a:r>
            <a:r>
              <a:rPr lang="pl-PL" sz="1800" b="0" i="0" u="none" strike="noStrike" cap="none">
                <a:solidFill>
                  <a:srgbClr val="000000"/>
                </a:solidFill>
                <a:latin typeface="Calibri"/>
                <a:ea typeface="Calibri"/>
                <a:cs typeface="Calibri"/>
                <a:sym typeface="Calibri"/>
              </a:rPr>
              <a:t> dos objetivos: unas vacaciones con tu familia, cuyo coste ronda los 3,000 EUR, y la compra de un coche de segunda mano, por alrededor de 5,000 EUR.</a:t>
            </a:r>
            <a:endParaRPr sz="1800" b="0" i="0" u="none" strike="noStrike" cap="none">
              <a:solidFill>
                <a:srgbClr val="000000"/>
              </a:solidFill>
              <a:latin typeface="Calibri"/>
              <a:ea typeface="Calibri"/>
              <a:cs typeface="Calibri"/>
              <a:sym typeface="Calibri"/>
            </a:endParaRPr>
          </a:p>
        </p:txBody>
      </p:sp>
      <p:sp>
        <p:nvSpPr>
          <p:cNvPr id="344" name="Google Shape;344;p111"/>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280"/>
              </a:spcBef>
              <a:spcAft>
                <a:spcPts val="0"/>
              </a:spcAft>
              <a:buClr>
                <a:srgbClr val="3F3F3F"/>
              </a:buClr>
              <a:buSzPts val="1400"/>
              <a:buNone/>
            </a:pPr>
            <a:r>
              <a:rPr lang="pl-PL" sz="800" b="1">
                <a:latin typeface="Arial Rounded"/>
                <a:ea typeface="Arial Rounded"/>
                <a:cs typeface="Arial Rounded"/>
                <a:sym typeface="Arial Rounded"/>
              </a:rPr>
              <a:t>Gestión DE PRESUPUESTOS PERSONAL Y FAMILIA</a:t>
            </a:r>
            <a:endParaRPr sz="1000" b="1">
              <a:latin typeface="Arial Rounded"/>
              <a:ea typeface="Arial Rounded"/>
              <a:cs typeface="Arial Rounded"/>
              <a:sym typeface="Arial Rounded"/>
            </a:endParaRPr>
          </a:p>
        </p:txBody>
      </p:sp>
      <p:pic>
        <p:nvPicPr>
          <p:cNvPr id="345" name="Google Shape;345;p111"/>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346" name="Google Shape;346;p111"/>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347" name="Google Shape;347;p111"/>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pl-PL" sz="900" b="0" i="0" u="none" strike="noStrike" cap="none">
                <a:solidFill>
                  <a:schemeClr val="dk1"/>
                </a:solidFill>
                <a:latin typeface="Calibri"/>
                <a:ea typeface="Calibri"/>
                <a:cs typeface="Calibri"/>
                <a:sym typeface="Calibri"/>
              </a:rPr>
              <a:t>El apoyo de la Comisión Europea a la producción de esta publicación no constituye una aprobación de los contenidos, que reflejan únicamente los puntos de vista de los autores, y la Comisión no puede ser considerada responsable del uso que pueda hacerse de la información contenida en ella.</a:t>
            </a:r>
            <a:endParaRPr sz="900" b="0" i="0" u="none" strike="noStrike" cap="none">
              <a:solidFill>
                <a:schemeClr val="dk1"/>
              </a:solidFill>
              <a:latin typeface="Calibri"/>
              <a:ea typeface="Calibri"/>
              <a:cs typeface="Calibri"/>
              <a:sym typeface="Calibri"/>
            </a:endParaRPr>
          </a:p>
        </p:txBody>
      </p:sp>
      <p:sp>
        <p:nvSpPr>
          <p:cNvPr id="348" name="Google Shape;348;p111"/>
          <p:cNvSpPr/>
          <p:nvPr/>
        </p:nvSpPr>
        <p:spPr>
          <a:xfrm>
            <a:off x="1651470" y="146125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pl-PL" sz="1400" b="0" i="0" u="none" strike="noStrike" cap="none">
                <a:solidFill>
                  <a:srgbClr val="000000"/>
                </a:solidFill>
                <a:latin typeface="Arial"/>
                <a:ea typeface="Arial"/>
                <a:cs typeface="Arial"/>
                <a:sym typeface="Arial"/>
              </a:rPr>
              <a:t>Planifica, aparta. ¿Cómo?</a:t>
            </a:r>
            <a:endParaRPr/>
          </a:p>
        </p:txBody>
      </p:sp>
      <p:sp>
        <p:nvSpPr>
          <p:cNvPr id="349" name="Google Shape;349;p111"/>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112"/>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55" name="Google Shape;355;p112"/>
          <p:cNvSpPr txBox="1"/>
          <p:nvPr/>
        </p:nvSpPr>
        <p:spPr>
          <a:xfrm>
            <a:off x="1651470" y="2071245"/>
            <a:ext cx="6097558" cy="2668382"/>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None/>
            </a:pPr>
            <a:r>
              <a:rPr lang="pl-PL" sz="1800" b="0" i="0" u="none" strike="noStrike" cap="none">
                <a:solidFill>
                  <a:srgbClr val="000000"/>
                </a:solidFill>
                <a:latin typeface="Calibri"/>
                <a:ea typeface="Calibri"/>
                <a:cs typeface="Calibri"/>
                <a:sym typeface="Calibri"/>
              </a:rPr>
              <a:t>Primero, planifi</a:t>
            </a:r>
            <a:r>
              <a:rPr lang="es-ES" sz="1800" b="0" i="0" u="none" strike="noStrike" cap="none">
                <a:solidFill>
                  <a:srgbClr val="000000"/>
                </a:solidFill>
                <a:latin typeface="Calibri"/>
                <a:ea typeface="Calibri"/>
                <a:cs typeface="Calibri"/>
                <a:sym typeface="Calibri"/>
              </a:rPr>
              <a:t>ca</a:t>
            </a:r>
            <a:r>
              <a:rPr lang="pl-PL" sz="1800" b="0" i="0" u="none" strike="noStrike" cap="none">
                <a:solidFill>
                  <a:srgbClr val="000000"/>
                </a:solidFill>
                <a:latin typeface="Calibri"/>
                <a:ea typeface="Calibri"/>
                <a:cs typeface="Calibri"/>
                <a:sym typeface="Calibri"/>
              </a:rPr>
              <a:t> </a:t>
            </a:r>
            <a:r>
              <a:rPr lang="es-ES" sz="1800">
                <a:latin typeface="Calibri"/>
                <a:ea typeface="Calibri"/>
                <a:cs typeface="Calibri"/>
                <a:sym typeface="Calibri"/>
              </a:rPr>
              <a:t>t</a:t>
            </a:r>
            <a:r>
              <a:rPr lang="pl-PL" sz="1800" b="0" i="0" u="none" strike="noStrike" cap="none">
                <a:solidFill>
                  <a:srgbClr val="000000"/>
                </a:solidFill>
                <a:latin typeface="Calibri"/>
                <a:ea typeface="Calibri"/>
                <a:cs typeface="Calibri"/>
                <a:sym typeface="Calibri"/>
              </a:rPr>
              <a:t>u línea de tiempo: ¿qué gasto tiene prioridad para </a:t>
            </a:r>
            <a:r>
              <a:rPr lang="es-ES" sz="1800">
                <a:latin typeface="Calibri"/>
                <a:ea typeface="Calibri"/>
                <a:cs typeface="Calibri"/>
                <a:sym typeface="Calibri"/>
              </a:rPr>
              <a:t>ti</a:t>
            </a:r>
            <a:r>
              <a:rPr lang="pl-PL" sz="1800" b="0" i="0" u="none" strike="noStrike" cap="none">
                <a:solidFill>
                  <a:srgbClr val="000000"/>
                </a:solidFill>
                <a:latin typeface="Calibri"/>
                <a:ea typeface="Calibri"/>
                <a:cs typeface="Calibri"/>
                <a:sym typeface="Calibri"/>
              </a:rPr>
              <a:t>? ¿Y las últimas veces? ¿Cuánto quieres conseguir? Por lo general, se entiende que un período de dos o tres años (24 o 36) es apropiado para este tipo de actividad de aprovisionamiento.</a:t>
            </a:r>
            <a:endParaRPr/>
          </a:p>
          <a:p>
            <a:pPr marL="0" marR="0" lvl="0" indent="0" algn="l" rtl="0">
              <a:lnSpc>
                <a:spcPct val="107000"/>
              </a:lnSpc>
              <a:spcBef>
                <a:spcPts val="800"/>
              </a:spcBef>
              <a:spcAft>
                <a:spcPts val="800"/>
              </a:spcAft>
              <a:buNone/>
            </a:pPr>
            <a:r>
              <a:rPr lang="pl-PL" sz="1800" b="0" i="0" u="none" strike="noStrike" cap="none">
                <a:solidFill>
                  <a:srgbClr val="000000"/>
                </a:solidFill>
                <a:latin typeface="Calibri"/>
                <a:ea typeface="Calibri"/>
                <a:cs typeface="Calibri"/>
                <a:sym typeface="Calibri"/>
              </a:rPr>
              <a:t>Para ambas cosas, se necesitarían alrededor de 230 EUR de ahorros mensuales fijos para poder pagar fácilmente los gastos sin afectar a ningún otro fondo.</a:t>
            </a:r>
            <a:endParaRPr sz="1800" b="0" i="0" u="none" strike="noStrike" cap="none">
              <a:solidFill>
                <a:srgbClr val="000000"/>
              </a:solidFill>
              <a:latin typeface="Calibri"/>
              <a:ea typeface="Calibri"/>
              <a:cs typeface="Calibri"/>
              <a:sym typeface="Calibri"/>
            </a:endParaRPr>
          </a:p>
        </p:txBody>
      </p:sp>
      <p:sp>
        <p:nvSpPr>
          <p:cNvPr id="356" name="Google Shape;356;p112"/>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280"/>
              </a:spcBef>
              <a:spcAft>
                <a:spcPts val="0"/>
              </a:spcAft>
              <a:buClr>
                <a:srgbClr val="3F3F3F"/>
              </a:buClr>
              <a:buSzPts val="1400"/>
              <a:buNone/>
            </a:pPr>
            <a:r>
              <a:rPr lang="pl-PL" sz="800" b="1">
                <a:latin typeface="Arial Rounded"/>
                <a:ea typeface="Arial Rounded"/>
                <a:cs typeface="Arial Rounded"/>
                <a:sym typeface="Arial Rounded"/>
              </a:rPr>
              <a:t>Gestión DE PRESUPUESTOS PERSONAL Y FAMILIA</a:t>
            </a:r>
            <a:endParaRPr sz="1000" b="1">
              <a:latin typeface="Arial Rounded"/>
              <a:ea typeface="Arial Rounded"/>
              <a:cs typeface="Arial Rounded"/>
              <a:sym typeface="Arial Rounded"/>
            </a:endParaRPr>
          </a:p>
        </p:txBody>
      </p:sp>
      <p:pic>
        <p:nvPicPr>
          <p:cNvPr id="357" name="Google Shape;357;p112"/>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358" name="Google Shape;358;p112"/>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359" name="Google Shape;359;p112"/>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pl-PL" sz="900" b="0" i="0" u="none" strike="noStrike" cap="none">
                <a:solidFill>
                  <a:schemeClr val="dk1"/>
                </a:solidFill>
                <a:latin typeface="Calibri"/>
                <a:ea typeface="Calibri"/>
                <a:cs typeface="Calibri"/>
                <a:sym typeface="Calibri"/>
              </a:rPr>
              <a:t>El apoyo de la Comisión Europea a la producción de esta publicación no constituye una aprobación de los contenidos, que reflejan únicamente los puntos de vista de los autores, y la Comisión no puede ser considerada responsable del uso que pueda hacerse de la información contenida en ella.</a:t>
            </a:r>
            <a:endParaRPr sz="900" b="0" i="0" u="none" strike="noStrike" cap="none">
              <a:solidFill>
                <a:schemeClr val="dk1"/>
              </a:solidFill>
              <a:latin typeface="Calibri"/>
              <a:ea typeface="Calibri"/>
              <a:cs typeface="Calibri"/>
              <a:sym typeface="Calibri"/>
            </a:endParaRPr>
          </a:p>
        </p:txBody>
      </p:sp>
      <p:sp>
        <p:nvSpPr>
          <p:cNvPr id="360" name="Google Shape;360;p112"/>
          <p:cNvSpPr/>
          <p:nvPr/>
        </p:nvSpPr>
        <p:spPr>
          <a:xfrm>
            <a:off x="1651470" y="146125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pl-PL" sz="1400" b="0" i="0" u="none" strike="noStrike" cap="none">
                <a:solidFill>
                  <a:srgbClr val="000000"/>
                </a:solidFill>
                <a:latin typeface="Arial"/>
                <a:ea typeface="Arial"/>
                <a:cs typeface="Arial"/>
                <a:sym typeface="Arial"/>
              </a:rPr>
              <a:t>Planifica, aparta. ¿Cómo?</a:t>
            </a:r>
            <a:endParaRPr/>
          </a:p>
        </p:txBody>
      </p:sp>
      <p:sp>
        <p:nvSpPr>
          <p:cNvPr id="361" name="Google Shape;361;p112"/>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11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67" name="Google Shape;367;p113"/>
          <p:cNvSpPr txBox="1"/>
          <p:nvPr/>
        </p:nvSpPr>
        <p:spPr>
          <a:xfrm>
            <a:off x="1651470" y="2071245"/>
            <a:ext cx="6097558" cy="2668382"/>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None/>
            </a:pPr>
            <a:r>
              <a:rPr lang="pl-PL" sz="1800" b="0" i="0" u="none" strike="noStrike" cap="none">
                <a:solidFill>
                  <a:srgbClr val="000000"/>
                </a:solidFill>
                <a:latin typeface="Calibri"/>
                <a:ea typeface="Calibri"/>
                <a:cs typeface="Calibri"/>
                <a:sym typeface="Calibri"/>
              </a:rPr>
              <a:t>Esto significa construir metódicamente un fondo para cada objetivo establecido.</a:t>
            </a:r>
            <a:endParaRPr/>
          </a:p>
          <a:p>
            <a:pPr marL="0" marR="0" lvl="0" indent="0" algn="l" rtl="0">
              <a:lnSpc>
                <a:spcPct val="107000"/>
              </a:lnSpc>
              <a:spcBef>
                <a:spcPts val="800"/>
              </a:spcBef>
              <a:spcAft>
                <a:spcPts val="800"/>
              </a:spcAft>
              <a:buNone/>
            </a:pPr>
            <a:r>
              <a:rPr lang="pl-PL" sz="1800" b="0" i="0" u="none" strike="noStrike" cap="none">
                <a:solidFill>
                  <a:srgbClr val="000000"/>
                </a:solidFill>
                <a:latin typeface="Calibri"/>
                <a:ea typeface="Calibri"/>
                <a:cs typeface="Calibri"/>
                <a:sym typeface="Calibri"/>
              </a:rPr>
              <a:t>Otra sugerencia se refiere al fondo de emergencia, es decir, sin necesidad de un objetivo material preestablecido. Un fondo inesperado,</a:t>
            </a:r>
            <a:r>
              <a:rPr lang="es-ES" sz="1800" b="0" i="0" u="none" strike="noStrike" cap="none">
                <a:solidFill>
                  <a:srgbClr val="000000"/>
                </a:solidFill>
                <a:latin typeface="Calibri"/>
                <a:ea typeface="Calibri"/>
                <a:cs typeface="Calibri"/>
                <a:sym typeface="Calibri"/>
              </a:rPr>
              <a:t> principalmente</a:t>
            </a:r>
            <a:r>
              <a:rPr lang="pl-PL" sz="1800" b="0" i="0" u="none" strike="noStrike" cap="none">
                <a:solidFill>
                  <a:srgbClr val="000000"/>
                </a:solidFill>
                <a:latin typeface="Calibri"/>
                <a:ea typeface="Calibri"/>
                <a:cs typeface="Calibri"/>
                <a:sym typeface="Calibri"/>
              </a:rPr>
              <a:t>. Para esta última, para una correcta economía personal y familiar, </a:t>
            </a:r>
            <a:r>
              <a:rPr lang="es-ES" sz="1800" b="0" i="0" u="none" strike="noStrike" cap="none">
                <a:solidFill>
                  <a:srgbClr val="000000"/>
                </a:solidFill>
                <a:latin typeface="Calibri"/>
                <a:ea typeface="Calibri"/>
                <a:cs typeface="Calibri"/>
                <a:sym typeface="Calibri"/>
              </a:rPr>
              <a:t>debe ir destinado </a:t>
            </a:r>
            <a:r>
              <a:rPr lang="pl-PL" sz="1800" b="0" i="0" u="none" strike="noStrike" cap="none">
                <a:solidFill>
                  <a:srgbClr val="000000"/>
                </a:solidFill>
                <a:latin typeface="Calibri"/>
                <a:ea typeface="Calibri"/>
                <a:cs typeface="Calibri"/>
                <a:sym typeface="Calibri"/>
              </a:rPr>
              <a:t>alrededor de un</a:t>
            </a:r>
            <a:r>
              <a:rPr lang="es-ES" sz="1800" b="0" i="0" u="none" strike="noStrike" cap="none">
                <a:solidFill>
                  <a:srgbClr val="000000"/>
                </a:solidFill>
                <a:latin typeface="Calibri"/>
                <a:ea typeface="Calibri"/>
                <a:cs typeface="Calibri"/>
                <a:sym typeface="Calibri"/>
              </a:rPr>
              <a:t>a sexta</a:t>
            </a:r>
            <a:r>
              <a:rPr lang="pl-PL" sz="1800" b="0" i="0" u="none" strike="noStrike" cap="none">
                <a:solidFill>
                  <a:srgbClr val="000000"/>
                </a:solidFill>
                <a:latin typeface="Calibri"/>
                <a:ea typeface="Calibri"/>
                <a:cs typeface="Calibri"/>
                <a:sym typeface="Calibri"/>
              </a:rPr>
              <a:t> o un séptim</a:t>
            </a:r>
            <a:r>
              <a:rPr lang="es-ES" sz="1800" b="0" i="0" u="none" strike="noStrike" cap="none">
                <a:solidFill>
                  <a:srgbClr val="000000"/>
                </a:solidFill>
                <a:latin typeface="Calibri"/>
                <a:ea typeface="Calibri"/>
                <a:cs typeface="Calibri"/>
                <a:sym typeface="Calibri"/>
              </a:rPr>
              <a:t>a parte </a:t>
            </a:r>
            <a:r>
              <a:rPr lang="pl-PL" sz="1800" b="0" i="0" u="none" strike="noStrike" cap="none">
                <a:solidFill>
                  <a:srgbClr val="000000"/>
                </a:solidFill>
                <a:latin typeface="Calibri"/>
                <a:ea typeface="Calibri"/>
                <a:cs typeface="Calibri"/>
                <a:sym typeface="Calibri"/>
              </a:rPr>
              <a:t>del ingreso mensual total.</a:t>
            </a:r>
            <a:endParaRPr sz="1800" b="0" i="0" u="none" strike="noStrike" cap="none">
              <a:solidFill>
                <a:srgbClr val="000000"/>
              </a:solidFill>
              <a:latin typeface="Calibri"/>
              <a:ea typeface="Calibri"/>
              <a:cs typeface="Calibri"/>
              <a:sym typeface="Calibri"/>
            </a:endParaRPr>
          </a:p>
        </p:txBody>
      </p:sp>
      <p:sp>
        <p:nvSpPr>
          <p:cNvPr id="368" name="Google Shape;368;p113"/>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280"/>
              </a:spcBef>
              <a:spcAft>
                <a:spcPts val="0"/>
              </a:spcAft>
              <a:buClr>
                <a:srgbClr val="3F3F3F"/>
              </a:buClr>
              <a:buSzPts val="1400"/>
              <a:buNone/>
            </a:pPr>
            <a:r>
              <a:rPr lang="pl-PL" sz="800" b="1">
                <a:latin typeface="Arial Rounded"/>
                <a:ea typeface="Arial Rounded"/>
                <a:cs typeface="Arial Rounded"/>
                <a:sym typeface="Arial Rounded"/>
              </a:rPr>
              <a:t>Gestión DE PRESUPUESTOS PERSONAL Y FAMILIA</a:t>
            </a:r>
            <a:endParaRPr sz="1000" b="1">
              <a:latin typeface="Arial Rounded"/>
              <a:ea typeface="Arial Rounded"/>
              <a:cs typeface="Arial Rounded"/>
              <a:sym typeface="Arial Rounded"/>
            </a:endParaRPr>
          </a:p>
        </p:txBody>
      </p:sp>
      <p:pic>
        <p:nvPicPr>
          <p:cNvPr id="369" name="Google Shape;369;p11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370" name="Google Shape;370;p11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371" name="Google Shape;371;p11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pl-PL" sz="900" b="0" i="0" u="none" strike="noStrike" cap="none">
                <a:solidFill>
                  <a:schemeClr val="dk1"/>
                </a:solidFill>
                <a:latin typeface="Calibri"/>
                <a:ea typeface="Calibri"/>
                <a:cs typeface="Calibri"/>
                <a:sym typeface="Calibri"/>
              </a:rPr>
              <a:t>El apoyo de la Comisión Europea a la producción de esta publicación no constituye una aprobación de los contenidos, que reflejan únicamente los puntos de vista de los autores, y la Comisión no puede ser considerada responsable del uso que pueda hacerse de la información contenida en ella.</a:t>
            </a:r>
            <a:endParaRPr sz="900" b="0" i="0" u="none" strike="noStrike" cap="none">
              <a:solidFill>
                <a:schemeClr val="dk1"/>
              </a:solidFill>
              <a:latin typeface="Calibri"/>
              <a:ea typeface="Calibri"/>
              <a:cs typeface="Calibri"/>
              <a:sym typeface="Calibri"/>
            </a:endParaRPr>
          </a:p>
        </p:txBody>
      </p:sp>
      <p:sp>
        <p:nvSpPr>
          <p:cNvPr id="372" name="Google Shape;372;p113"/>
          <p:cNvSpPr/>
          <p:nvPr/>
        </p:nvSpPr>
        <p:spPr>
          <a:xfrm>
            <a:off x="1651470" y="146125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pl-PL" sz="1400" b="0" i="0" u="none" strike="noStrike" cap="none">
                <a:solidFill>
                  <a:srgbClr val="000000"/>
                </a:solidFill>
                <a:latin typeface="Arial"/>
                <a:ea typeface="Arial"/>
                <a:cs typeface="Arial"/>
                <a:sym typeface="Arial"/>
              </a:rPr>
              <a:t>Planifica, aparta. ¿Cómo?</a:t>
            </a:r>
            <a:endParaRPr/>
          </a:p>
        </p:txBody>
      </p:sp>
      <p:sp>
        <p:nvSpPr>
          <p:cNvPr id="373" name="Google Shape;373;p11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114"/>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79" name="Google Shape;379;p114"/>
          <p:cNvSpPr txBox="1"/>
          <p:nvPr/>
        </p:nvSpPr>
        <p:spPr>
          <a:xfrm>
            <a:off x="1432487" y="1792003"/>
            <a:ext cx="6830643" cy="1186566"/>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None/>
            </a:pPr>
            <a:r>
              <a:rPr lang="es-ES" sz="1800" b="0" i="0" u="none" strike="noStrike" cap="none">
                <a:solidFill>
                  <a:srgbClr val="000000"/>
                </a:solidFill>
                <a:latin typeface="Calibri"/>
                <a:ea typeface="Calibri"/>
                <a:cs typeface="Calibri"/>
                <a:sym typeface="Calibri"/>
              </a:rPr>
              <a:t>Sin embargo, d</a:t>
            </a:r>
            <a:r>
              <a:rPr lang="pl-PL" sz="1800" b="0" i="0" u="none" strike="noStrike" cap="none">
                <a:solidFill>
                  <a:srgbClr val="000000"/>
                </a:solidFill>
                <a:latin typeface="Calibri"/>
                <a:ea typeface="Calibri"/>
                <a:cs typeface="Calibri"/>
                <a:sym typeface="Calibri"/>
              </a:rPr>
              <a:t>esafortunadamente, no todo depende de nosotros...</a:t>
            </a:r>
            <a:endParaRPr/>
          </a:p>
          <a:p>
            <a:pPr marL="0" marR="0" lvl="0" indent="0" algn="l" rtl="0">
              <a:lnSpc>
                <a:spcPct val="107000"/>
              </a:lnSpc>
              <a:spcBef>
                <a:spcPts val="800"/>
              </a:spcBef>
              <a:spcAft>
                <a:spcPts val="800"/>
              </a:spcAft>
              <a:buNone/>
            </a:pPr>
            <a:r>
              <a:rPr lang="pl-PL" sz="1800" b="0" i="0" u="none" strike="noStrike" cap="none">
                <a:solidFill>
                  <a:srgbClr val="000000"/>
                </a:solidFill>
                <a:latin typeface="Calibri"/>
                <a:ea typeface="Calibri"/>
                <a:cs typeface="Calibri"/>
                <a:sym typeface="Calibri"/>
              </a:rPr>
              <a:t>Recientemente, el término inflación es uno de los temas «calientes» en Europa y el mundo. Pero, ¿qué es exactamente y en términos simples?</a:t>
            </a:r>
            <a:endParaRPr sz="1800" b="0" i="0" u="none" strike="noStrike" cap="none">
              <a:solidFill>
                <a:srgbClr val="000000"/>
              </a:solidFill>
              <a:latin typeface="Calibri"/>
              <a:ea typeface="Calibri"/>
              <a:cs typeface="Calibri"/>
              <a:sym typeface="Calibri"/>
            </a:endParaRPr>
          </a:p>
        </p:txBody>
      </p:sp>
      <p:sp>
        <p:nvSpPr>
          <p:cNvPr id="380" name="Google Shape;380;p114"/>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280"/>
              </a:spcBef>
              <a:spcAft>
                <a:spcPts val="0"/>
              </a:spcAft>
              <a:buClr>
                <a:srgbClr val="3F3F3F"/>
              </a:buClr>
              <a:buSzPts val="1400"/>
              <a:buNone/>
            </a:pPr>
            <a:r>
              <a:rPr lang="pl-PL" sz="800" b="1">
                <a:latin typeface="Arial Rounded"/>
                <a:ea typeface="Arial Rounded"/>
                <a:cs typeface="Arial Rounded"/>
                <a:sym typeface="Arial Rounded"/>
              </a:rPr>
              <a:t>Gestión DE PRESUPUESTOS PERSONAL Y FAMILIA</a:t>
            </a:r>
            <a:endParaRPr sz="1000" b="1">
              <a:latin typeface="Arial Rounded"/>
              <a:ea typeface="Arial Rounded"/>
              <a:cs typeface="Arial Rounded"/>
              <a:sym typeface="Arial Rounded"/>
            </a:endParaRPr>
          </a:p>
        </p:txBody>
      </p:sp>
      <p:pic>
        <p:nvPicPr>
          <p:cNvPr id="381" name="Google Shape;381;p114"/>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382" name="Google Shape;382;p114"/>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383" name="Google Shape;383;p114"/>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pl-PL" sz="900" b="0" i="0" u="none" strike="noStrike" cap="none">
                <a:solidFill>
                  <a:schemeClr val="dk1"/>
                </a:solidFill>
                <a:latin typeface="Calibri"/>
                <a:ea typeface="Calibri"/>
                <a:cs typeface="Calibri"/>
                <a:sym typeface="Calibri"/>
              </a:rPr>
              <a:t>El apoyo de la Comisión Europea a la producción de esta publicación no constituye una aprobación de los contenidos, que reflejan únicamente los puntos de vista de los autores, y la Comisión no puede ser considerada responsable del uso que pueda hacerse de la información contenida en ella.</a:t>
            </a:r>
            <a:endParaRPr sz="900" b="0" i="0" u="none" strike="noStrike" cap="none">
              <a:solidFill>
                <a:schemeClr val="dk1"/>
              </a:solidFill>
              <a:latin typeface="Calibri"/>
              <a:ea typeface="Calibri"/>
              <a:cs typeface="Calibri"/>
              <a:sym typeface="Calibri"/>
            </a:endParaRPr>
          </a:p>
        </p:txBody>
      </p:sp>
      <p:sp>
        <p:nvSpPr>
          <p:cNvPr id="384" name="Google Shape;384;p114"/>
          <p:cNvSpPr/>
          <p:nvPr/>
        </p:nvSpPr>
        <p:spPr>
          <a:xfrm>
            <a:off x="1651470" y="146125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lang="es-ES"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pl-PL" sz="1400" b="0" i="0" u="none" strike="noStrike" cap="none">
                <a:solidFill>
                  <a:srgbClr val="000000"/>
                </a:solidFill>
                <a:latin typeface="Arial"/>
                <a:ea typeface="Arial"/>
                <a:cs typeface="Arial"/>
                <a:sym typeface="Arial"/>
              </a:rPr>
              <a:t>¿Qué es la inflación?</a:t>
            </a:r>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5" name="Google Shape;385;p114"/>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115"/>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91" name="Google Shape;391;p115"/>
          <p:cNvSpPr txBox="1"/>
          <p:nvPr/>
        </p:nvSpPr>
        <p:spPr>
          <a:xfrm>
            <a:off x="1432487" y="1792003"/>
            <a:ext cx="6830643" cy="2862153"/>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800"/>
              </a:spcAft>
              <a:buNone/>
            </a:pPr>
            <a:r>
              <a:rPr lang="es-ES" sz="1800">
                <a:latin typeface="Calibri"/>
                <a:ea typeface="Calibri"/>
                <a:cs typeface="Calibri"/>
                <a:sym typeface="Calibri"/>
              </a:rPr>
              <a:t>E</a:t>
            </a:r>
            <a:r>
              <a:rPr lang="pl-PL" sz="1800" b="0" i="0" u="none" strike="noStrike" cap="none">
                <a:solidFill>
                  <a:srgbClr val="000000"/>
                </a:solidFill>
                <a:latin typeface="Calibri"/>
                <a:ea typeface="Calibri"/>
                <a:cs typeface="Calibri"/>
                <a:sym typeface="Calibri"/>
              </a:rPr>
              <a:t>s un dato que se expresa, </a:t>
            </a:r>
            <a:r>
              <a:rPr lang="es-ES" sz="1800" b="0" i="0" u="none" strike="noStrike" cap="none">
                <a:solidFill>
                  <a:srgbClr val="000000"/>
                </a:solidFill>
                <a:latin typeface="Calibri"/>
                <a:ea typeface="Calibri"/>
                <a:cs typeface="Calibri"/>
                <a:sym typeface="Calibri"/>
              </a:rPr>
              <a:t>de hecho, </a:t>
            </a:r>
            <a:r>
              <a:rPr lang="pl-PL" sz="1800" b="0" i="0" u="none" strike="noStrike" cap="none">
                <a:solidFill>
                  <a:srgbClr val="000000"/>
                </a:solidFill>
                <a:latin typeface="Calibri"/>
                <a:ea typeface="Calibri"/>
                <a:cs typeface="Calibri"/>
                <a:sym typeface="Calibri"/>
              </a:rPr>
              <a:t>incluso en periódicos o en televisión, a través de un porcentaje simple (inflación al 7 %, 8 %...). ¿Y eso</a:t>
            </a:r>
            <a:r>
              <a:rPr lang="es-ES" sz="1800">
                <a:latin typeface="Calibri"/>
                <a:ea typeface="Calibri"/>
                <a:cs typeface="Calibri"/>
                <a:sym typeface="Calibri"/>
              </a:rPr>
              <a:t> qué significa</a:t>
            </a:r>
            <a:r>
              <a:rPr lang="pl-PL" sz="1800" b="0" i="0" u="none" strike="noStrike" cap="none">
                <a:solidFill>
                  <a:srgbClr val="000000"/>
                </a:solidFill>
                <a:latin typeface="Calibri"/>
                <a:ea typeface="Calibri"/>
                <a:cs typeface="Calibri"/>
                <a:sym typeface="Calibri"/>
              </a:rPr>
              <a:t>? Significa literalmente </a:t>
            </a:r>
            <a:r>
              <a:rPr lang="es-ES" sz="1800">
                <a:latin typeface="Calibri"/>
                <a:ea typeface="Calibri"/>
                <a:cs typeface="Calibri"/>
                <a:sym typeface="Calibri"/>
              </a:rPr>
              <a:t>en</a:t>
            </a:r>
            <a:r>
              <a:rPr lang="pl-PL" sz="1800" b="0" i="0" u="none" strike="noStrike" cap="none">
                <a:solidFill>
                  <a:srgbClr val="000000"/>
                </a:solidFill>
                <a:latin typeface="Calibri"/>
                <a:ea typeface="Calibri"/>
                <a:cs typeface="Calibri"/>
                <a:sym typeface="Calibri"/>
              </a:rPr>
              <a:t> cuánto aumenta (o aumentará) el precio efectivo de todos los bienes, productos, servicios. En detalle, este porcentaje se calcula en Italia por Istat cada mes, tomando el precio de una amplia gama de productos y servicios como una muestra de datos, comparando su costo real con lo que los mismos bienes tenían el año anterior. A partir de aquí, notarás un aumento (o disminución, en el caso de la deflación).</a:t>
            </a:r>
            <a:endParaRPr sz="1100" b="1" i="0" u="none" strike="noStrike" cap="none">
              <a:solidFill>
                <a:schemeClr val="dk1"/>
              </a:solidFill>
              <a:latin typeface="Arial Rounded"/>
              <a:ea typeface="Arial Rounded"/>
              <a:cs typeface="Arial Rounded"/>
              <a:sym typeface="Arial Rounded"/>
            </a:endParaRPr>
          </a:p>
        </p:txBody>
      </p:sp>
      <p:sp>
        <p:nvSpPr>
          <p:cNvPr id="392" name="Google Shape;392;p115"/>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280"/>
              </a:spcBef>
              <a:spcAft>
                <a:spcPts val="0"/>
              </a:spcAft>
              <a:buClr>
                <a:srgbClr val="3F3F3F"/>
              </a:buClr>
              <a:buSzPts val="1400"/>
              <a:buNone/>
            </a:pPr>
            <a:r>
              <a:rPr lang="es-ES" sz="1000" b="1">
                <a:latin typeface="Arial Rounded"/>
                <a:ea typeface="Arial Rounded"/>
                <a:cs typeface="Arial Rounded"/>
                <a:sym typeface="Arial Rounded"/>
              </a:rPr>
              <a:t>GESTIÓN DE PRESUPUESTOS PERSONAL Y FAMILIA</a:t>
            </a:r>
            <a:endParaRPr sz="2000" b="1">
              <a:latin typeface="Arial Rounded"/>
              <a:ea typeface="Arial Rounded"/>
              <a:cs typeface="Arial Rounded"/>
              <a:sym typeface="Arial Rounded"/>
            </a:endParaRPr>
          </a:p>
          <a:p>
            <a:pPr marL="0" lvl="0" indent="0" algn="ctr" rtl="0">
              <a:lnSpc>
                <a:spcPct val="100000"/>
              </a:lnSpc>
              <a:spcBef>
                <a:spcPts val="0"/>
              </a:spcBef>
              <a:spcAft>
                <a:spcPts val="0"/>
              </a:spcAft>
              <a:buClr>
                <a:srgbClr val="538CD5"/>
              </a:buClr>
              <a:buSzPts val="2000"/>
              <a:buNone/>
            </a:pPr>
            <a:r>
              <a:rPr lang="pl-PL" sz="2000" b="1">
                <a:solidFill>
                  <a:srgbClr val="538CD5"/>
                </a:solidFill>
                <a:latin typeface="Arial Rounded"/>
                <a:ea typeface="Arial Rounded"/>
                <a:cs typeface="Arial Rounded"/>
                <a:sym typeface="Arial Rounded"/>
              </a:rPr>
              <a:t> </a:t>
            </a:r>
            <a:endParaRPr sz="2000" b="1">
              <a:solidFill>
                <a:srgbClr val="538CD5"/>
              </a:solidFill>
              <a:latin typeface="Arial Rounded"/>
              <a:ea typeface="Arial Rounded"/>
              <a:cs typeface="Arial Rounded"/>
              <a:sym typeface="Arial Rounded"/>
            </a:endParaRPr>
          </a:p>
        </p:txBody>
      </p:sp>
      <p:pic>
        <p:nvPicPr>
          <p:cNvPr id="393" name="Google Shape;393;p115"/>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394" name="Google Shape;394;p115"/>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395" name="Google Shape;395;p115"/>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pl-PL" sz="900" b="0" i="0" u="none" strike="noStrike" cap="none">
                <a:solidFill>
                  <a:schemeClr val="dk1"/>
                </a:solidFill>
                <a:latin typeface="Calibri"/>
                <a:ea typeface="Calibri"/>
                <a:cs typeface="Calibri"/>
                <a:sym typeface="Calibri"/>
              </a:rPr>
              <a:t>El apoyo de la Comisión Europea a la producción de esta publicación no constituye una aprobación de los contenidos, que reflejan únicamente los puntos de vista de los autores, y la Comisión no puede ser considerada responsable del uso que pueda hacerse de la información contenida en ella.</a:t>
            </a:r>
            <a:endParaRPr sz="900" b="0" i="0" u="none" strike="noStrike" cap="none">
              <a:solidFill>
                <a:schemeClr val="dk1"/>
              </a:solidFill>
              <a:latin typeface="Calibri"/>
              <a:ea typeface="Calibri"/>
              <a:cs typeface="Calibri"/>
              <a:sym typeface="Calibri"/>
            </a:endParaRPr>
          </a:p>
        </p:txBody>
      </p:sp>
      <p:sp>
        <p:nvSpPr>
          <p:cNvPr id="396" name="Google Shape;396;p115"/>
          <p:cNvSpPr/>
          <p:nvPr/>
        </p:nvSpPr>
        <p:spPr>
          <a:xfrm>
            <a:off x="1651470" y="146125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lang="es-ES"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pl-PL" sz="1400" b="0" i="0" u="none" strike="noStrike" cap="none">
                <a:solidFill>
                  <a:srgbClr val="000000"/>
                </a:solidFill>
                <a:latin typeface="Arial"/>
                <a:ea typeface="Arial"/>
                <a:cs typeface="Arial"/>
                <a:sym typeface="Arial"/>
              </a:rPr>
              <a:t>¿Qué es la inflación?</a:t>
            </a:r>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7" name="Google Shape;397;p115"/>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116"/>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03" name="Google Shape;403;p116"/>
          <p:cNvSpPr txBox="1"/>
          <p:nvPr/>
        </p:nvSpPr>
        <p:spPr>
          <a:xfrm>
            <a:off x="1432487" y="1792003"/>
            <a:ext cx="6163849" cy="2269427"/>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800"/>
              </a:spcAft>
              <a:buNone/>
            </a:pPr>
            <a:r>
              <a:rPr lang="pl-PL" sz="1800" b="0" i="0" u="none" strike="noStrike" cap="none">
                <a:solidFill>
                  <a:srgbClr val="000000"/>
                </a:solidFill>
                <a:latin typeface="Calibri"/>
                <a:ea typeface="Calibri"/>
                <a:cs typeface="Calibri"/>
                <a:sym typeface="Calibri"/>
              </a:rPr>
              <a:t>Si la inflación aumenta, significa que con la paridad del poder adquisitivo (es decir, literalmente, nuestros ingresos mensuales o anuales), podemos comprar menos. Si sabemos con certeza cuánto cuesta algo, ya sea un simple boleto de película o un scooter, podemos planificar bien, lógica y exactamente, a medio y largo plazo. Sin embargo, si el precio de nuestra meta fluctúa, es más incierto (también desde un punto de vista emocional y conductual) comprometerse con una meta o plan.</a:t>
            </a:r>
            <a:endParaRPr sz="1800" b="0" i="0" u="none" strike="noStrike" cap="none">
              <a:solidFill>
                <a:srgbClr val="000000"/>
              </a:solidFill>
              <a:latin typeface="Calibri"/>
              <a:ea typeface="Calibri"/>
              <a:cs typeface="Calibri"/>
              <a:sym typeface="Calibri"/>
            </a:endParaRPr>
          </a:p>
        </p:txBody>
      </p:sp>
      <p:sp>
        <p:nvSpPr>
          <p:cNvPr id="404" name="Google Shape;404;p116"/>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280"/>
              </a:spcBef>
              <a:spcAft>
                <a:spcPts val="0"/>
              </a:spcAft>
              <a:buClr>
                <a:srgbClr val="3F3F3F"/>
              </a:buClr>
              <a:buSzPts val="1400"/>
              <a:buNone/>
            </a:pPr>
            <a:r>
              <a:rPr lang="es-ES" sz="1000" b="1">
                <a:latin typeface="Arial Rounded"/>
                <a:ea typeface="Arial Rounded"/>
                <a:cs typeface="Arial Rounded"/>
                <a:sym typeface="Arial Rounded"/>
              </a:rPr>
              <a:t>GESTIÓN DE PRESUPUESTOS PERSONAL Y FAMILIA</a:t>
            </a:r>
            <a:endParaRPr sz="2000" b="1">
              <a:latin typeface="Arial Rounded"/>
              <a:ea typeface="Arial Rounded"/>
              <a:cs typeface="Arial Rounded"/>
              <a:sym typeface="Arial Rounded"/>
            </a:endParaRPr>
          </a:p>
        </p:txBody>
      </p:sp>
      <p:pic>
        <p:nvPicPr>
          <p:cNvPr id="405" name="Google Shape;405;p116"/>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406" name="Google Shape;406;p116"/>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407" name="Google Shape;407;p116"/>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pl-PL" sz="900" b="0" i="0" u="none" strike="noStrike" cap="none">
                <a:solidFill>
                  <a:schemeClr val="dk1"/>
                </a:solidFill>
                <a:latin typeface="Calibri"/>
                <a:ea typeface="Calibri"/>
                <a:cs typeface="Calibri"/>
                <a:sym typeface="Calibri"/>
              </a:rPr>
              <a:t>El apoyo de la Comisión Europea a la producción de esta publicación no constituye una aprobación de los contenidos, que reflejan únicamente los puntos de vista de los autores, y la Comisión no puede ser considerada responsable del uso que pueda hacerse de la información contenida en ella.</a:t>
            </a:r>
            <a:endParaRPr sz="900" b="0" i="0" u="none" strike="noStrike" cap="none">
              <a:solidFill>
                <a:schemeClr val="dk1"/>
              </a:solidFill>
              <a:latin typeface="Calibri"/>
              <a:ea typeface="Calibri"/>
              <a:cs typeface="Calibri"/>
              <a:sym typeface="Calibri"/>
            </a:endParaRPr>
          </a:p>
        </p:txBody>
      </p:sp>
      <p:sp>
        <p:nvSpPr>
          <p:cNvPr id="408" name="Google Shape;408;p116"/>
          <p:cNvSpPr/>
          <p:nvPr/>
        </p:nvSpPr>
        <p:spPr>
          <a:xfrm>
            <a:off x="1651470" y="146125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lang="es-ES"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pl-PL" sz="1400" b="0" i="0" u="none" strike="noStrike" cap="none">
                <a:solidFill>
                  <a:srgbClr val="000000"/>
                </a:solidFill>
                <a:latin typeface="Arial"/>
                <a:ea typeface="Arial"/>
                <a:cs typeface="Arial"/>
                <a:sym typeface="Arial"/>
              </a:rPr>
              <a:t>¿Qué es la inflación?</a:t>
            </a:r>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9" name="Google Shape;409;p116"/>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p117"/>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15" name="Google Shape;415;p117"/>
          <p:cNvSpPr txBox="1"/>
          <p:nvPr/>
        </p:nvSpPr>
        <p:spPr>
          <a:xfrm>
            <a:off x="1432487" y="1792003"/>
            <a:ext cx="6163849" cy="1083974"/>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800"/>
              </a:spcAft>
              <a:buNone/>
            </a:pPr>
            <a:r>
              <a:rPr lang="pl-PL" sz="1800" b="0" i="0" u="none" strike="noStrike" cap="none">
                <a:solidFill>
                  <a:srgbClr val="000000"/>
                </a:solidFill>
                <a:latin typeface="Calibri"/>
                <a:ea typeface="Calibri"/>
                <a:cs typeface="Calibri"/>
                <a:sym typeface="Calibri"/>
              </a:rPr>
              <a:t>La alta inflación afecta obviamente a nuestros activos líquidos: nuestras reservas literalmente valen menos porque potencialmente pueden usarse para menos bienes y servicios.</a:t>
            </a:r>
            <a:endParaRPr sz="1100" b="0" i="0" u="none" strike="noStrike" cap="none">
              <a:solidFill>
                <a:schemeClr val="dk1"/>
              </a:solidFill>
              <a:latin typeface="Arial Rounded"/>
              <a:ea typeface="Arial Rounded"/>
              <a:cs typeface="Arial Rounded"/>
              <a:sym typeface="Arial Rounded"/>
            </a:endParaRPr>
          </a:p>
        </p:txBody>
      </p:sp>
      <p:sp>
        <p:nvSpPr>
          <p:cNvPr id="416" name="Google Shape;416;p117"/>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280"/>
              </a:spcBef>
              <a:spcAft>
                <a:spcPts val="0"/>
              </a:spcAft>
              <a:buClr>
                <a:srgbClr val="3F3F3F"/>
              </a:buClr>
              <a:buSzPts val="1400"/>
              <a:buNone/>
            </a:pPr>
            <a:r>
              <a:rPr lang="es-ES" sz="1000" b="1">
                <a:latin typeface="Arial Rounded"/>
                <a:ea typeface="Arial Rounded"/>
                <a:cs typeface="Arial Rounded"/>
                <a:sym typeface="Arial Rounded"/>
              </a:rPr>
              <a:t>GESTIÓN DE PRESUPUESTOS PERSONAL Y FAMILIA</a:t>
            </a:r>
            <a:endParaRPr sz="2000" b="1">
              <a:latin typeface="Arial Rounded"/>
              <a:ea typeface="Arial Rounded"/>
              <a:cs typeface="Arial Rounded"/>
              <a:sym typeface="Arial Rounded"/>
            </a:endParaRPr>
          </a:p>
        </p:txBody>
      </p:sp>
      <p:pic>
        <p:nvPicPr>
          <p:cNvPr id="417" name="Google Shape;417;p117"/>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418" name="Google Shape;418;p117"/>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419" name="Google Shape;419;p117"/>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pl-PL" sz="900" b="0" i="0" u="none" strike="noStrike" cap="none">
                <a:solidFill>
                  <a:schemeClr val="dk1"/>
                </a:solidFill>
                <a:latin typeface="Calibri"/>
                <a:ea typeface="Calibri"/>
                <a:cs typeface="Calibri"/>
                <a:sym typeface="Calibri"/>
              </a:rPr>
              <a:t>El apoyo de la Comisión Europea a la producción de esta publicación no constituye una aprobación de los contenidos, que reflejan únicamente los puntos de vista de los autores, y la Comisión no puede ser considerada responsable del uso que pueda hacerse de la información contenida en ella.</a:t>
            </a:r>
            <a:endParaRPr sz="900" b="0" i="0" u="none" strike="noStrike" cap="none">
              <a:solidFill>
                <a:schemeClr val="dk1"/>
              </a:solidFill>
              <a:latin typeface="Calibri"/>
              <a:ea typeface="Calibri"/>
              <a:cs typeface="Calibri"/>
              <a:sym typeface="Calibri"/>
            </a:endParaRPr>
          </a:p>
        </p:txBody>
      </p:sp>
      <p:sp>
        <p:nvSpPr>
          <p:cNvPr id="420" name="Google Shape;420;p117"/>
          <p:cNvSpPr/>
          <p:nvPr/>
        </p:nvSpPr>
        <p:spPr>
          <a:xfrm>
            <a:off x="1651470" y="146125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lang="es-ES"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pl-PL" sz="1400" b="0" i="0" u="none" strike="noStrike" cap="none">
                <a:solidFill>
                  <a:srgbClr val="000000"/>
                </a:solidFill>
                <a:latin typeface="Arial"/>
                <a:ea typeface="Arial"/>
                <a:cs typeface="Arial"/>
                <a:sym typeface="Arial"/>
              </a:rPr>
              <a:t>¿Qué es la inflación?</a:t>
            </a:r>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1" name="Google Shape;421;p117"/>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p118"/>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27" name="Google Shape;427;p118"/>
          <p:cNvSpPr txBox="1"/>
          <p:nvPr/>
        </p:nvSpPr>
        <p:spPr>
          <a:xfrm>
            <a:off x="1432487" y="1792003"/>
            <a:ext cx="6163849" cy="1676701"/>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800"/>
              </a:spcAft>
              <a:buNone/>
            </a:pPr>
            <a:r>
              <a:rPr lang="pl-PL" sz="1800" b="0" i="0" u="none" strike="noStrike" cap="none">
                <a:solidFill>
                  <a:srgbClr val="000000"/>
                </a:solidFill>
                <a:latin typeface="Calibri"/>
                <a:ea typeface="Calibri"/>
                <a:cs typeface="Calibri"/>
                <a:sym typeface="Calibri"/>
              </a:rPr>
              <a:t>Por otro lado, esto no significa que la inflación bastante alta del momento (2023) afecte a todos sin distinción. Los sujetos más afectados son los más frágiles desde el punto de vista económico, precisamente porque el aumento de los precios es más visible en las necesidades básicas (alimentos, energía).</a:t>
            </a:r>
            <a:endParaRPr sz="1100" b="0" i="0" u="none" strike="noStrike" cap="none">
              <a:solidFill>
                <a:schemeClr val="dk1"/>
              </a:solidFill>
              <a:latin typeface="Arial Rounded"/>
              <a:ea typeface="Arial Rounded"/>
              <a:cs typeface="Arial Rounded"/>
              <a:sym typeface="Arial Rounded"/>
            </a:endParaRPr>
          </a:p>
        </p:txBody>
      </p:sp>
      <p:sp>
        <p:nvSpPr>
          <p:cNvPr id="428" name="Google Shape;428;p118"/>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280"/>
              </a:spcBef>
              <a:spcAft>
                <a:spcPts val="0"/>
              </a:spcAft>
              <a:buClr>
                <a:srgbClr val="3F3F3F"/>
              </a:buClr>
              <a:buSzPts val="1400"/>
              <a:buNone/>
            </a:pPr>
            <a:r>
              <a:rPr lang="pl-PL" sz="800" b="1">
                <a:latin typeface="Arial Rounded"/>
                <a:ea typeface="Arial Rounded"/>
                <a:cs typeface="Arial Rounded"/>
                <a:sym typeface="Arial Rounded"/>
              </a:rPr>
              <a:t>Gestión DE PRESUPUESTOS PERSONAL Y FAMILIA</a:t>
            </a:r>
            <a:endParaRPr sz="1000" b="1">
              <a:latin typeface="Arial Rounded"/>
              <a:ea typeface="Arial Rounded"/>
              <a:cs typeface="Arial Rounded"/>
              <a:sym typeface="Arial Rounded"/>
            </a:endParaRPr>
          </a:p>
        </p:txBody>
      </p:sp>
      <p:pic>
        <p:nvPicPr>
          <p:cNvPr id="429" name="Google Shape;429;p118"/>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430" name="Google Shape;430;p118"/>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431" name="Google Shape;431;p118"/>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pl-PL" sz="900" b="0" i="0" u="none" strike="noStrike" cap="none">
                <a:solidFill>
                  <a:schemeClr val="dk1"/>
                </a:solidFill>
                <a:latin typeface="Calibri"/>
                <a:ea typeface="Calibri"/>
                <a:cs typeface="Calibri"/>
                <a:sym typeface="Calibri"/>
              </a:rPr>
              <a:t>El apoyo de la Comisión Europea a la producción de esta publicación no constituye una aprobación de los contenidos, que reflejan únicamente los puntos de vista de los autores, y la Comisión no puede ser considerada responsable del uso que pueda hacerse de la información contenida en ella.</a:t>
            </a:r>
            <a:endParaRPr sz="900" b="0" i="0" u="none" strike="noStrike" cap="none">
              <a:solidFill>
                <a:schemeClr val="dk1"/>
              </a:solidFill>
              <a:latin typeface="Calibri"/>
              <a:ea typeface="Calibri"/>
              <a:cs typeface="Calibri"/>
              <a:sym typeface="Calibri"/>
            </a:endParaRPr>
          </a:p>
        </p:txBody>
      </p:sp>
      <p:sp>
        <p:nvSpPr>
          <p:cNvPr id="432" name="Google Shape;432;p118"/>
          <p:cNvSpPr/>
          <p:nvPr/>
        </p:nvSpPr>
        <p:spPr>
          <a:xfrm>
            <a:off x="1651470" y="146125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lang="es-ES"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pl-PL" sz="1400" b="0" i="0" u="none" strike="noStrike" cap="none">
                <a:solidFill>
                  <a:srgbClr val="000000"/>
                </a:solidFill>
                <a:latin typeface="Arial"/>
                <a:ea typeface="Arial"/>
                <a:cs typeface="Arial"/>
                <a:sym typeface="Arial"/>
              </a:rPr>
              <a:t>¿Qué es la inflación?</a:t>
            </a:r>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3" name="Google Shape;433;p118"/>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Google Shape;438;p119"/>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39" name="Google Shape;439;p119"/>
          <p:cNvSpPr txBox="1"/>
          <p:nvPr/>
        </p:nvSpPr>
        <p:spPr>
          <a:xfrm>
            <a:off x="1432487" y="1792003"/>
            <a:ext cx="6163849" cy="2269427"/>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800"/>
              </a:spcAft>
              <a:buNone/>
            </a:pPr>
            <a:r>
              <a:rPr lang="pl-PL" sz="1800" b="0" i="0" u="none" strike="noStrike" cap="none">
                <a:solidFill>
                  <a:srgbClr val="000000"/>
                </a:solidFill>
                <a:latin typeface="Calibri"/>
                <a:ea typeface="Calibri"/>
                <a:cs typeface="Calibri"/>
                <a:sym typeface="Calibri"/>
              </a:rPr>
              <a:t>Otro tema es el área de las hipotecas, cada vez más en el centro de atención en las diversas noticias nacionales y europeas. Ciertamente, es cierto que, una vez que el BCE aumentó los tipos de interés para los bancos europeos, los bancos, a su vez, aumentaron los tipos de interés de los deudores (personas, hogares, empresas), pero los que se beneficiaron de tipos fijos no han visto, hasta la fecha, ningún cambio particular en comparación con el pasado.</a:t>
            </a:r>
            <a:endParaRPr sz="1100" b="0" i="0" u="none" strike="noStrike" cap="none">
              <a:solidFill>
                <a:schemeClr val="dk1"/>
              </a:solidFill>
              <a:latin typeface="Arial Rounded"/>
              <a:ea typeface="Arial Rounded"/>
              <a:cs typeface="Arial Rounded"/>
              <a:sym typeface="Arial Rounded"/>
            </a:endParaRPr>
          </a:p>
        </p:txBody>
      </p:sp>
      <p:sp>
        <p:nvSpPr>
          <p:cNvPr id="440" name="Google Shape;440;p119"/>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280"/>
              </a:spcBef>
              <a:spcAft>
                <a:spcPts val="0"/>
              </a:spcAft>
              <a:buClr>
                <a:srgbClr val="3F3F3F"/>
              </a:buClr>
              <a:buSzPts val="1400"/>
              <a:buNone/>
            </a:pPr>
            <a:r>
              <a:rPr lang="pl-PL" sz="800" b="1">
                <a:latin typeface="Arial Rounded"/>
                <a:ea typeface="Arial Rounded"/>
                <a:cs typeface="Arial Rounded"/>
                <a:sym typeface="Arial Rounded"/>
              </a:rPr>
              <a:t>Gestión DE PRESUPUESTOS PERSONAL Y FAMILIA</a:t>
            </a:r>
            <a:endParaRPr sz="1000" b="1">
              <a:latin typeface="Arial Rounded"/>
              <a:ea typeface="Arial Rounded"/>
              <a:cs typeface="Arial Rounded"/>
              <a:sym typeface="Arial Rounded"/>
            </a:endParaRPr>
          </a:p>
        </p:txBody>
      </p:sp>
      <p:pic>
        <p:nvPicPr>
          <p:cNvPr id="441" name="Google Shape;441;p119"/>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442" name="Google Shape;442;p119"/>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443" name="Google Shape;443;p119"/>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pl-PL" sz="900" b="0" i="0" u="none" strike="noStrike" cap="none">
                <a:solidFill>
                  <a:schemeClr val="dk1"/>
                </a:solidFill>
                <a:latin typeface="Calibri"/>
                <a:ea typeface="Calibri"/>
                <a:cs typeface="Calibri"/>
                <a:sym typeface="Calibri"/>
              </a:rPr>
              <a:t>El apoyo de la Comisión Europea a la producción de esta publicación no constituye una aprobación de los contenidos, que reflejan únicamente los puntos de vista de los autores, y la Comisión no puede ser considerada responsable del uso que pueda hacerse de la información contenida en ella.</a:t>
            </a:r>
            <a:endParaRPr sz="900" b="0" i="0" u="none" strike="noStrike" cap="none">
              <a:solidFill>
                <a:schemeClr val="dk1"/>
              </a:solidFill>
              <a:latin typeface="Calibri"/>
              <a:ea typeface="Calibri"/>
              <a:cs typeface="Calibri"/>
              <a:sym typeface="Calibri"/>
            </a:endParaRPr>
          </a:p>
        </p:txBody>
      </p:sp>
      <p:sp>
        <p:nvSpPr>
          <p:cNvPr id="444" name="Google Shape;444;p119"/>
          <p:cNvSpPr/>
          <p:nvPr/>
        </p:nvSpPr>
        <p:spPr>
          <a:xfrm>
            <a:off x="1651470" y="146125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lang="es-ES"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pl-PL" sz="1400" b="0" i="0" u="none" strike="noStrike" cap="none">
                <a:solidFill>
                  <a:srgbClr val="000000"/>
                </a:solidFill>
                <a:latin typeface="Arial"/>
                <a:ea typeface="Arial"/>
                <a:cs typeface="Arial"/>
                <a:sym typeface="Arial"/>
              </a:rPr>
              <a:t>¿Qué es la inflación?</a:t>
            </a:r>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5" name="Google Shape;445;p119"/>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p120"/>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51" name="Google Shape;451;p120"/>
          <p:cNvSpPr txBox="1"/>
          <p:nvPr/>
        </p:nvSpPr>
        <p:spPr>
          <a:xfrm>
            <a:off x="1432487" y="1792003"/>
            <a:ext cx="6163849" cy="1380337"/>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800"/>
              </a:spcAft>
              <a:buNone/>
            </a:pPr>
            <a:r>
              <a:rPr lang="pl-PL" sz="1800" b="0" i="0" u="none" strike="noStrike" cap="none">
                <a:solidFill>
                  <a:srgbClr val="000000"/>
                </a:solidFill>
                <a:latin typeface="Calibri"/>
                <a:ea typeface="Calibri"/>
                <a:cs typeface="Calibri"/>
                <a:sym typeface="Calibri"/>
              </a:rPr>
              <a:t>La solución, en esto, es </a:t>
            </a:r>
            <a:r>
              <a:rPr lang="es-ES" sz="1800">
                <a:latin typeface="Calibri"/>
                <a:ea typeface="Calibri"/>
                <a:cs typeface="Calibri"/>
                <a:sym typeface="Calibri"/>
              </a:rPr>
              <a:t>en realidad</a:t>
            </a:r>
            <a:r>
              <a:rPr lang="pl-PL" sz="1800" b="0" i="0" u="none" strike="noStrike" cap="none">
                <a:solidFill>
                  <a:srgbClr val="000000"/>
                </a:solidFill>
                <a:latin typeface="Calibri"/>
                <a:ea typeface="Calibri"/>
                <a:cs typeface="Calibri"/>
                <a:sym typeface="Calibri"/>
              </a:rPr>
              <a:t> solo una: planificación, documentación. Si antes </a:t>
            </a:r>
            <a:r>
              <a:rPr lang="es-ES" sz="1800">
                <a:latin typeface="Calibri"/>
                <a:ea typeface="Calibri"/>
                <a:cs typeface="Calibri"/>
                <a:sym typeface="Calibri"/>
              </a:rPr>
              <a:t>se tardaba</a:t>
            </a:r>
            <a:r>
              <a:rPr lang="pl-PL" sz="1800" b="0" i="0" u="none" strike="noStrike" cap="none">
                <a:solidFill>
                  <a:srgbClr val="000000"/>
                </a:solidFill>
                <a:latin typeface="Calibri"/>
                <a:ea typeface="Calibri"/>
                <a:cs typeface="Calibri"/>
                <a:sym typeface="Calibri"/>
              </a:rPr>
              <a:t> 2 o 3 meses en </a:t>
            </a:r>
            <a:r>
              <a:rPr lang="es-ES" sz="1800">
                <a:latin typeface="Calibri"/>
                <a:ea typeface="Calibri"/>
                <a:cs typeface="Calibri"/>
                <a:sym typeface="Calibri"/>
              </a:rPr>
              <a:t>sopesar detenidamente</a:t>
            </a:r>
            <a:r>
              <a:rPr lang="pl-PL" sz="1800" b="0" i="0" u="none" strike="noStrike" cap="none">
                <a:solidFill>
                  <a:srgbClr val="000000"/>
                </a:solidFill>
                <a:latin typeface="Calibri"/>
                <a:ea typeface="Calibri"/>
                <a:cs typeface="Calibri"/>
                <a:sym typeface="Calibri"/>
              </a:rPr>
              <a:t>, ahora </a:t>
            </a:r>
            <a:r>
              <a:rPr lang="es-ES" sz="1800" b="0" i="0" u="none" strike="noStrike" cap="none">
                <a:solidFill>
                  <a:srgbClr val="000000"/>
                </a:solidFill>
                <a:latin typeface="Calibri"/>
                <a:ea typeface="Calibri"/>
                <a:cs typeface="Calibri"/>
                <a:sym typeface="Calibri"/>
              </a:rPr>
              <a:t>hay que tomarse</a:t>
            </a:r>
            <a:r>
              <a:rPr lang="pl-PL" sz="1800" b="0" i="0" u="none" strike="noStrike" cap="none">
                <a:solidFill>
                  <a:srgbClr val="000000"/>
                </a:solidFill>
                <a:latin typeface="Calibri"/>
                <a:ea typeface="Calibri"/>
                <a:cs typeface="Calibri"/>
                <a:sym typeface="Calibri"/>
              </a:rPr>
              <a:t> más tiempo, compar</a:t>
            </a:r>
            <a:r>
              <a:rPr lang="es-ES" sz="1800" b="0" i="0" u="none" strike="noStrike" cap="none">
                <a:solidFill>
                  <a:srgbClr val="000000"/>
                </a:solidFill>
                <a:latin typeface="Calibri"/>
                <a:ea typeface="Calibri"/>
                <a:cs typeface="Calibri"/>
                <a:sym typeface="Calibri"/>
              </a:rPr>
              <a:t>ar</a:t>
            </a:r>
            <a:r>
              <a:rPr lang="pl-PL" sz="1800" b="0" i="0" u="none" strike="noStrike" cap="none">
                <a:solidFill>
                  <a:srgbClr val="000000"/>
                </a:solidFill>
                <a:latin typeface="Calibri"/>
                <a:ea typeface="Calibri"/>
                <a:cs typeface="Calibri"/>
                <a:sym typeface="Calibri"/>
              </a:rPr>
              <a:t> todas las soluciones, estrategias o servicios posibles.</a:t>
            </a:r>
            <a:endParaRPr sz="1100" b="0" i="0" u="none" strike="noStrike" cap="none">
              <a:solidFill>
                <a:schemeClr val="dk1"/>
              </a:solidFill>
              <a:latin typeface="Arial Rounded"/>
              <a:ea typeface="Arial Rounded"/>
              <a:cs typeface="Arial Rounded"/>
              <a:sym typeface="Arial Rounded"/>
            </a:endParaRPr>
          </a:p>
        </p:txBody>
      </p:sp>
      <p:sp>
        <p:nvSpPr>
          <p:cNvPr id="452" name="Google Shape;452;p120"/>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280"/>
              </a:spcBef>
              <a:spcAft>
                <a:spcPts val="0"/>
              </a:spcAft>
              <a:buClr>
                <a:srgbClr val="3F3F3F"/>
              </a:buClr>
              <a:buSzPts val="1400"/>
              <a:buNone/>
            </a:pPr>
            <a:r>
              <a:rPr lang="pl-PL" sz="800" b="1">
                <a:latin typeface="Arial Rounded"/>
                <a:ea typeface="Arial Rounded"/>
                <a:cs typeface="Arial Rounded"/>
                <a:sym typeface="Arial Rounded"/>
              </a:rPr>
              <a:t>Gestión DE PRESUPUESTOS PERSONAL Y FAMILIA</a:t>
            </a:r>
            <a:endParaRPr sz="1000" b="1">
              <a:latin typeface="Arial Rounded"/>
              <a:ea typeface="Arial Rounded"/>
              <a:cs typeface="Arial Rounded"/>
              <a:sym typeface="Arial Rounded"/>
            </a:endParaRPr>
          </a:p>
        </p:txBody>
      </p:sp>
      <p:pic>
        <p:nvPicPr>
          <p:cNvPr id="453" name="Google Shape;453;p120"/>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454" name="Google Shape;454;p120"/>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455" name="Google Shape;455;p120"/>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pl-PL" sz="900" b="0" i="0" u="none" strike="noStrike" cap="none">
                <a:solidFill>
                  <a:schemeClr val="dk1"/>
                </a:solidFill>
                <a:latin typeface="Calibri"/>
                <a:ea typeface="Calibri"/>
                <a:cs typeface="Calibri"/>
                <a:sym typeface="Calibri"/>
              </a:rPr>
              <a:t>El apoyo de la Comisión Europea a la producción de esta publicación no constituye una aprobación de los contenidos, que reflejan únicamente los puntos de vista de los autores, y la Comisión no puede ser considerada responsable del uso que pueda hacerse de la información contenida en ella.</a:t>
            </a:r>
            <a:endParaRPr sz="900" b="0" i="0" u="none" strike="noStrike" cap="none">
              <a:solidFill>
                <a:schemeClr val="dk1"/>
              </a:solidFill>
              <a:latin typeface="Calibri"/>
              <a:ea typeface="Calibri"/>
              <a:cs typeface="Calibri"/>
              <a:sym typeface="Calibri"/>
            </a:endParaRPr>
          </a:p>
        </p:txBody>
      </p:sp>
      <p:sp>
        <p:nvSpPr>
          <p:cNvPr id="456" name="Google Shape;456;p120"/>
          <p:cNvSpPr/>
          <p:nvPr/>
        </p:nvSpPr>
        <p:spPr>
          <a:xfrm>
            <a:off x="1651470" y="146125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pl-PL" sz="1400" b="0" i="0" u="none" strike="noStrike" cap="none">
                <a:solidFill>
                  <a:srgbClr val="000000"/>
                </a:solidFill>
                <a:latin typeface="Arial"/>
                <a:ea typeface="Arial"/>
                <a:cs typeface="Arial"/>
                <a:sym typeface="Arial"/>
              </a:rPr>
              <a:t>¿Qué es la inflación?</a:t>
            </a:r>
            <a:endParaRPr/>
          </a:p>
        </p:txBody>
      </p:sp>
      <p:sp>
        <p:nvSpPr>
          <p:cNvPr id="457" name="Google Shape;457;p120"/>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94"/>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39" name="Google Shape;139;p94"/>
          <p:cNvSpPr txBox="1"/>
          <p:nvPr/>
        </p:nvSpPr>
        <p:spPr>
          <a:xfrm>
            <a:off x="1629905" y="2011463"/>
            <a:ext cx="6110447" cy="2141764"/>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None/>
            </a:pPr>
            <a:r>
              <a:rPr lang="es-ES" sz="1600">
                <a:latin typeface="Calibri"/>
                <a:ea typeface="Calibri"/>
                <a:cs typeface="Calibri"/>
                <a:sym typeface="Calibri"/>
              </a:rPr>
              <a:t>S</a:t>
            </a:r>
            <a:r>
              <a:rPr lang="pl-PL" sz="1600" b="0" i="0" u="none" strike="noStrike" cap="none">
                <a:solidFill>
                  <a:srgbClr val="000000"/>
                </a:solidFill>
                <a:latin typeface="Calibri"/>
                <a:ea typeface="Calibri"/>
                <a:cs typeface="Calibri"/>
                <a:sym typeface="Calibri"/>
              </a:rPr>
              <a:t>implemente, todos los días (o casi todos los días) tenemos que elegir y decidir cuánto gastar y para qué. En primer lugar, establezcamos cuáles son los gastos inmediatos y los que no son particularmente urgentes.</a:t>
            </a:r>
            <a:endParaRPr/>
          </a:p>
          <a:p>
            <a:pPr marL="0" marR="0" lvl="0" indent="0" algn="l" rtl="0">
              <a:lnSpc>
                <a:spcPct val="107000"/>
              </a:lnSpc>
              <a:spcBef>
                <a:spcPts val="800"/>
              </a:spcBef>
              <a:spcAft>
                <a:spcPts val="800"/>
              </a:spcAft>
              <a:buNone/>
            </a:pPr>
            <a:r>
              <a:rPr lang="pl-PL" sz="1600" b="0" i="0" u="none" strike="noStrike" cap="none">
                <a:solidFill>
                  <a:srgbClr val="000000"/>
                </a:solidFill>
                <a:latin typeface="Calibri"/>
                <a:ea typeface="Calibri"/>
                <a:cs typeface="Calibri"/>
                <a:sym typeface="Calibri"/>
              </a:rPr>
              <a:t>Sobre todo, casi todos los días, elegimos cuánto dinero reservar o ahorrar para el futuro, cuánto invertir (incluso cero) para hacer crecer nuestros recursos, cuánto gastar en acciones o servicios duraderos que no ofrecen «nada» a corto plazo (por ejemplo, una póliza de seguro).</a:t>
            </a:r>
            <a:endParaRPr sz="1600" b="0" i="0" u="none" strike="noStrike" cap="none">
              <a:solidFill>
                <a:srgbClr val="000000"/>
              </a:solidFill>
              <a:latin typeface="Calibri"/>
              <a:ea typeface="Calibri"/>
              <a:cs typeface="Calibri"/>
              <a:sym typeface="Calibri"/>
            </a:endParaRPr>
          </a:p>
        </p:txBody>
      </p:sp>
      <p:sp>
        <p:nvSpPr>
          <p:cNvPr id="140" name="Google Shape;140;p94"/>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280"/>
              </a:spcBef>
              <a:spcAft>
                <a:spcPts val="0"/>
              </a:spcAft>
              <a:buClr>
                <a:srgbClr val="3F3F3F"/>
              </a:buClr>
              <a:buSzPts val="1400"/>
              <a:buNone/>
            </a:pPr>
            <a:r>
              <a:rPr lang="pl-PL" sz="800" b="1">
                <a:latin typeface="Arial Rounded"/>
                <a:ea typeface="Arial Rounded"/>
                <a:cs typeface="Arial Rounded"/>
                <a:sym typeface="Arial Rounded"/>
              </a:rPr>
              <a:t>Gestión DE PRESUPUESTOS PERSONAL Y FAMILIA</a:t>
            </a:r>
            <a:endParaRPr sz="1000" b="1">
              <a:latin typeface="Arial Rounded"/>
              <a:ea typeface="Arial Rounded"/>
              <a:cs typeface="Arial Rounded"/>
              <a:sym typeface="Arial Rounded"/>
            </a:endParaRPr>
          </a:p>
        </p:txBody>
      </p:sp>
      <p:pic>
        <p:nvPicPr>
          <p:cNvPr id="141" name="Google Shape;141;p94"/>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42" name="Google Shape;142;p94"/>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43" name="Google Shape;143;p94"/>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pl-PL" sz="900" b="0" i="0" u="none" strike="noStrike" cap="none">
                <a:solidFill>
                  <a:schemeClr val="dk1"/>
                </a:solidFill>
                <a:latin typeface="Calibri"/>
                <a:ea typeface="Calibri"/>
                <a:cs typeface="Calibri"/>
                <a:sym typeface="Calibri"/>
              </a:rPr>
              <a:t>El apoyo de la Comisión Europea a la producción de esta publicación no constituye una aprobación de los contenidos, que reflejan únicamente los puntos de vista de los autores, y la Comisión no puede ser considerada responsable del uso que pueda hacerse de la información contenida en ella.</a:t>
            </a:r>
            <a:endParaRPr sz="900" b="0" i="0" u="none" strike="noStrike" cap="none">
              <a:solidFill>
                <a:schemeClr val="dk1"/>
              </a:solidFill>
              <a:latin typeface="Calibri"/>
              <a:ea typeface="Calibri"/>
              <a:cs typeface="Calibri"/>
              <a:sym typeface="Calibri"/>
            </a:endParaRPr>
          </a:p>
        </p:txBody>
      </p:sp>
      <p:sp>
        <p:nvSpPr>
          <p:cNvPr id="144" name="Google Shape;144;p94"/>
          <p:cNvSpPr/>
          <p:nvPr/>
        </p:nvSpPr>
        <p:spPr>
          <a:xfrm>
            <a:off x="1623719" y="146140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pl-PL" sz="1400" b="0" i="0" u="none" strike="noStrike" cap="none">
                <a:solidFill>
                  <a:srgbClr val="000000"/>
                </a:solidFill>
                <a:latin typeface="Arial"/>
                <a:ea typeface="Arial"/>
                <a:cs typeface="Arial"/>
                <a:sym typeface="Arial"/>
              </a:rPr>
              <a:t>Píldoras de gestión del presupuesto</a:t>
            </a:r>
            <a:endParaRPr/>
          </a:p>
        </p:txBody>
      </p:sp>
      <p:sp>
        <p:nvSpPr>
          <p:cNvPr id="145" name="Google Shape;145;p94"/>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75"/>
          <p:cNvSpPr txBox="1">
            <a:spLocks noGrp="1"/>
          </p:cNvSpPr>
          <p:nvPr>
            <p:ph type="body" idx="1"/>
          </p:nvPr>
        </p:nvSpPr>
        <p:spPr>
          <a:xfrm>
            <a:off x="3203848" y="1727890"/>
            <a:ext cx="2736303" cy="576063"/>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3F3F3F"/>
              </a:buClr>
              <a:buSzPts val="3600"/>
              <a:buNone/>
            </a:pPr>
            <a:endParaRPr>
              <a:solidFill>
                <a:srgbClr val="7030A0"/>
              </a:solidFill>
            </a:endParaRPr>
          </a:p>
          <a:p>
            <a:pPr marL="0" lvl="0" indent="0" algn="ctr" rtl="0">
              <a:lnSpc>
                <a:spcPct val="100000"/>
              </a:lnSpc>
              <a:spcBef>
                <a:spcPts val="720"/>
              </a:spcBef>
              <a:spcAft>
                <a:spcPts val="0"/>
              </a:spcAft>
              <a:buClr>
                <a:srgbClr val="7030A0"/>
              </a:buClr>
              <a:buSzPts val="3600"/>
              <a:buNone/>
            </a:pPr>
            <a:r>
              <a:rPr lang="pl-PL">
                <a:solidFill>
                  <a:srgbClr val="7030A0"/>
                </a:solidFill>
              </a:rPr>
              <a:t>Gracias</a:t>
            </a:r>
            <a:endParaRPr>
              <a:solidFill>
                <a:srgbClr val="7030A0"/>
              </a:solidFill>
            </a:endParaRPr>
          </a:p>
        </p:txBody>
      </p:sp>
      <p:pic>
        <p:nvPicPr>
          <p:cNvPr id="463" name="Google Shape;463;p75"/>
          <p:cNvPicPr preferRelativeResize="0"/>
          <p:nvPr/>
        </p:nvPicPr>
        <p:blipFill rotWithShape="1">
          <a:blip r:embed="rId3">
            <a:alphaModFix/>
          </a:blip>
          <a:srcRect/>
          <a:stretch/>
        </p:blipFill>
        <p:spPr>
          <a:xfrm>
            <a:off x="3734818" y="2570320"/>
            <a:ext cx="1854071" cy="927036"/>
          </a:xfrm>
          <a:prstGeom prst="rect">
            <a:avLst/>
          </a:prstGeom>
          <a:noFill/>
          <a:ln>
            <a:noFill/>
          </a:ln>
        </p:spPr>
      </p:pic>
      <p:pic>
        <p:nvPicPr>
          <p:cNvPr id="464" name="Google Shape;464;p75"/>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465" name="Google Shape;465;p75"/>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pl-PL" sz="900" b="0" i="0" u="none" strike="noStrike" cap="none">
                <a:solidFill>
                  <a:schemeClr val="dk1"/>
                </a:solidFill>
                <a:latin typeface="Calibri"/>
                <a:ea typeface="Calibri"/>
                <a:cs typeface="Calibri"/>
                <a:sym typeface="Calibri"/>
              </a:rPr>
              <a:t>El apoyo de la Comisión Europea a la producción de esta publicación no constituye una aprobación de los contenidos, que reflejan únicamente los puntos de vista de los autores, y la Comisión no puede ser considerada responsable del uso que pueda hacerse de la información contenida en ella.</a:t>
            </a:r>
            <a:endParaRPr sz="900" b="0" i="0" u="none" strike="noStrike" cap="none">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95"/>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51" name="Google Shape;151;p95"/>
          <p:cNvSpPr txBox="1"/>
          <p:nvPr/>
        </p:nvSpPr>
        <p:spPr>
          <a:xfrm>
            <a:off x="1629905" y="2011463"/>
            <a:ext cx="6110447" cy="2677616"/>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None/>
            </a:pPr>
            <a:r>
              <a:rPr lang="pl-PL" sz="1800" b="0" i="0" u="none" strike="noStrike" cap="none">
                <a:solidFill>
                  <a:srgbClr val="000000"/>
                </a:solidFill>
                <a:latin typeface="Calibri"/>
                <a:ea typeface="Calibri"/>
                <a:cs typeface="Calibri"/>
                <a:sym typeface="Calibri"/>
              </a:rPr>
              <a:t>¿Alguna sugerencia útil y práctica? Comencemos con lo que realmente es ahorrar.</a:t>
            </a:r>
            <a:endParaRPr/>
          </a:p>
          <a:p>
            <a:pPr marL="0" marR="0" lvl="0" indent="0" algn="l" rtl="0">
              <a:lnSpc>
                <a:spcPct val="107000"/>
              </a:lnSpc>
              <a:spcBef>
                <a:spcPts val="800"/>
              </a:spcBef>
              <a:spcAft>
                <a:spcPts val="800"/>
              </a:spcAft>
              <a:buNone/>
            </a:pPr>
            <a:r>
              <a:rPr lang="pl-PL" sz="1800" b="0" i="0" u="none" strike="noStrike" cap="none">
                <a:solidFill>
                  <a:srgbClr val="000000"/>
                </a:solidFill>
                <a:latin typeface="Calibri"/>
                <a:ea typeface="Calibri"/>
                <a:cs typeface="Calibri"/>
                <a:sym typeface="Calibri"/>
              </a:rPr>
              <a:t>Si alguien pla</a:t>
            </a:r>
            <a:r>
              <a:rPr lang="es-ES" sz="1800">
                <a:latin typeface="Calibri"/>
                <a:ea typeface="Calibri"/>
                <a:cs typeface="Calibri"/>
                <a:sym typeface="Calibri"/>
              </a:rPr>
              <a:t>nifica</a:t>
            </a:r>
            <a:r>
              <a:rPr lang="pl-PL" sz="1800" b="0" i="0" u="none" strike="noStrike" cap="none">
                <a:solidFill>
                  <a:srgbClr val="000000"/>
                </a:solidFill>
                <a:latin typeface="Calibri"/>
                <a:ea typeface="Calibri"/>
                <a:cs typeface="Calibri"/>
                <a:sym typeface="Calibri"/>
              </a:rPr>
              <a:t> (o ahorra activamente), en general, no ahorra ya a partir de los gastos </a:t>
            </a:r>
            <a:r>
              <a:rPr lang="es-ES" sz="1800">
                <a:latin typeface="Calibri"/>
                <a:ea typeface="Calibri"/>
                <a:cs typeface="Calibri"/>
                <a:sym typeface="Calibri"/>
              </a:rPr>
              <a:t>realizados</a:t>
            </a:r>
            <a:r>
              <a:rPr lang="pl-PL" sz="1800" b="0" i="0" u="none" strike="noStrike" cap="none">
                <a:solidFill>
                  <a:srgbClr val="000000"/>
                </a:solidFill>
                <a:latin typeface="Calibri"/>
                <a:ea typeface="Calibri"/>
                <a:cs typeface="Calibri"/>
                <a:sym typeface="Calibri"/>
              </a:rPr>
              <a:t>, sino todo lo contrario. En primer lugar, </a:t>
            </a:r>
            <a:r>
              <a:rPr lang="es-ES" sz="1800" b="0" i="0" u="none" strike="noStrike" cap="none">
                <a:solidFill>
                  <a:srgbClr val="000000"/>
                </a:solidFill>
                <a:latin typeface="Calibri"/>
                <a:ea typeface="Calibri"/>
                <a:cs typeface="Calibri"/>
                <a:sym typeface="Calibri"/>
              </a:rPr>
              <a:t>de forma </a:t>
            </a:r>
            <a:r>
              <a:rPr lang="pl-PL" sz="1800" b="0" i="0" u="none" strike="noStrike" cap="none">
                <a:solidFill>
                  <a:srgbClr val="000000"/>
                </a:solidFill>
                <a:latin typeface="Calibri"/>
                <a:ea typeface="Calibri"/>
                <a:cs typeface="Calibri"/>
                <a:sym typeface="Calibri"/>
              </a:rPr>
              <a:t>regular, deja</a:t>
            </a:r>
            <a:r>
              <a:rPr lang="es-ES" sz="1800" b="0" i="0" u="none" strike="noStrike" cap="none">
                <a:solidFill>
                  <a:srgbClr val="000000"/>
                </a:solidFill>
                <a:latin typeface="Calibri"/>
                <a:ea typeface="Calibri"/>
                <a:cs typeface="Calibri"/>
                <a:sym typeface="Calibri"/>
              </a:rPr>
              <a:t>n</a:t>
            </a:r>
            <a:r>
              <a:rPr lang="pl-PL" sz="1800" b="0" i="0" u="none" strike="noStrike" cap="none">
                <a:solidFill>
                  <a:srgbClr val="000000"/>
                </a:solidFill>
                <a:latin typeface="Calibri"/>
                <a:ea typeface="Calibri"/>
                <a:cs typeface="Calibri"/>
                <a:sym typeface="Calibri"/>
              </a:rPr>
              <a:t> de lado como la primera operación. Luego, habiendo reservado ya un cierto porcentaje de sus ingresos, incurrirá en gastos obligatorios o incluso incidentales.</a:t>
            </a:r>
            <a:endParaRPr sz="1800" b="0" i="0" u="none" strike="noStrike" cap="none">
              <a:solidFill>
                <a:srgbClr val="000000"/>
              </a:solidFill>
              <a:latin typeface="Calibri"/>
              <a:ea typeface="Calibri"/>
              <a:cs typeface="Calibri"/>
              <a:sym typeface="Calibri"/>
            </a:endParaRPr>
          </a:p>
        </p:txBody>
      </p:sp>
      <p:sp>
        <p:nvSpPr>
          <p:cNvPr id="152" name="Google Shape;152;p95"/>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280"/>
              </a:spcBef>
              <a:spcAft>
                <a:spcPts val="0"/>
              </a:spcAft>
              <a:buClr>
                <a:srgbClr val="3F3F3F"/>
              </a:buClr>
              <a:buSzPts val="1400"/>
              <a:buNone/>
            </a:pPr>
            <a:r>
              <a:rPr lang="pl-PL" sz="800" b="1">
                <a:latin typeface="Arial Rounded"/>
                <a:ea typeface="Arial Rounded"/>
                <a:cs typeface="Arial Rounded"/>
                <a:sym typeface="Arial Rounded"/>
              </a:rPr>
              <a:t>Gestión DE PRESUPUESTOS PERSONAL Y FAMILIA</a:t>
            </a:r>
            <a:endParaRPr sz="1000" b="1">
              <a:latin typeface="Arial Rounded"/>
              <a:ea typeface="Arial Rounded"/>
              <a:cs typeface="Arial Rounded"/>
              <a:sym typeface="Arial Rounded"/>
            </a:endParaRPr>
          </a:p>
        </p:txBody>
      </p:sp>
      <p:pic>
        <p:nvPicPr>
          <p:cNvPr id="153" name="Google Shape;153;p95"/>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4" name="Google Shape;154;p95"/>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5" name="Google Shape;155;p95"/>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pl-PL" sz="900" b="0" i="0" u="none" strike="noStrike" cap="none">
                <a:solidFill>
                  <a:schemeClr val="dk1"/>
                </a:solidFill>
                <a:latin typeface="Calibri"/>
                <a:ea typeface="Calibri"/>
                <a:cs typeface="Calibri"/>
                <a:sym typeface="Calibri"/>
              </a:rPr>
              <a:t>El apoyo de la Comisión Europea a la producción de esta publicación no constituye una aprobación de los contenidos, que reflejan únicamente los puntos de vista de los autores, y la Comisión no puede ser considerada responsable del uso que pueda hacerse de la información contenida en ella.</a:t>
            </a:r>
            <a:endParaRPr sz="900" b="0" i="0" u="none" strike="noStrike" cap="none">
              <a:solidFill>
                <a:schemeClr val="dk1"/>
              </a:solidFill>
              <a:latin typeface="Calibri"/>
              <a:ea typeface="Calibri"/>
              <a:cs typeface="Calibri"/>
              <a:sym typeface="Calibri"/>
            </a:endParaRPr>
          </a:p>
        </p:txBody>
      </p:sp>
      <p:sp>
        <p:nvSpPr>
          <p:cNvPr id="156" name="Google Shape;156;p95"/>
          <p:cNvSpPr/>
          <p:nvPr/>
        </p:nvSpPr>
        <p:spPr>
          <a:xfrm>
            <a:off x="1623719" y="146140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pl-PL" sz="1400" b="0" i="0" u="none" strike="noStrike" cap="none">
                <a:solidFill>
                  <a:srgbClr val="000000"/>
                </a:solidFill>
                <a:latin typeface="Arial"/>
                <a:ea typeface="Arial"/>
                <a:cs typeface="Arial"/>
                <a:sym typeface="Arial"/>
              </a:rPr>
              <a:t>Píldoras de gestión del presupuesto</a:t>
            </a:r>
            <a:endParaRPr/>
          </a:p>
        </p:txBody>
      </p:sp>
      <p:sp>
        <p:nvSpPr>
          <p:cNvPr id="157" name="Google Shape;157;p95"/>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96"/>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3" name="Google Shape;163;p96"/>
          <p:cNvSpPr txBox="1"/>
          <p:nvPr/>
        </p:nvSpPr>
        <p:spPr>
          <a:xfrm>
            <a:off x="1692336" y="2074932"/>
            <a:ext cx="6110447" cy="1973064"/>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800"/>
              </a:spcAft>
              <a:buNone/>
            </a:pPr>
            <a:r>
              <a:rPr lang="pl-PL" sz="1800" b="0" i="0" u="none" strike="noStrike" cap="none">
                <a:solidFill>
                  <a:srgbClr val="000000"/>
                </a:solidFill>
                <a:latin typeface="Calibri"/>
                <a:ea typeface="Calibri"/>
                <a:cs typeface="Calibri"/>
                <a:sym typeface="Calibri"/>
              </a:rPr>
              <a:t>El análisis de las tendencias personales o familiares es otro elemento fundamental. Es decir, incluso antes de planificar un cierto ahorro (por ejemplo, dirigido a una compra futura, más o menos exigente), es necesario tener una comprensión clara de la situación de uno, partiendo de los datos actuales y, obviamente, del pasado.</a:t>
            </a:r>
            <a:endParaRPr sz="1800" b="0" i="0" u="none" strike="noStrike" cap="none">
              <a:solidFill>
                <a:srgbClr val="000000"/>
              </a:solidFill>
              <a:latin typeface="Calibri"/>
              <a:ea typeface="Calibri"/>
              <a:cs typeface="Calibri"/>
              <a:sym typeface="Calibri"/>
            </a:endParaRPr>
          </a:p>
        </p:txBody>
      </p:sp>
      <p:sp>
        <p:nvSpPr>
          <p:cNvPr id="164" name="Google Shape;164;p96"/>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280"/>
              </a:spcBef>
              <a:spcAft>
                <a:spcPts val="0"/>
              </a:spcAft>
              <a:buClr>
                <a:srgbClr val="3F3F3F"/>
              </a:buClr>
              <a:buSzPts val="1400"/>
              <a:buNone/>
            </a:pPr>
            <a:r>
              <a:rPr lang="pl-PL" sz="800" b="1">
                <a:latin typeface="Arial Rounded"/>
                <a:ea typeface="Arial Rounded"/>
                <a:cs typeface="Arial Rounded"/>
                <a:sym typeface="Arial Rounded"/>
              </a:rPr>
              <a:t>Gestión DE PRESUPUESTOS PERSONAL Y FAMILIA</a:t>
            </a:r>
            <a:endParaRPr sz="1000" b="1">
              <a:latin typeface="Arial Rounded"/>
              <a:ea typeface="Arial Rounded"/>
              <a:cs typeface="Arial Rounded"/>
              <a:sym typeface="Arial Rounded"/>
            </a:endParaRPr>
          </a:p>
        </p:txBody>
      </p:sp>
      <p:pic>
        <p:nvPicPr>
          <p:cNvPr id="165" name="Google Shape;165;p96"/>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66" name="Google Shape;166;p96"/>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67" name="Google Shape;167;p96"/>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pl-PL" sz="900" b="0" i="0" u="none" strike="noStrike" cap="none">
                <a:solidFill>
                  <a:schemeClr val="dk1"/>
                </a:solidFill>
                <a:latin typeface="Calibri"/>
                <a:ea typeface="Calibri"/>
                <a:cs typeface="Calibri"/>
                <a:sym typeface="Calibri"/>
              </a:rPr>
              <a:t>El apoyo de la Comisión Europea a la producción de esta publicación no constituye una aprobación de los contenidos, que reflejan únicamente los puntos de vista de los autores, y la Comisión no puede ser considerada responsable del uso que pueda hacerse de la información contenida en ella.</a:t>
            </a:r>
            <a:endParaRPr sz="900" b="0" i="0" u="none" strike="noStrike" cap="none">
              <a:solidFill>
                <a:schemeClr val="dk1"/>
              </a:solidFill>
              <a:latin typeface="Calibri"/>
              <a:ea typeface="Calibri"/>
              <a:cs typeface="Calibri"/>
              <a:sym typeface="Calibri"/>
            </a:endParaRPr>
          </a:p>
        </p:txBody>
      </p:sp>
      <p:sp>
        <p:nvSpPr>
          <p:cNvPr id="168" name="Google Shape;168;p96"/>
          <p:cNvSpPr/>
          <p:nvPr/>
        </p:nvSpPr>
        <p:spPr>
          <a:xfrm>
            <a:off x="1651470" y="1482689"/>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pl-PL" sz="1400" b="0" i="0" u="none" strike="noStrike" cap="none">
                <a:solidFill>
                  <a:srgbClr val="000000"/>
                </a:solidFill>
                <a:latin typeface="Arial"/>
                <a:ea typeface="Arial"/>
                <a:cs typeface="Arial"/>
                <a:sym typeface="Arial"/>
              </a:rPr>
              <a:t>Píldoras de gestión del presupuesto</a:t>
            </a:r>
            <a:endParaRPr/>
          </a:p>
        </p:txBody>
      </p:sp>
      <p:sp>
        <p:nvSpPr>
          <p:cNvPr id="169" name="Google Shape;169;p96"/>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97"/>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75" name="Google Shape;175;p97"/>
          <p:cNvSpPr txBox="1"/>
          <p:nvPr/>
        </p:nvSpPr>
        <p:spPr>
          <a:xfrm>
            <a:off x="1692336" y="2074932"/>
            <a:ext cx="6110447" cy="2668382"/>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None/>
            </a:pPr>
            <a:r>
              <a:rPr lang="pl-PL" sz="1800" b="0" i="0" u="none" strike="noStrike" cap="none">
                <a:solidFill>
                  <a:srgbClr val="000000"/>
                </a:solidFill>
                <a:latin typeface="Calibri"/>
                <a:ea typeface="Calibri"/>
                <a:cs typeface="Calibri"/>
                <a:sym typeface="Calibri"/>
              </a:rPr>
              <a:t>Básicamente, es necesario cuantificar exactamente cuánto entra y cuánto se gasta, es decir, cuánto «</a:t>
            </a:r>
            <a:r>
              <a:rPr lang="es-ES" sz="1800">
                <a:latin typeface="Calibri"/>
                <a:ea typeface="Calibri"/>
                <a:cs typeface="Calibri"/>
                <a:sym typeface="Calibri"/>
              </a:rPr>
              <a:t>queda</a:t>
            </a:r>
            <a:r>
              <a:rPr lang="pl-PL" sz="1800" b="0" i="0" u="none" strike="noStrike" cap="none">
                <a:solidFill>
                  <a:srgbClr val="000000"/>
                </a:solidFill>
                <a:latin typeface="Calibri"/>
                <a:ea typeface="Calibri"/>
                <a:cs typeface="Calibri"/>
                <a:sym typeface="Calibri"/>
              </a:rPr>
              <a:t>» de las arcas personales (o familiares), al tiempo que puede</a:t>
            </a:r>
            <a:r>
              <a:rPr lang="es-ES" sz="1800" b="0" i="0" u="none" strike="noStrike" cap="none">
                <a:solidFill>
                  <a:srgbClr val="000000"/>
                </a:solidFill>
                <a:latin typeface="Calibri"/>
                <a:ea typeface="Calibri"/>
                <a:cs typeface="Calibri"/>
                <a:sym typeface="Calibri"/>
              </a:rPr>
              <a:t>s</a:t>
            </a:r>
            <a:r>
              <a:rPr lang="pl-PL" sz="1800" b="0" i="0" u="none" strike="noStrike" cap="none">
                <a:solidFill>
                  <a:srgbClr val="000000"/>
                </a:solidFill>
                <a:latin typeface="Calibri"/>
                <a:ea typeface="Calibri"/>
                <a:cs typeface="Calibri"/>
                <a:sym typeface="Calibri"/>
              </a:rPr>
              <a:t> ver y controlar lo que es </a:t>
            </a:r>
            <a:r>
              <a:rPr lang="es-ES" sz="1800" b="0" i="0" u="none" strike="noStrike" cap="none">
                <a:solidFill>
                  <a:srgbClr val="000000"/>
                </a:solidFill>
                <a:latin typeface="Calibri"/>
                <a:ea typeface="Calibri"/>
                <a:cs typeface="Calibri"/>
                <a:sym typeface="Calibri"/>
              </a:rPr>
              <a:t>ordinario </a:t>
            </a:r>
            <a:r>
              <a:rPr lang="pl-PL" sz="1800" b="0" i="0" u="none" strike="noStrike" cap="none">
                <a:solidFill>
                  <a:srgbClr val="000000"/>
                </a:solidFill>
                <a:latin typeface="Calibri"/>
                <a:ea typeface="Calibri"/>
                <a:cs typeface="Calibri"/>
                <a:sym typeface="Calibri"/>
              </a:rPr>
              <a:t>(y con qué frecuencia), por ejemplo, un alquiler o facturas, y qué es «excepcional».</a:t>
            </a:r>
            <a:endParaRPr/>
          </a:p>
          <a:p>
            <a:pPr marL="0" marR="0" lvl="0" indent="0" algn="l" rtl="0">
              <a:lnSpc>
                <a:spcPct val="107000"/>
              </a:lnSpc>
              <a:spcBef>
                <a:spcPts val="800"/>
              </a:spcBef>
              <a:spcAft>
                <a:spcPts val="800"/>
              </a:spcAft>
              <a:buNone/>
            </a:pPr>
            <a:r>
              <a:rPr lang="pl-PL" sz="1800" b="0" i="0" u="none" strike="noStrike" cap="none">
                <a:solidFill>
                  <a:srgbClr val="000000"/>
                </a:solidFill>
                <a:latin typeface="Calibri"/>
                <a:ea typeface="Calibri"/>
                <a:cs typeface="Calibri"/>
                <a:sym typeface="Calibri"/>
              </a:rPr>
              <a:t>Por ejemplo, en el transcurso de un año, </a:t>
            </a:r>
            <a:r>
              <a:rPr lang="es-ES" sz="1800">
                <a:latin typeface="Calibri"/>
                <a:ea typeface="Calibri"/>
                <a:cs typeface="Calibri"/>
                <a:sym typeface="Calibri"/>
              </a:rPr>
              <a:t>puedes ver</a:t>
            </a:r>
            <a:r>
              <a:rPr lang="pl-PL" sz="1800" b="0" i="0" u="none" strike="noStrike" cap="none">
                <a:solidFill>
                  <a:srgbClr val="000000"/>
                </a:solidFill>
                <a:latin typeface="Calibri"/>
                <a:ea typeface="Calibri"/>
                <a:cs typeface="Calibri"/>
                <a:sym typeface="Calibri"/>
              </a:rPr>
              <a:t> concretamente </a:t>
            </a:r>
            <a:r>
              <a:rPr lang="es-ES" sz="1800">
                <a:latin typeface="Calibri"/>
                <a:ea typeface="Calibri"/>
                <a:cs typeface="Calibri"/>
                <a:sym typeface="Calibri"/>
              </a:rPr>
              <a:t>los gastos</a:t>
            </a:r>
            <a:r>
              <a:rPr lang="pl-PL" sz="1800" b="0" i="0" u="none" strike="noStrike" cap="none">
                <a:solidFill>
                  <a:srgbClr val="000000"/>
                </a:solidFill>
                <a:latin typeface="Calibri"/>
                <a:ea typeface="Calibri"/>
                <a:cs typeface="Calibri"/>
                <a:sym typeface="Calibri"/>
              </a:rPr>
              <a:t> ordinari</a:t>
            </a:r>
            <a:r>
              <a:rPr lang="es-ES" sz="1800" b="0" i="0" u="none" strike="noStrike" cap="none">
                <a:solidFill>
                  <a:srgbClr val="000000"/>
                </a:solidFill>
                <a:latin typeface="Calibri"/>
                <a:ea typeface="Calibri"/>
                <a:cs typeface="Calibri"/>
                <a:sym typeface="Calibri"/>
              </a:rPr>
              <a:t>o</a:t>
            </a:r>
            <a:r>
              <a:rPr lang="pl-PL" sz="1800" b="0" i="0" u="none" strike="noStrike" cap="none">
                <a:solidFill>
                  <a:srgbClr val="000000"/>
                </a:solidFill>
                <a:latin typeface="Calibri"/>
                <a:ea typeface="Calibri"/>
                <a:cs typeface="Calibri"/>
                <a:sym typeface="Calibri"/>
              </a:rPr>
              <a:t>s y </a:t>
            </a:r>
            <a:r>
              <a:rPr lang="es-ES" sz="1800" b="0" i="0" u="none" strike="noStrike" cap="none">
                <a:solidFill>
                  <a:srgbClr val="000000"/>
                </a:solidFill>
                <a:latin typeface="Calibri"/>
                <a:ea typeface="Calibri"/>
                <a:cs typeface="Calibri"/>
                <a:sym typeface="Calibri"/>
              </a:rPr>
              <a:t>t</a:t>
            </a:r>
            <a:r>
              <a:rPr lang="pl-PL" sz="1800" b="0" i="0" u="none" strike="noStrike" cap="none">
                <a:solidFill>
                  <a:srgbClr val="000000"/>
                </a:solidFill>
                <a:latin typeface="Calibri"/>
                <a:ea typeface="Calibri"/>
                <a:cs typeface="Calibri"/>
                <a:sym typeface="Calibri"/>
              </a:rPr>
              <a:t>u </a:t>
            </a:r>
            <a:r>
              <a:rPr lang="es-ES" sz="1800" b="0" i="0" u="none" strike="noStrike" cap="none">
                <a:solidFill>
                  <a:srgbClr val="000000"/>
                </a:solidFill>
                <a:latin typeface="Calibri"/>
                <a:ea typeface="Calibri"/>
                <a:cs typeface="Calibri"/>
                <a:sym typeface="Calibri"/>
              </a:rPr>
              <a:t>periodicidad</a:t>
            </a:r>
            <a:r>
              <a:rPr lang="pl-PL" sz="1800" b="0" i="0" u="none" strike="noStrike" cap="none">
                <a:solidFill>
                  <a:srgbClr val="000000"/>
                </a:solidFill>
                <a:latin typeface="Calibri"/>
                <a:ea typeface="Calibri"/>
                <a:cs typeface="Calibri"/>
                <a:sym typeface="Calibri"/>
              </a:rPr>
              <a:t>, pudiendo responder preguntas claras, incluyendo:</a:t>
            </a:r>
            <a:endParaRPr sz="1800" b="0" i="0" u="none" strike="noStrike" cap="none">
              <a:solidFill>
                <a:srgbClr val="000000"/>
              </a:solidFill>
              <a:latin typeface="Calibri"/>
              <a:ea typeface="Calibri"/>
              <a:cs typeface="Calibri"/>
              <a:sym typeface="Calibri"/>
            </a:endParaRPr>
          </a:p>
        </p:txBody>
      </p:sp>
      <p:sp>
        <p:nvSpPr>
          <p:cNvPr id="176" name="Google Shape;176;p97"/>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280"/>
              </a:spcBef>
              <a:spcAft>
                <a:spcPts val="0"/>
              </a:spcAft>
              <a:buClr>
                <a:srgbClr val="3F3F3F"/>
              </a:buClr>
              <a:buSzPts val="1400"/>
              <a:buNone/>
            </a:pPr>
            <a:r>
              <a:rPr lang="pl-PL" sz="800" b="1">
                <a:latin typeface="Arial Rounded"/>
                <a:ea typeface="Arial Rounded"/>
                <a:cs typeface="Arial Rounded"/>
                <a:sym typeface="Arial Rounded"/>
              </a:rPr>
              <a:t>Gestión DE PRESUPUESTOS PERSONAL Y FAMILIA</a:t>
            </a:r>
            <a:endParaRPr sz="1000" b="1">
              <a:latin typeface="Arial Rounded"/>
              <a:ea typeface="Arial Rounded"/>
              <a:cs typeface="Arial Rounded"/>
              <a:sym typeface="Arial Rounded"/>
            </a:endParaRPr>
          </a:p>
        </p:txBody>
      </p:sp>
      <p:pic>
        <p:nvPicPr>
          <p:cNvPr id="177" name="Google Shape;177;p97"/>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78" name="Google Shape;178;p97"/>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79" name="Google Shape;179;p97"/>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pl-PL" sz="900" b="0" i="0" u="none" strike="noStrike" cap="none">
                <a:solidFill>
                  <a:schemeClr val="dk1"/>
                </a:solidFill>
                <a:latin typeface="Calibri"/>
                <a:ea typeface="Calibri"/>
                <a:cs typeface="Calibri"/>
                <a:sym typeface="Calibri"/>
              </a:rPr>
              <a:t>El apoyo de la Comisión Europea a la producción de esta publicación no constituye una aprobación de los contenidos, que reflejan únicamente los puntos de vista de los autores, y la Comisión no puede ser considerada responsable del uso que pueda hacerse de la información contenida en ella.</a:t>
            </a:r>
            <a:endParaRPr sz="900" b="0" i="0" u="none" strike="noStrike" cap="none">
              <a:solidFill>
                <a:schemeClr val="dk1"/>
              </a:solidFill>
              <a:latin typeface="Calibri"/>
              <a:ea typeface="Calibri"/>
              <a:cs typeface="Calibri"/>
              <a:sym typeface="Calibri"/>
            </a:endParaRPr>
          </a:p>
        </p:txBody>
      </p:sp>
      <p:sp>
        <p:nvSpPr>
          <p:cNvPr id="180" name="Google Shape;180;p97"/>
          <p:cNvSpPr/>
          <p:nvPr/>
        </p:nvSpPr>
        <p:spPr>
          <a:xfrm>
            <a:off x="1651470" y="1482689"/>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pl-PL" sz="1400" b="0" i="0" u="none" strike="noStrike" cap="none">
                <a:solidFill>
                  <a:srgbClr val="000000"/>
                </a:solidFill>
                <a:latin typeface="Arial"/>
                <a:ea typeface="Arial"/>
                <a:cs typeface="Arial"/>
                <a:sym typeface="Arial"/>
              </a:rPr>
              <a:t>Píldoras de gestión del presupuesto</a:t>
            </a:r>
            <a:endParaRPr/>
          </a:p>
        </p:txBody>
      </p:sp>
      <p:sp>
        <p:nvSpPr>
          <p:cNvPr id="181" name="Google Shape;181;p97"/>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98"/>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87" name="Google Shape;187;p98"/>
          <p:cNvSpPr txBox="1"/>
          <p:nvPr/>
        </p:nvSpPr>
        <p:spPr>
          <a:xfrm>
            <a:off x="1692336" y="2074932"/>
            <a:ext cx="6110447" cy="2474611"/>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None/>
            </a:pPr>
            <a:r>
              <a:rPr lang="pl-PL" sz="1800" b="0" i="0" u="none" strike="noStrike" cap="none">
                <a:solidFill>
                  <a:srgbClr val="000000"/>
                </a:solidFill>
                <a:latin typeface="Calibri"/>
                <a:ea typeface="Calibri"/>
                <a:cs typeface="Calibri"/>
                <a:sym typeface="Calibri"/>
              </a:rPr>
              <a:t>En el transcurso de doce meses, ¿cuánto gasté en mis servicios </a:t>
            </a:r>
            <a:r>
              <a:rPr lang="es-ES" sz="1800" b="0" i="0" u="none" strike="noStrike" cap="none">
                <a:solidFill>
                  <a:srgbClr val="000000"/>
                </a:solidFill>
                <a:latin typeface="Calibri"/>
                <a:ea typeface="Calibri"/>
                <a:cs typeface="Calibri"/>
                <a:sym typeface="Calibri"/>
              </a:rPr>
              <a:t>públicos </a:t>
            </a:r>
            <a:r>
              <a:rPr lang="pl-PL" sz="1800" b="0" i="0" u="none" strike="noStrike" cap="none">
                <a:solidFill>
                  <a:srgbClr val="000000"/>
                </a:solidFill>
                <a:latin typeface="Calibri"/>
                <a:ea typeface="Calibri"/>
                <a:cs typeface="Calibri"/>
                <a:sym typeface="Calibri"/>
              </a:rPr>
              <a:t>(o de mi familia)?</a:t>
            </a:r>
            <a:endParaRPr/>
          </a:p>
          <a:p>
            <a:pPr marL="0" marR="0" lvl="0" indent="0" algn="l" rtl="0">
              <a:lnSpc>
                <a:spcPct val="107000"/>
              </a:lnSpc>
              <a:spcBef>
                <a:spcPts val="800"/>
              </a:spcBef>
              <a:spcAft>
                <a:spcPts val="0"/>
              </a:spcAft>
              <a:buNone/>
            </a:pPr>
            <a:r>
              <a:rPr lang="pl-PL" sz="1800" b="0" i="0" u="none" strike="noStrike" cap="none">
                <a:solidFill>
                  <a:srgbClr val="000000"/>
                </a:solidFill>
                <a:latin typeface="Calibri"/>
                <a:ea typeface="Calibri"/>
                <a:cs typeface="Calibri"/>
                <a:sym typeface="Calibri"/>
              </a:rPr>
              <a:t>Añadiéndolos todos (electricidad, agua, gas...), ¿cuánto cuestan? ¿Cuál es el promedio mensual?</a:t>
            </a:r>
            <a:endParaRPr/>
          </a:p>
          <a:p>
            <a:pPr marL="0" marR="0" lvl="0" indent="0" algn="l" rtl="0">
              <a:lnSpc>
                <a:spcPct val="107000"/>
              </a:lnSpc>
              <a:spcBef>
                <a:spcPts val="800"/>
              </a:spcBef>
              <a:spcAft>
                <a:spcPts val="800"/>
              </a:spcAft>
              <a:buNone/>
            </a:pPr>
            <a:r>
              <a:rPr lang="pl-PL" sz="1800" b="0" i="0" u="none" strike="noStrike" cap="none">
                <a:solidFill>
                  <a:srgbClr val="000000"/>
                </a:solidFill>
                <a:latin typeface="Calibri"/>
                <a:ea typeface="Calibri"/>
                <a:cs typeface="Calibri"/>
                <a:sym typeface="Calibri"/>
              </a:rPr>
              <a:t>Al mismo tiempo, ver claramente todos esos gastos accesorios, esencialmente «imprevisibles» que, con suerte, no se repetirán durante el año siguiente.</a:t>
            </a:r>
            <a:endParaRPr sz="1800" b="0" i="0" u="none" strike="noStrike" cap="none">
              <a:solidFill>
                <a:srgbClr val="000000"/>
              </a:solidFill>
              <a:latin typeface="Calibri"/>
              <a:ea typeface="Calibri"/>
              <a:cs typeface="Calibri"/>
              <a:sym typeface="Calibri"/>
            </a:endParaRPr>
          </a:p>
        </p:txBody>
      </p:sp>
      <p:sp>
        <p:nvSpPr>
          <p:cNvPr id="188" name="Google Shape;188;p98"/>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280"/>
              </a:spcBef>
              <a:spcAft>
                <a:spcPts val="0"/>
              </a:spcAft>
              <a:buClr>
                <a:srgbClr val="3F3F3F"/>
              </a:buClr>
              <a:buSzPts val="1400"/>
              <a:buNone/>
            </a:pPr>
            <a:r>
              <a:rPr lang="pl-PL" sz="800" b="1">
                <a:latin typeface="Arial Rounded"/>
                <a:ea typeface="Arial Rounded"/>
                <a:cs typeface="Arial Rounded"/>
                <a:sym typeface="Arial Rounded"/>
              </a:rPr>
              <a:t>Gestión DE PRESUPUESTOS PERSONAL Y FAMILIA</a:t>
            </a:r>
            <a:endParaRPr sz="1000" b="1">
              <a:latin typeface="Arial Rounded"/>
              <a:ea typeface="Arial Rounded"/>
              <a:cs typeface="Arial Rounded"/>
              <a:sym typeface="Arial Rounded"/>
            </a:endParaRPr>
          </a:p>
        </p:txBody>
      </p:sp>
      <p:pic>
        <p:nvPicPr>
          <p:cNvPr id="189" name="Google Shape;189;p98"/>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90" name="Google Shape;190;p98"/>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91" name="Google Shape;191;p98"/>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pl-PL" sz="900" b="0" i="0" u="none" strike="noStrike" cap="none">
                <a:solidFill>
                  <a:schemeClr val="dk1"/>
                </a:solidFill>
                <a:latin typeface="Calibri"/>
                <a:ea typeface="Calibri"/>
                <a:cs typeface="Calibri"/>
                <a:sym typeface="Calibri"/>
              </a:rPr>
              <a:t>El apoyo de la Comisión Europea a la producción de esta publicación no constituye una aprobación de los contenidos, que reflejan únicamente los puntos de vista de los autores, y la Comisión no puede ser considerada responsable del uso que pueda hacerse de la información contenida en ella.</a:t>
            </a:r>
            <a:endParaRPr sz="900" b="0" i="0" u="none" strike="noStrike" cap="none">
              <a:solidFill>
                <a:schemeClr val="dk1"/>
              </a:solidFill>
              <a:latin typeface="Calibri"/>
              <a:ea typeface="Calibri"/>
              <a:cs typeface="Calibri"/>
              <a:sym typeface="Calibri"/>
            </a:endParaRPr>
          </a:p>
        </p:txBody>
      </p:sp>
      <p:sp>
        <p:nvSpPr>
          <p:cNvPr id="192" name="Google Shape;192;p98"/>
          <p:cNvSpPr/>
          <p:nvPr/>
        </p:nvSpPr>
        <p:spPr>
          <a:xfrm>
            <a:off x="1651470" y="1482689"/>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pl-PL" sz="1400" b="0" i="0" u="none" strike="noStrike" cap="none">
                <a:solidFill>
                  <a:srgbClr val="000000"/>
                </a:solidFill>
                <a:latin typeface="Arial"/>
                <a:ea typeface="Arial"/>
                <a:cs typeface="Arial"/>
                <a:sym typeface="Arial"/>
              </a:rPr>
              <a:t>Píldoras de gestión del presupuesto</a:t>
            </a:r>
            <a:endParaRPr/>
          </a:p>
        </p:txBody>
      </p:sp>
      <p:sp>
        <p:nvSpPr>
          <p:cNvPr id="193" name="Google Shape;193;p98"/>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99"/>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99" name="Google Shape;199;p99"/>
          <p:cNvSpPr txBox="1"/>
          <p:nvPr/>
        </p:nvSpPr>
        <p:spPr>
          <a:xfrm>
            <a:off x="1692336" y="2074932"/>
            <a:ext cx="6110447" cy="2405233"/>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None/>
            </a:pPr>
            <a:r>
              <a:rPr lang="pl-PL" sz="1600" b="0" i="0" u="none" strike="noStrike" cap="none">
                <a:solidFill>
                  <a:srgbClr val="000000"/>
                </a:solidFill>
                <a:latin typeface="Calibri"/>
                <a:ea typeface="Calibri"/>
                <a:cs typeface="Calibri"/>
                <a:sym typeface="Calibri"/>
              </a:rPr>
              <a:t>Un accidente, una avería del automóvil, un importante trabajo de mantenimiento, la necesidad de mudarse de casa (casa de mudanza, honorarios de agencia, etc.)</a:t>
            </a:r>
            <a:endParaRPr/>
          </a:p>
          <a:p>
            <a:pPr marL="0" marR="0" lvl="0" indent="0" algn="l" rtl="0">
              <a:lnSpc>
                <a:spcPct val="107000"/>
              </a:lnSpc>
              <a:spcBef>
                <a:spcPts val="800"/>
              </a:spcBef>
              <a:spcAft>
                <a:spcPts val="800"/>
              </a:spcAft>
              <a:buNone/>
            </a:pPr>
            <a:r>
              <a:rPr lang="pl-PL" sz="1600" b="0" i="0" u="none" strike="noStrike" cap="none">
                <a:solidFill>
                  <a:srgbClr val="000000"/>
                </a:solidFill>
                <a:latin typeface="Calibri"/>
                <a:ea typeface="Calibri"/>
                <a:cs typeface="Calibri"/>
                <a:sym typeface="Calibri"/>
              </a:rPr>
              <a:t>Tener siempre a mano tu propia planificación (</a:t>
            </a:r>
            <a:r>
              <a:rPr lang="es-ES" sz="1600" b="0" i="0" u="none" strike="noStrike" cap="none">
                <a:solidFill>
                  <a:srgbClr val="000000"/>
                </a:solidFill>
                <a:latin typeface="Calibri"/>
                <a:ea typeface="Calibri"/>
                <a:cs typeface="Calibri"/>
                <a:sym typeface="Calibri"/>
              </a:rPr>
              <a:t>cuatrimestral</a:t>
            </a:r>
            <a:r>
              <a:rPr lang="pl-PL" sz="1600" b="0" i="0" u="none" strike="noStrike" cap="none">
                <a:solidFill>
                  <a:srgbClr val="000000"/>
                </a:solidFill>
                <a:latin typeface="Calibri"/>
                <a:ea typeface="Calibri"/>
                <a:cs typeface="Calibri"/>
                <a:sym typeface="Calibri"/>
              </a:rPr>
              <a:t> o trimestral, y finalmente anualmente) significa ser capaz de identificar los residuos, eliminar gastos que parecen ser completamente superfluos (una suscripción a una revista que ya no lees y de la que has olvidado..).</a:t>
            </a:r>
            <a:endParaRPr sz="1600" b="0" i="0" u="none" strike="noStrike" cap="none">
              <a:solidFill>
                <a:srgbClr val="000000"/>
              </a:solidFill>
              <a:latin typeface="Calibri"/>
              <a:ea typeface="Calibri"/>
              <a:cs typeface="Calibri"/>
              <a:sym typeface="Calibri"/>
            </a:endParaRPr>
          </a:p>
        </p:txBody>
      </p:sp>
      <p:sp>
        <p:nvSpPr>
          <p:cNvPr id="200" name="Google Shape;200;p99"/>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280"/>
              </a:spcBef>
              <a:spcAft>
                <a:spcPts val="0"/>
              </a:spcAft>
              <a:buClr>
                <a:srgbClr val="3F3F3F"/>
              </a:buClr>
              <a:buSzPts val="1400"/>
              <a:buNone/>
            </a:pPr>
            <a:r>
              <a:rPr lang="pl-PL" sz="800" b="1">
                <a:latin typeface="Arial Rounded"/>
                <a:ea typeface="Arial Rounded"/>
                <a:cs typeface="Arial Rounded"/>
                <a:sym typeface="Arial Rounded"/>
              </a:rPr>
              <a:t>Gestión DE PRESUPUESTOS PERSONAL Y FAMILIA</a:t>
            </a:r>
            <a:endParaRPr sz="1000" b="1">
              <a:latin typeface="Arial Rounded"/>
              <a:ea typeface="Arial Rounded"/>
              <a:cs typeface="Arial Rounded"/>
              <a:sym typeface="Arial Rounded"/>
            </a:endParaRPr>
          </a:p>
        </p:txBody>
      </p:sp>
      <p:pic>
        <p:nvPicPr>
          <p:cNvPr id="201" name="Google Shape;201;p99"/>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202" name="Google Shape;202;p99"/>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203" name="Google Shape;203;p99"/>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pl-PL" sz="900" b="0" i="0" u="none" strike="noStrike" cap="none">
                <a:solidFill>
                  <a:schemeClr val="dk1"/>
                </a:solidFill>
                <a:latin typeface="Calibri"/>
                <a:ea typeface="Calibri"/>
                <a:cs typeface="Calibri"/>
                <a:sym typeface="Calibri"/>
              </a:rPr>
              <a:t>El apoyo de la Comisión Europea a la producción de esta publicación no constituye una aprobación de los contenidos, que reflejan únicamente los puntos de vista de los autores, y la Comisión no puede ser considerada responsable del uso que pueda hacerse de la información contenida en ella.</a:t>
            </a:r>
            <a:endParaRPr sz="900" b="0" i="0" u="none" strike="noStrike" cap="none">
              <a:solidFill>
                <a:schemeClr val="dk1"/>
              </a:solidFill>
              <a:latin typeface="Calibri"/>
              <a:ea typeface="Calibri"/>
              <a:cs typeface="Calibri"/>
              <a:sym typeface="Calibri"/>
            </a:endParaRPr>
          </a:p>
        </p:txBody>
      </p:sp>
      <p:sp>
        <p:nvSpPr>
          <p:cNvPr id="204" name="Google Shape;204;p99"/>
          <p:cNvSpPr/>
          <p:nvPr/>
        </p:nvSpPr>
        <p:spPr>
          <a:xfrm>
            <a:off x="1651470" y="1482689"/>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pl-PL" sz="1400" b="0" i="0" u="none" strike="noStrike" cap="none">
                <a:solidFill>
                  <a:srgbClr val="000000"/>
                </a:solidFill>
                <a:latin typeface="Arial"/>
                <a:ea typeface="Arial"/>
                <a:cs typeface="Arial"/>
                <a:sym typeface="Arial"/>
              </a:rPr>
              <a:t>Píldoras de gestión del presupuesto</a:t>
            </a:r>
            <a:endParaRPr/>
          </a:p>
        </p:txBody>
      </p:sp>
      <p:sp>
        <p:nvSpPr>
          <p:cNvPr id="205" name="Google Shape;205;p99"/>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100"/>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11" name="Google Shape;211;p100"/>
          <p:cNvSpPr txBox="1"/>
          <p:nvPr/>
        </p:nvSpPr>
        <p:spPr>
          <a:xfrm>
            <a:off x="1692336" y="2074932"/>
            <a:ext cx="5837177" cy="830956"/>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pl-PL" sz="1600" b="0" i="0" u="none" strike="noStrike" cap="none">
                <a:solidFill>
                  <a:srgbClr val="000000"/>
                </a:solidFill>
                <a:latin typeface="Calibri"/>
                <a:ea typeface="Calibri"/>
                <a:cs typeface="Calibri"/>
                <a:sym typeface="Calibri"/>
              </a:rPr>
              <a:t>Sobre todo, esta visión y conciencia nos permite entender claramente cuánto es posible dejar de lado y ahorrar.</a:t>
            </a:r>
            <a:endParaRPr sz="1600" b="1" i="0" u="none" strike="noStrike" cap="none">
              <a:solidFill>
                <a:srgbClr val="FF0000"/>
              </a:solidFill>
              <a:latin typeface="Arial Rounded"/>
              <a:ea typeface="Arial Rounded"/>
              <a:cs typeface="Arial Rounded"/>
              <a:sym typeface="Arial Rounded"/>
            </a:endParaRPr>
          </a:p>
        </p:txBody>
      </p:sp>
      <p:sp>
        <p:nvSpPr>
          <p:cNvPr id="212" name="Google Shape;212;p100"/>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280"/>
              </a:spcBef>
              <a:spcAft>
                <a:spcPts val="0"/>
              </a:spcAft>
              <a:buClr>
                <a:srgbClr val="3F3F3F"/>
              </a:buClr>
              <a:buSzPts val="1400"/>
              <a:buNone/>
            </a:pPr>
            <a:r>
              <a:rPr lang="pl-PL" sz="800" b="1">
                <a:latin typeface="Arial Rounded"/>
                <a:ea typeface="Arial Rounded"/>
                <a:cs typeface="Arial Rounded"/>
                <a:sym typeface="Arial Rounded"/>
              </a:rPr>
              <a:t>Gestión DE PRESUPUESTOS PERSONAL Y FAMILIA</a:t>
            </a:r>
            <a:endParaRPr sz="1000" b="1">
              <a:latin typeface="Arial Rounded"/>
              <a:ea typeface="Arial Rounded"/>
              <a:cs typeface="Arial Rounded"/>
              <a:sym typeface="Arial Rounded"/>
            </a:endParaRPr>
          </a:p>
        </p:txBody>
      </p:sp>
      <p:pic>
        <p:nvPicPr>
          <p:cNvPr id="213" name="Google Shape;213;p100"/>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214" name="Google Shape;214;p100"/>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215" name="Google Shape;215;p100"/>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pl-PL" sz="900" b="0" i="0" u="none" strike="noStrike" cap="none">
                <a:solidFill>
                  <a:schemeClr val="dk1"/>
                </a:solidFill>
                <a:latin typeface="Calibri"/>
                <a:ea typeface="Calibri"/>
                <a:cs typeface="Calibri"/>
                <a:sym typeface="Calibri"/>
              </a:rPr>
              <a:t>El apoyo de la Comisión Europea a la producción de esta publicación no constituye una aprobación de los contenidos, que reflejan únicamente los puntos de vista de los autores, y la Comisión no puede ser considerada responsable del uso que pueda hacerse de la información contenida en ella.</a:t>
            </a:r>
            <a:endParaRPr sz="900" b="0" i="0" u="none" strike="noStrike" cap="none">
              <a:solidFill>
                <a:schemeClr val="dk1"/>
              </a:solidFill>
              <a:latin typeface="Calibri"/>
              <a:ea typeface="Calibri"/>
              <a:cs typeface="Calibri"/>
              <a:sym typeface="Calibri"/>
            </a:endParaRPr>
          </a:p>
        </p:txBody>
      </p:sp>
      <p:sp>
        <p:nvSpPr>
          <p:cNvPr id="216" name="Google Shape;216;p100"/>
          <p:cNvSpPr/>
          <p:nvPr/>
        </p:nvSpPr>
        <p:spPr>
          <a:xfrm>
            <a:off x="1651470" y="1482689"/>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pl-PL" sz="1400" b="0" i="0" u="none" strike="noStrike" cap="none">
                <a:solidFill>
                  <a:srgbClr val="000000"/>
                </a:solidFill>
                <a:latin typeface="Arial"/>
                <a:ea typeface="Arial"/>
                <a:cs typeface="Arial"/>
                <a:sym typeface="Arial"/>
              </a:rPr>
              <a:t>Píldoras de gestión del presupuesto</a:t>
            </a:r>
            <a:endParaRPr/>
          </a:p>
        </p:txBody>
      </p:sp>
      <p:sp>
        <p:nvSpPr>
          <p:cNvPr id="217" name="Google Shape;217;p100"/>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Cover and End Slide Master">
  <a:themeElements>
    <a:clrScheme name="ALLPPT-COLOR-A23">
      <a:dk1>
        <a:srgbClr val="000000"/>
      </a:dk1>
      <a:lt1>
        <a:srgbClr val="FFFFFF"/>
      </a:lt1>
      <a:dk2>
        <a:srgbClr val="1F497D"/>
      </a:dk2>
      <a:lt2>
        <a:srgbClr val="EEECE1"/>
      </a:lt2>
      <a:accent1>
        <a:srgbClr val="F8B2A3"/>
      </a:accent1>
      <a:accent2>
        <a:srgbClr val="A4B4EA"/>
      </a:accent2>
      <a:accent3>
        <a:srgbClr val="98DFBB"/>
      </a:accent3>
      <a:accent4>
        <a:srgbClr val="9AD3E9"/>
      </a:accent4>
      <a:accent5>
        <a:srgbClr val="576868"/>
      </a:accent5>
      <a:accent6>
        <a:srgbClr val="CBCBCB"/>
      </a:accent6>
      <a:hlink>
        <a:srgbClr val="3F3F3F"/>
      </a:hlink>
      <a:folHlink>
        <a:srgbClr val="3F3F3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ts Slide Master">
  <a:themeElements>
    <a:clrScheme name="ALLPPT-COLOR-A23">
      <a:dk1>
        <a:srgbClr val="000000"/>
      </a:dk1>
      <a:lt1>
        <a:srgbClr val="FFFFFF"/>
      </a:lt1>
      <a:dk2>
        <a:srgbClr val="1F497D"/>
      </a:dk2>
      <a:lt2>
        <a:srgbClr val="EEECE1"/>
      </a:lt2>
      <a:accent1>
        <a:srgbClr val="F8B2A3"/>
      </a:accent1>
      <a:accent2>
        <a:srgbClr val="A4B4EA"/>
      </a:accent2>
      <a:accent3>
        <a:srgbClr val="9AD3E9"/>
      </a:accent3>
      <a:accent4>
        <a:srgbClr val="98DFBB"/>
      </a:accent4>
      <a:accent5>
        <a:srgbClr val="CBCBCB"/>
      </a:accent5>
      <a:accent6>
        <a:srgbClr val="576868"/>
      </a:accent6>
      <a:hlink>
        <a:srgbClr val="3F3F3F"/>
      </a:hlink>
      <a:folHlink>
        <a:srgbClr val="3F3F3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ection Break Slide Master">
  <a:themeElements>
    <a:clrScheme name="ALLPPT-COLOR-A23">
      <a:dk1>
        <a:srgbClr val="000000"/>
      </a:dk1>
      <a:lt1>
        <a:srgbClr val="FFFFFF"/>
      </a:lt1>
      <a:dk2>
        <a:srgbClr val="1F497D"/>
      </a:dk2>
      <a:lt2>
        <a:srgbClr val="EEECE1"/>
      </a:lt2>
      <a:accent1>
        <a:srgbClr val="F8B2A3"/>
      </a:accent1>
      <a:accent2>
        <a:srgbClr val="A4B4EA"/>
      </a:accent2>
      <a:accent3>
        <a:srgbClr val="9AD3E9"/>
      </a:accent3>
      <a:accent4>
        <a:srgbClr val="98DFBB"/>
      </a:accent4>
      <a:accent5>
        <a:srgbClr val="CBCBCB"/>
      </a:accent5>
      <a:accent6>
        <a:srgbClr val="576868"/>
      </a:accent6>
      <a:hlink>
        <a:srgbClr val="3F3F3F"/>
      </a:hlink>
      <a:folHlink>
        <a:srgbClr val="3F3F3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3682</Words>
  <Application>Microsoft Office PowerPoint</Application>
  <PresentationFormat>Presentación en pantalla (16:9)</PresentationFormat>
  <Paragraphs>140</Paragraphs>
  <Slides>30</Slides>
  <Notes>30</Notes>
  <HiddenSlides>0</HiddenSlides>
  <MMClips>0</MMClips>
  <ScaleCrop>false</ScaleCrop>
  <HeadingPairs>
    <vt:vector size="6" baseType="variant">
      <vt:variant>
        <vt:lpstr>Fuentes usadas</vt:lpstr>
      </vt:variant>
      <vt:variant>
        <vt:i4>5</vt:i4>
      </vt:variant>
      <vt:variant>
        <vt:lpstr>Tema</vt:lpstr>
      </vt:variant>
      <vt:variant>
        <vt:i4>3</vt:i4>
      </vt:variant>
      <vt:variant>
        <vt:lpstr>Títulos de diapositiva</vt:lpstr>
      </vt:variant>
      <vt:variant>
        <vt:i4>30</vt:i4>
      </vt:variant>
    </vt:vector>
  </HeadingPairs>
  <TitlesOfParts>
    <vt:vector size="38" baseType="lpstr">
      <vt:lpstr>Malgun Gothic</vt:lpstr>
      <vt:lpstr>Arial</vt:lpstr>
      <vt:lpstr>Arial Rounded</vt:lpstr>
      <vt:lpstr>Calibri</vt:lpstr>
      <vt:lpstr>Calibri Light</vt:lpstr>
      <vt:lpstr>Cover and End Slide Master</vt:lpstr>
      <vt:lpstr>Contents Slide Master</vt:lpstr>
      <vt:lpstr>Section Break Slide Master</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GoogleSlidesPPT.com;Allppt.com</dc:creator>
  <cp:lastModifiedBy>dani gm</cp:lastModifiedBy>
  <cp:revision>5</cp:revision>
  <dcterms:created xsi:type="dcterms:W3CDTF">2016-12-05T23:26:54Z</dcterms:created>
  <dcterms:modified xsi:type="dcterms:W3CDTF">2024-02-22T16:14:55Z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0x0101005F92C033E72A5440945E1AFF3FF03412</vt:lpwstr>
  </property>
</Properties>
</file>