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7"/>
  </p:notesMasterIdLst>
  <p:sldIdLst>
    <p:sldId id="256"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262"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3E9"/>
    <a:srgbClr val="F8B2A3"/>
    <a:srgbClr val="98DFBB"/>
    <a:srgbClr val="A4B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561E0552-7B5B-4071-B58F-33A2861157A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84051627-B154-4DB4-BB54-95F142AAEE97}"/>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15DB7A48-9DEC-4BD1-B3AF-F7E1E05D5A67}"/>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fontAlgn="auto">
              <a:spcBef>
                <a:spcPts val="0"/>
              </a:spcBef>
              <a:spcAft>
                <a:spcPts val="0"/>
              </a:spcAft>
              <a:defRPr/>
            </a:pPr>
            <a:r>
              <a:rPr lang="en-US" sz="1400" b="1" dirty="0">
                <a:ea typeface="Tahoma"/>
                <a:cs typeface="Tahoma"/>
                <a:sym typeface="Tahoma"/>
              </a:rPr>
              <a:t>HYPOTHEEK</a:t>
            </a:r>
            <a:endParaRPr lang="en-US" altLang="ko-KR" b="1" dirty="0"/>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17058"/>
            <a:ext cx="6264696" cy="2862322"/>
          </a:xfrm>
          <a:prstGeom prst="rect">
            <a:avLst/>
          </a:prstGeom>
          <a:noFill/>
        </p:spPr>
        <p:txBody>
          <a:bodyPr wrap="square" rtlCol="0">
            <a:spAutoFit/>
          </a:bodyPr>
          <a:lstStyle/>
          <a:p>
            <a:pPr marL="457200" indent="-457200" algn="just">
              <a:lnSpc>
                <a:spcPct val="200000"/>
              </a:lnSpc>
              <a:buFont typeface="+mj-lt"/>
              <a:buAutoNum type="arabicPeriod"/>
            </a:pPr>
            <a:r>
              <a:rPr lang="nl-NL" sz="1200" dirty="0"/>
              <a:t>Een contractuele hypotheek kan ook meerdere vorderingen uit verschillende rechtsverhoudingen jegens dezelfde schuldeiser zekerstellen.</a:t>
            </a:r>
          </a:p>
          <a:p>
            <a:pPr marL="457200" indent="-457200" algn="just">
              <a:lnSpc>
                <a:spcPct val="200000"/>
              </a:lnSpc>
              <a:buFont typeface="+mj-lt"/>
              <a:buAutoNum type="arabicPeriod"/>
            </a:pPr>
            <a:r>
              <a:rPr lang="nl-NL" sz="1200" dirty="0"/>
              <a:t>In de overeenkomst tot vestiging van de hypotheek dienen de rechtsbetrekkingen en de daaruit voortvloeiende zekergestelde vorderingen te worden gespecificeerd.</a:t>
            </a:r>
          </a:p>
          <a:p>
            <a:pPr marL="457200" indent="-457200" algn="just">
              <a:lnSpc>
                <a:spcPct val="200000"/>
              </a:lnSpc>
              <a:buFont typeface="+mj-lt"/>
              <a:buAutoNum type="arabicPeriod"/>
            </a:pPr>
            <a:r>
              <a:rPr lang="nl-NL" sz="1200" dirty="0"/>
              <a:t>Een hypotheekverstrekker mag een hypotheek splitsen. Aan de eigenaar van de woning moet een verklaring van verdeling van de hypotheek worden gedaan. De verdeling van de hypotheek gaat in op het moment van inschrijving in het kadaster.</a:t>
            </a:r>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49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495814" cy="1915909"/>
          </a:xfrm>
          <a:prstGeom prst="rect">
            <a:avLst/>
          </a:prstGeom>
          <a:noFill/>
        </p:spPr>
        <p:txBody>
          <a:bodyPr wrap="square" rtlCol="0">
            <a:spAutoFit/>
          </a:bodyPr>
          <a:lstStyle/>
          <a:p>
            <a:r>
              <a:rPr lang="pl-PL" sz="1050" dirty="0"/>
              <a:t> </a:t>
            </a:r>
          </a:p>
          <a:p>
            <a:pPr marL="342900" indent="-342900" algn="just">
              <a:buFont typeface="+mj-lt"/>
              <a:buAutoNum type="arabicPeriod"/>
            </a:pPr>
            <a:r>
              <a:rPr lang="nl-NL" sz="1200" dirty="0"/>
              <a:t>Een hypotheek stelt een geldelijke vordering veilig, inclusief een toekomstige vordering.</a:t>
            </a:r>
          </a:p>
          <a:p>
            <a:pPr marL="342900" indent="-342900" algn="just">
              <a:buFont typeface="+mj-lt"/>
              <a:buAutoNum type="arabicPeriod"/>
            </a:pPr>
            <a:endParaRPr lang="nl-NL" sz="1200" dirty="0"/>
          </a:p>
          <a:p>
            <a:pPr marL="342900" indent="-342900" algn="just">
              <a:buFont typeface="+mj-lt"/>
              <a:buAutoNum type="arabicPeriod"/>
            </a:pPr>
            <a:r>
              <a:rPr lang="nl-NL" sz="1200" dirty="0"/>
              <a:t>Een hypotheek stelt een vordering zeker tot een bepaald bedrag. Als de hypothecaire zekerheid te hoog is, kan de eigenaar van het verhypothekeerde goed een vermindering van het hypotheekbedrag eisen.</a:t>
            </a:r>
          </a:p>
          <a:p>
            <a:pPr marL="342900" indent="-342900" algn="just">
              <a:buFont typeface="+mj-lt"/>
              <a:buAutoNum type="arabicPeriod"/>
            </a:pPr>
            <a:endParaRPr lang="nl-NL" sz="1200" dirty="0"/>
          </a:p>
          <a:p>
            <a:pPr marL="342900" indent="-342900" algn="just">
              <a:buFont typeface="+mj-lt"/>
              <a:buAutoNum type="arabicPeriod"/>
            </a:pPr>
            <a:r>
              <a:rPr lang="nl-NL" sz="1200" dirty="0"/>
              <a:t>De som van de hypotheek wordt uitgedrukt in dezelfde munteenheid als de gedekte vordering, tenzij anders overeengekomen door de partijen in de overeenkomst waarbij de hypotheek tot stand komt.</a:t>
            </a:r>
            <a:endParaRPr lang="pl-PL" sz="1200" dirty="0"/>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84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1754326"/>
          </a:xfrm>
          <a:prstGeom prst="rect">
            <a:avLst/>
          </a:prstGeom>
          <a:noFill/>
        </p:spPr>
        <p:txBody>
          <a:bodyPr wrap="square" rtlCol="0">
            <a:spAutoFit/>
          </a:bodyPr>
          <a:lstStyle/>
          <a:p>
            <a:pPr algn="just">
              <a:lnSpc>
                <a:spcPct val="200000"/>
              </a:lnSpc>
            </a:pPr>
            <a:r>
              <a:rPr lang="nl-NL" sz="1200" dirty="0"/>
              <a:t>Een hypotheek stelt vorderingen op rente en toegekende proceskosten veilig die binnen het bedrag van de hypotheek vallen, evenals andere vorderingen op incidentele voordelen, indien deze zijn vermeld in het document dat de basis vormt voor inschrijving van de hypotheek in het kadaster, d.w.z. b.v. in de overeenkomst (artikel 69 UKWH)</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437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87966"/>
            <a:ext cx="6207782" cy="3046988"/>
          </a:xfrm>
          <a:prstGeom prst="rect">
            <a:avLst/>
          </a:prstGeom>
          <a:noFill/>
        </p:spPr>
        <p:txBody>
          <a:bodyPr wrap="square" rtlCol="0">
            <a:spAutoFit/>
          </a:bodyPr>
          <a:lstStyle/>
          <a:p>
            <a:pPr>
              <a:lnSpc>
                <a:spcPct val="150000"/>
              </a:lnSpc>
            </a:pPr>
            <a:r>
              <a:rPr lang="nl-NL" sz="1200" dirty="0"/>
              <a:t>1) OVEREENKOMST - contractuele hypotheek; invoer in KW</a:t>
            </a:r>
          </a:p>
          <a:p>
            <a:pPr marL="228600" indent="-228600">
              <a:lnSpc>
                <a:spcPct val="150000"/>
              </a:lnSpc>
              <a:buFont typeface="+mj-lt"/>
              <a:buAutoNum type="arabicPeriod"/>
            </a:pPr>
            <a:r>
              <a:rPr lang="nl-NL" sz="1200" dirty="0"/>
              <a:t>er moet een overeenkomst worden gesloten tussen de eigenaar van het onroerend goed waarop de hypotheek moet worden gevestigd en de schuldeiser (beheerder van een hypotheek die is gevestigd om de vorderingen van meer dan één schuldeiser veilig te stellen - artikel 682 KWU), en</a:t>
            </a:r>
          </a:p>
          <a:p>
            <a:pPr marL="228600" indent="-228600">
              <a:lnSpc>
                <a:spcPct val="150000"/>
              </a:lnSpc>
              <a:buFont typeface="+mj-lt"/>
              <a:buAutoNum type="arabicPeriod"/>
            </a:pPr>
            <a:r>
              <a:rPr lang="nl-NL" sz="1200" dirty="0"/>
              <a:t>inschrijving van de hypotheek in het kadaster (art. 67 UKWH) of indiening van een aanvraag met documenten die betrekking hebben op de vestiging van de hypotheek tot het verzamelen van documenten die worden bijgehouden door de relevante rechtbank als het kadaster en hypotheekregister voor het onroerend goed in kwestie niet is vastgesteld, verloren is gegaan of is vernietigd (art. 123 UKWH)</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Sources of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269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492990"/>
          </a:xfrm>
          <a:prstGeom prst="rect">
            <a:avLst/>
          </a:prstGeom>
          <a:noFill/>
        </p:spPr>
        <p:txBody>
          <a:bodyPr wrap="square" rtlCol="0">
            <a:spAutoFit/>
          </a:bodyPr>
          <a:lstStyle/>
          <a:p>
            <a:pPr marL="457200" indent="-457200" algn="just">
              <a:lnSpc>
                <a:spcPct val="200000"/>
              </a:lnSpc>
              <a:buFont typeface="+mj-lt"/>
              <a:buAutoNum type="arabicPeriod"/>
            </a:pPr>
            <a:r>
              <a:rPr lang="nl-NL" sz="1200" dirty="0"/>
              <a:t>Verklaring van de eigenaar - in de vorm van een notariële akte ad plechtig</a:t>
            </a:r>
          </a:p>
          <a:p>
            <a:pPr marL="457200" indent="-457200" algn="just">
              <a:lnSpc>
                <a:spcPct val="200000"/>
              </a:lnSpc>
              <a:buFont typeface="+mj-lt"/>
              <a:buAutoNum type="arabicPeriod"/>
            </a:pPr>
            <a:r>
              <a:rPr lang="nl-NL" sz="1200" dirty="0"/>
              <a:t>De verklaring van de schuldeiser kan in elke vorm worden afgelegd,</a:t>
            </a:r>
          </a:p>
          <a:p>
            <a:pPr marL="457200" indent="-457200" algn="just">
              <a:lnSpc>
                <a:spcPct val="200000"/>
              </a:lnSpc>
              <a:buFont typeface="+mj-lt"/>
              <a:buAutoNum type="arabicPeriod"/>
            </a:pPr>
            <a:r>
              <a:rPr lang="nl-NL" sz="1200" dirty="0"/>
              <a:t>Een hypotheek ten gunste van een bank kan worden gevestigd zonder de vorm van een notariële akte</a:t>
            </a:r>
          </a:p>
          <a:p>
            <a:pPr marL="457200" indent="-457200" algn="just">
              <a:lnSpc>
                <a:spcPct val="200000"/>
              </a:lnSpc>
              <a:buFont typeface="+mj-lt"/>
              <a:buAutoNum type="arabicPeriod"/>
            </a:pPr>
            <a:r>
              <a:rPr lang="nl-NL" sz="1200" dirty="0"/>
              <a:t>zonder toestemming van de eigenaar (eeuwigdurend vruchtgebruik, ...) - gedwongen hypotheek</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Sluiting contract</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765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14209"/>
            <a:ext cx="5966430" cy="3046988"/>
          </a:xfrm>
          <a:prstGeom prst="rect">
            <a:avLst/>
          </a:prstGeom>
          <a:noFill/>
        </p:spPr>
        <p:txBody>
          <a:bodyPr wrap="square" rtlCol="0">
            <a:spAutoFit/>
          </a:bodyPr>
          <a:lstStyle/>
          <a:p>
            <a:pPr algn="just">
              <a:lnSpc>
                <a:spcPct val="150000"/>
              </a:lnSpc>
            </a:pPr>
            <a:r>
              <a:rPr lang="nl-NL" sz="1200" dirty="0"/>
              <a:t>kan ontstaan op grond van:</a:t>
            </a:r>
          </a:p>
          <a:p>
            <a:pPr marL="228600" indent="-228600" algn="just">
              <a:lnSpc>
                <a:spcPct val="150000"/>
              </a:lnSpc>
              <a:buFont typeface="+mj-lt"/>
              <a:buAutoNum type="arabicPeriod"/>
            </a:pPr>
            <a:r>
              <a:rPr lang="nl-NL" sz="1200" dirty="0"/>
              <a:t>een door de schuldeiser verkregen executoriale titel (een executoriale titel met een executoriale titel - een executoriale titel is een officieel document waarin het bestaan en de omvang van de uitvoerbare vordering van de schuldeiser en tegelijkertijd het bestaan en de omvang van de wettelijke verplichting van de schuldenaar worden vermeld, terwijl een tenuitvoerleggingsbeding een gerechtelijke handeling is waarin de rechtbank verklaart dat de titel van tenuitvoerlegging uitvoerbaar is, dat tenuitvoerlegging tegen de schuldenaar is toegestaan, en de betrokken instanties en personen gelast de titel van tenuitvoerlegging uit te voeren)</a:t>
            </a:r>
          </a:p>
          <a:p>
            <a:pPr marL="228600" indent="-228600" algn="just">
              <a:lnSpc>
                <a:spcPct val="150000"/>
              </a:lnSpc>
              <a:buFont typeface="+mj-lt"/>
              <a:buAutoNum type="arabicPeriod"/>
            </a:pPr>
            <a:r>
              <a:rPr lang="nl-NL" sz="1200" dirty="0"/>
              <a:t>  gerechtelijke bevelen tot het verlenen van zekerheid</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Contractafsluiting vervolg</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890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1443152"/>
          </a:xfrm>
          <a:prstGeom prst="rect">
            <a:avLst/>
          </a:prstGeom>
          <a:noFill/>
        </p:spPr>
        <p:txBody>
          <a:bodyPr wrap="square" rtlCol="0">
            <a:spAutoFit/>
          </a:bodyPr>
          <a:lstStyle/>
          <a:p>
            <a:pPr algn="just">
              <a:lnSpc>
                <a:spcPct val="150000"/>
              </a:lnSpc>
            </a:pPr>
            <a:r>
              <a:rPr lang="nl-NL" sz="1200" dirty="0"/>
              <a:t>kan ontstaan op grond van:</a:t>
            </a:r>
          </a:p>
          <a:p>
            <a:pPr algn="just">
              <a:lnSpc>
                <a:spcPct val="150000"/>
              </a:lnSpc>
            </a:pPr>
            <a:endParaRPr lang="nl-NL" sz="1200" dirty="0"/>
          </a:p>
          <a:p>
            <a:pPr marL="171450" indent="-171450" algn="just">
              <a:lnSpc>
                <a:spcPct val="150000"/>
              </a:lnSpc>
              <a:buFont typeface="Arial" panose="020B0604020202020204" pitchFamily="34" charset="0"/>
              <a:buChar char="•"/>
            </a:pPr>
            <a:r>
              <a:rPr lang="nl-NL" sz="1200" dirty="0"/>
              <a:t>Bevelen van de aanklager,</a:t>
            </a:r>
          </a:p>
          <a:p>
            <a:pPr marL="171450" indent="-171450" algn="just">
              <a:lnSpc>
                <a:spcPct val="150000"/>
              </a:lnSpc>
              <a:buFont typeface="Arial" panose="020B0604020202020204" pitchFamily="34" charset="0"/>
              <a:buChar char="•"/>
            </a:pPr>
            <a:r>
              <a:rPr lang="nl-NL" sz="1200" dirty="0"/>
              <a:t>Administratief besluit</a:t>
            </a:r>
          </a:p>
          <a:p>
            <a:pPr marL="171450" indent="-171450" algn="just">
              <a:lnSpc>
                <a:spcPct val="150000"/>
              </a:lnSpc>
              <a:buFont typeface="Arial" panose="020B0604020202020204" pitchFamily="34" charset="0"/>
              <a:buChar char="•"/>
            </a:pPr>
            <a:r>
              <a:rPr lang="nl-NL" sz="1200" dirty="0"/>
              <a:t>Zekerheidsbevelen op basis van handhaving in bewind</a:t>
            </a: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Contractafsluiting vervolg</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65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130258" cy="2492990"/>
          </a:xfrm>
          <a:prstGeom prst="rect">
            <a:avLst/>
          </a:prstGeom>
          <a:noFill/>
        </p:spPr>
        <p:txBody>
          <a:bodyPr wrap="square" rtlCol="0">
            <a:spAutoFit/>
          </a:bodyPr>
          <a:lstStyle/>
          <a:p>
            <a:pPr algn="just">
              <a:lnSpc>
                <a:spcPct val="200000"/>
              </a:lnSpc>
            </a:pPr>
            <a:r>
              <a:rPr lang="nl-NL" sz="1200" dirty="0"/>
              <a:t>Schuld aan overheidsinstellingen op alle eigendommen van de betaler, belastingbetaler, ontvanger, rechtverkrijgende of derden voor belastingverplichtingen, achterstallige belastingen en rente</a:t>
            </a:r>
          </a:p>
          <a:p>
            <a:pPr algn="just">
              <a:lnSpc>
                <a:spcPct val="200000"/>
              </a:lnSpc>
            </a:pPr>
            <a:r>
              <a:rPr lang="nl-NL" sz="1200" dirty="0"/>
              <a:t>Vereist een inschrijving in het Kadaster (KW), toestemming van de eigenaar is niet vereist, de basis voor de inschrijving is een betekend bestuursbesluit, dwangbevel of zekerheidsbevel.</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Schatkist verplichte hypotheek</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42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739175"/>
            <a:ext cx="6207782" cy="2828147"/>
          </a:xfrm>
          <a:prstGeom prst="rect">
            <a:avLst/>
          </a:prstGeom>
          <a:noFill/>
        </p:spPr>
        <p:txBody>
          <a:bodyPr wrap="square" rtlCol="0">
            <a:spAutoFit/>
          </a:bodyPr>
          <a:lstStyle/>
          <a:p>
            <a:pPr algn="just">
              <a:lnSpc>
                <a:spcPct val="150000"/>
              </a:lnSpc>
            </a:pPr>
            <a:r>
              <a:rPr lang="nl-NL" sz="1200" dirty="0"/>
              <a:t>In het geval dat de hypotheekschuldenaar de vervallen hypotheekvordering niet betaalt, kan de schuldeiser genoegdoening vorderen via een gerechtelijke procedure (grondslag van de executietitel), of anders via een bestuursrechtelijke executie. het aandeel in het mede eeuwigdurend vruchtgebruik van grond, het coöperatief eigendomsrecht op panden, alsmede de hypotheekvordering,</a:t>
            </a:r>
          </a:p>
          <a:p>
            <a:pPr algn="just">
              <a:lnSpc>
                <a:spcPct val="150000"/>
              </a:lnSpc>
            </a:pPr>
            <a:endParaRPr lang="nl-NL" sz="1200" dirty="0"/>
          </a:p>
          <a:p>
            <a:pPr algn="just">
              <a:lnSpc>
                <a:spcPct val="150000"/>
              </a:lnSpc>
            </a:pPr>
            <a:r>
              <a:rPr lang="nl-NL" sz="1200" dirty="0"/>
              <a:t>Een door een hypotheek gedekte vordering is een schuld op de eigenaar van het onroerend goed en een schuldeiser kan met succes een vordering instellen om deze af te dwingen. De bescherming van de schuldenaar is om de mogelijkheid uit te sluiten om deze schuld te voldoen uit andere activa van zijn eigendom dan die waarop de hypotheek rust.</a:t>
            </a:r>
            <a:endParaRPr lang="pl-PL" sz="1200"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Wijze van tevredenheid</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468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6781" y="1608595"/>
            <a:ext cx="641426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222299" y="1644595"/>
            <a:ext cx="7666674" cy="3046988"/>
          </a:xfrm>
          <a:prstGeom prst="rect">
            <a:avLst/>
          </a:prstGeom>
          <a:noFill/>
        </p:spPr>
        <p:txBody>
          <a:bodyPr wrap="square" rtlCol="0">
            <a:spAutoFit/>
          </a:bodyPr>
          <a:lstStyle/>
          <a:p>
            <a:pPr algn="just">
              <a:lnSpc>
                <a:spcPct val="150000"/>
              </a:lnSpc>
            </a:pPr>
            <a:r>
              <a:rPr lang="nl-NL" sz="1200" dirty="0"/>
              <a:t>De belangrijkste redenen voor het vervallen van een hypotheek zijn:</a:t>
            </a:r>
          </a:p>
          <a:p>
            <a:pPr algn="just">
              <a:lnSpc>
                <a:spcPct val="150000"/>
              </a:lnSpc>
            </a:pPr>
            <a:r>
              <a:rPr lang="nl-NL" sz="1200" dirty="0"/>
              <a:t>uitvoering van de verplichting,</a:t>
            </a:r>
          </a:p>
          <a:p>
            <a:pPr marL="342900" indent="-342900" algn="just">
              <a:lnSpc>
                <a:spcPct val="150000"/>
              </a:lnSpc>
              <a:buFont typeface="+mj-lt"/>
              <a:buAutoNum type="arabicPeriod"/>
            </a:pPr>
            <a:r>
              <a:rPr lang="nl-NL" sz="1200" dirty="0"/>
              <a:t>Afstand van rechten</a:t>
            </a:r>
          </a:p>
          <a:p>
            <a:pPr marL="342900" indent="-342900" algn="just">
              <a:lnSpc>
                <a:spcPct val="150000"/>
              </a:lnSpc>
              <a:buFont typeface="+mj-lt"/>
              <a:buAutoNum type="arabicPeriod"/>
            </a:pPr>
            <a:r>
              <a:rPr lang="nl-NL" sz="1200" dirty="0"/>
              <a:t>Verwarring - een beperkt zakelijk recht gaat teniet als het overgaat op de eigenaar van de bezwaarde zaak of als degene aan wie een dergelijk recht is verleend de eigendom van de bezwaarde zaak verwerft.</a:t>
            </a:r>
          </a:p>
          <a:p>
            <a:pPr marL="342900" indent="-342900" algn="just">
              <a:lnSpc>
                <a:spcPct val="150000"/>
              </a:lnSpc>
              <a:buFont typeface="+mj-lt"/>
              <a:buAutoNum type="arabicPeriod"/>
            </a:pPr>
            <a:r>
              <a:rPr lang="nl-NL" sz="1200" dirty="0"/>
              <a:t>verstrijken van de door de hypotheek gewaarborgde vordering wanneer uit de betreffende rechtsverhouding in de toekomst geen zekergestelde vorderingen meer kunnen ontstaan of verstrijken van de laatste door de hypotheek gegarandeerde vordering</a:t>
            </a:r>
          </a:p>
          <a:p>
            <a:pPr marL="342900" indent="-342900" algn="just">
              <a:lnSpc>
                <a:spcPct val="150000"/>
              </a:lnSpc>
              <a:buFont typeface="+mj-lt"/>
              <a:buAutoNum type="arabicPeriod"/>
            </a:pPr>
            <a:r>
              <a:rPr lang="nl-NL" sz="1200" dirty="0"/>
              <a:t>Bij verwijdering uit de KW zonder geldige rechtsgrond na afloop van 10 jaar</a:t>
            </a:r>
          </a:p>
          <a:p>
            <a:pPr marL="342900" indent="-342900" algn="just">
              <a:lnSpc>
                <a:spcPct val="150000"/>
              </a:lnSpc>
              <a:buFont typeface="+mj-lt"/>
              <a:buAutoNum type="arabicPeriod"/>
            </a:pPr>
            <a:r>
              <a:rPr lang="nl-NL" sz="1200" dirty="0"/>
              <a:t>Storting van het gewaarborgde bedrag in de rechtbank met afstand van het recht om het terug te vorderen</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Aflopen van een hypotheek</a:t>
            </a:r>
          </a:p>
        </p:txBody>
      </p:sp>
      <p:sp>
        <p:nvSpPr>
          <p:cNvPr id="13" name="Donut 24">
            <a:extLst>
              <a:ext uri="{FF2B5EF4-FFF2-40B4-BE49-F238E27FC236}">
                <a16:creationId xmlns:a16="http://schemas.microsoft.com/office/drawing/2014/main" id="{5DFD50CF-22E5-4493-813D-FACEFC3A4C3F}"/>
              </a:ext>
            </a:extLst>
          </p:cNvPr>
          <p:cNvSpPr/>
          <p:nvPr/>
        </p:nvSpPr>
        <p:spPr>
          <a:xfrm>
            <a:off x="4355198" y="976633"/>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47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12402"/>
          </a:xfrm>
          <a:prstGeom prst="rect">
            <a:avLst/>
          </a:prstGeom>
          <a:noFill/>
        </p:spPr>
        <p:txBody>
          <a:bodyPr wrap="square" rtlCol="0">
            <a:spAutoFit/>
          </a:bodyPr>
          <a:lstStyle/>
          <a:p>
            <a:pPr algn="just">
              <a:lnSpc>
                <a:spcPct val="200000"/>
              </a:lnSpc>
            </a:pPr>
            <a:r>
              <a:rPr lang="nl-NL" sz="1200" dirty="0">
                <a:solidFill>
                  <a:schemeClr val="tx1">
                    <a:lumMod val="75000"/>
                    <a:lumOff val="25000"/>
                  </a:schemeClr>
                </a:solidFill>
              </a:rPr>
              <a:t>Een hypotheek is een recht waarmee het eigendomsrecht op een onroerende zaak (een ander recht ca. bij wet) kan worden bezwaard om zekerheid te verkrijgen voor een aangewezen vordering - een vordering die voortvloeit (of dreigt te ontstaan) uit een bestaande, specifieke rechtsverhouding.</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769989"/>
          </a:xfrm>
          <a:prstGeom prst="rect">
            <a:avLst/>
          </a:prstGeom>
          <a:noFill/>
        </p:spPr>
        <p:txBody>
          <a:bodyPr wrap="square" rtlCol="0">
            <a:spAutoFit/>
          </a:bodyPr>
          <a:lstStyle/>
          <a:p>
            <a:pPr marL="342900" indent="-342900" algn="just">
              <a:lnSpc>
                <a:spcPct val="150000"/>
              </a:lnSpc>
              <a:buFont typeface="+mj-lt"/>
              <a:buAutoNum type="arabicPeriod"/>
            </a:pPr>
            <a:r>
              <a:rPr lang="nl-NL" sz="1200" dirty="0"/>
              <a:t>Wanneer een hypotheek afloopt, is de schuldeiser verplicht al het mogelijke te doen om de hypotheek uit het hypotheekboek te halen</a:t>
            </a:r>
          </a:p>
          <a:p>
            <a:pPr marL="342900" indent="-342900" algn="just">
              <a:lnSpc>
                <a:spcPct val="150000"/>
              </a:lnSpc>
              <a:buFont typeface="+mj-lt"/>
              <a:buAutoNum type="arabicPeriod"/>
            </a:pPr>
            <a:r>
              <a:rPr lang="nl-NL" sz="1200" dirty="0"/>
              <a:t>bovenvermelde bepaling geeft de eigenaar het recht om van de hypotheekverstrekker te eisen dat hij handelingen verricht waardoor de verlopen hypotheek uit het kadaster en hypotheekregister kan worden geschrapt, in het bijzonder om een passend document af te geven - het is in de leer aanvaard dat een kwitantie van de schuldeiser voldoende om een vervallen hypotheek uit het kadaster en hypotheekregister te schrappen, ongeacht of de dienst is verleend door een persoonlijke of materiële schuldenaar, zolang deze de juiste inhoud en vorm bevat</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Aflopen van een hypotheek</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62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215991"/>
          </a:xfrm>
          <a:prstGeom prst="rect">
            <a:avLst/>
          </a:prstGeom>
          <a:noFill/>
        </p:spPr>
        <p:txBody>
          <a:bodyPr wrap="square" rtlCol="0">
            <a:spAutoFit/>
          </a:bodyPr>
          <a:lstStyle/>
          <a:p>
            <a:pPr algn="just">
              <a:lnSpc>
                <a:spcPct val="150000"/>
              </a:lnSpc>
            </a:pPr>
            <a:r>
              <a:rPr lang="nl-NL" sz="1200" dirty="0"/>
              <a:t>Wat betreft de inhoud van het document - ondubbelzinnig bevestigen dat een bepaalde hypotheek is verlopen en de schuldeiser ermee instemt deze uit het grootboek te verwijderen of aangeven dat alle vorderingen die door deze hypotheek zijn gedekt, zijn verlopen en in plaats daarvan kan geen verdere vordering die geschikt is voor hypotheekzekerheid ontstaan in de toekomst</a:t>
            </a:r>
          </a:p>
          <a:p>
            <a:pPr algn="just">
              <a:lnSpc>
                <a:spcPct val="150000"/>
              </a:lnSpc>
            </a:pPr>
            <a:r>
              <a:rPr lang="nl-NL" sz="1200" dirty="0"/>
              <a:t>Wat betreft de vorm van het document - geschreven formulier met notariële handtekening van de schuldeiser, in het geval van een bank - dit wordt bepaald door de bankwet</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Aflopen van een hypotheek</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83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97150"/>
          </a:xfrm>
          <a:prstGeom prst="rect">
            <a:avLst/>
          </a:prstGeom>
          <a:noFill/>
        </p:spPr>
        <p:txBody>
          <a:bodyPr wrap="square" rtlCol="0">
            <a:spAutoFit/>
          </a:bodyPr>
          <a:lstStyle/>
          <a:p>
            <a:pPr algn="just">
              <a:lnSpc>
                <a:spcPct val="150000"/>
              </a:lnSpc>
            </a:pPr>
            <a:r>
              <a:rPr lang="nl-NL" sz="1200" dirty="0"/>
              <a:t>Om een verlopen hypotheek uit het kadaster en hypotheekregister te schrappen - afgezien van het document dat de vervaldatum bevestigt - is een verklaring van de eigenaar van het onroerend goed vereist, die in de regel bij de aanvraag tot doorhaling van de hypotheek moet worden gevoegd; het moet ook schriftelijk worden ingediend met een notariële handtekening; het toevoegen van de instemmingsverklaring van de eigenaar aan doorhaling van de hypotheek is niet nodig als de eigenaar het verzoek zelf indient bij de rechtbank voor het grond- en hypotheekregister</a:t>
            </a:r>
            <a:endParaRPr lang="pl-PL" sz="1200"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Aflopen van een hypotheek</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48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0" dirty="0">
                <a:solidFill>
                  <a:srgbClr val="F8B2A3"/>
                </a:solidFill>
              </a:rPr>
              <a:t>Thank you</a:t>
            </a:r>
            <a:endParaRPr lang="ko-KR" altLang="en-US" b="0" dirty="0">
              <a:solidFill>
                <a:srgbClr val="F8B2A3"/>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4B6A45F4-A653-10D1-83FA-370511DF94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409488"/>
            <a:ext cx="1152128" cy="590800"/>
          </a:xfrm>
          <a:prstGeom prst="rect">
            <a:avLst/>
          </a:prstGeom>
        </p:spPr>
      </p:pic>
    </p:spTree>
    <p:extLst>
      <p:ext uri="{BB962C8B-B14F-4D97-AF65-F5344CB8AC3E}">
        <p14:creationId xmlns:p14="http://schemas.microsoft.com/office/powerpoint/2010/main" val="6145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0719" y="1709970"/>
            <a:ext cx="5904000" cy="2862322"/>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q"/>
            </a:pPr>
            <a:r>
              <a:rPr lang="nl-NL" sz="1200" dirty="0">
                <a:solidFill>
                  <a:schemeClr val="tx1">
                    <a:lumMod val="75000"/>
                    <a:lumOff val="25000"/>
                  </a:schemeClr>
                </a:solidFill>
              </a:rPr>
              <a:t>een beperkt zakelijk recht in de vorm van een accessoire recht</a:t>
            </a:r>
          </a:p>
          <a:p>
            <a:pPr marL="285750" indent="-285750" algn="just">
              <a:lnSpc>
                <a:spcPct val="200000"/>
              </a:lnSpc>
              <a:buFont typeface="Wingdings" panose="05000000000000000000" pitchFamily="2" charset="2"/>
              <a:buChar char="q"/>
            </a:pPr>
            <a:r>
              <a:rPr lang="nl-NL" sz="1200" dirty="0">
                <a:solidFill>
                  <a:schemeClr val="tx1">
                    <a:lumMod val="75000"/>
                    <a:lumOff val="25000"/>
                  </a:schemeClr>
                </a:solidFill>
              </a:rPr>
              <a:t>Artikel 65 van de Kadasterwet (hierna: 'UKWH'):</a:t>
            </a:r>
          </a:p>
          <a:p>
            <a:pPr marL="285750" indent="-285750" algn="just">
              <a:lnSpc>
                <a:spcPct val="200000"/>
              </a:lnSpc>
              <a:buFont typeface="Wingdings" panose="05000000000000000000" pitchFamily="2" charset="2"/>
              <a:buChar char="q"/>
            </a:pPr>
            <a:r>
              <a:rPr lang="nl-NL" sz="1200" dirty="0">
                <a:solidFill>
                  <a:schemeClr val="tx1">
                    <a:lumMod val="75000"/>
                    <a:lumOff val="25000"/>
                  </a:schemeClr>
                </a:solidFill>
              </a:rPr>
              <a:t>"Ter zekerheidstelling van een bepaalde schuld die voortvloeit uit een bepaalde rechtsverhouding, kan een onroerende zaak worden bezwaard met een recht waardoor een schuldeiser genoegdoening kan vorderen van de zaak ongeacht wiens eigendom het is geworden en met voorrang op de persoonlijke schuldeisers van de eigenaar van het onroerend goed (hypotheek)."</a:t>
            </a:r>
            <a:endParaRPr lang="pl-PL" sz="1200" i="1" dirty="0">
              <a:solidFill>
                <a:schemeClr val="tx1">
                  <a:lumMod val="75000"/>
                  <a:lumOff val="25000"/>
                </a:schemeClr>
              </a:solidFill>
            </a:endParaRP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Essentie en natuur</a:t>
            </a:r>
            <a:endParaRPr lang="pl-PL" sz="2000" dirty="0">
              <a:solidFill>
                <a:srgbClr val="9AD3E9"/>
              </a:solidFill>
              <a:ea typeface="Calibri"/>
              <a:cs typeface="Calibri"/>
              <a:sym typeface="Calibri"/>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210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04000" cy="1938992"/>
          </a:xfrm>
          <a:prstGeom prst="rect">
            <a:avLst/>
          </a:prstGeom>
          <a:noFill/>
        </p:spPr>
        <p:txBody>
          <a:bodyPr wrap="square" rtlCol="0">
            <a:spAutoFit/>
          </a:bodyPr>
          <a:lstStyle/>
          <a:p>
            <a:r>
              <a:rPr lang="nl-NL" sz="1200" dirty="0"/>
              <a:t>Onder een hypotheek kan een hypotheekgever aanspraak maken op voldoening uit het onderwerp van de hypotheek:</a:t>
            </a:r>
          </a:p>
          <a:p>
            <a:endParaRPr lang="nl-NL" sz="1200" dirty="0"/>
          </a:p>
          <a:p>
            <a:pPr marL="228600" indent="-228600">
              <a:buFont typeface="+mj-lt"/>
              <a:buAutoNum type="arabicPeriod"/>
            </a:pPr>
            <a:r>
              <a:rPr lang="nl-NL" sz="1200" dirty="0"/>
              <a:t>ongeacht wiens eigendom het is / wie er recht op heeft met een wettelijk recht op voldoening met voorrang op de persoonlijke schuldeisers van de eigenaar van het onroerend goed</a:t>
            </a:r>
          </a:p>
          <a:p>
            <a:pPr marL="228600" indent="-228600">
              <a:buFont typeface="+mj-lt"/>
              <a:buAutoNum type="arabicPeriod"/>
            </a:pPr>
            <a:endParaRPr lang="nl-NL" sz="1200" dirty="0"/>
          </a:p>
          <a:p>
            <a:pPr marL="228600" indent="-228600">
              <a:buFont typeface="+mj-lt"/>
              <a:buAutoNum type="arabicPeriod"/>
            </a:pPr>
            <a:r>
              <a:rPr lang="nl-NL" sz="1200" dirty="0"/>
              <a:t>met een wettelijk recht om tevreden te zijn met voorrang op de persoonlijke schuldeisers van de eigenaar van het onroerend goed.</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pl-PL" sz="2000" dirty="0">
                <a:solidFill>
                  <a:srgbClr val="9AD3E9"/>
                </a:solidFill>
              </a:rPr>
              <a:t>Mortgage entitlements</a:t>
            </a:r>
          </a:p>
          <a:p>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66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3046988"/>
          </a:xfrm>
          <a:prstGeom prst="rect">
            <a:avLst/>
          </a:prstGeom>
          <a:noFill/>
        </p:spPr>
        <p:txBody>
          <a:bodyPr wrap="square" rtlCol="0">
            <a:spAutoFit/>
          </a:bodyPr>
          <a:lstStyle/>
          <a:p>
            <a:r>
              <a:rPr lang="nl-NL" sz="1200" dirty="0"/>
              <a:t>De nauwe relatie tussen een hypotheek en een doorslaggevend subjectief recht zoals een hypotheekvordering</a:t>
            </a:r>
          </a:p>
          <a:p>
            <a:endParaRPr lang="pl-PL" sz="1200" dirty="0"/>
          </a:p>
          <a:p>
            <a:r>
              <a:rPr lang="nl-NL" sz="1200" dirty="0"/>
              <a:t>79 UKWH</a:t>
            </a:r>
          </a:p>
          <a:p>
            <a:r>
              <a:rPr lang="nl-NL" sz="1200" dirty="0"/>
              <a:t>(1) Bij cessie van een hypotheekvordering gaat de hypotheek ook over op de koper, tenzij de wet anders bepaalt. Voor de overdracht van een hypotheekvordering is een inschrijving in het kadaster vereist.</a:t>
            </a:r>
          </a:p>
          <a:p>
            <a:r>
              <a:rPr lang="nl-NL" sz="1200" dirty="0"/>
              <a:t>(2) Een hypotheek mag niet worden overgedragen zonder de vordering die het zeker stelt.</a:t>
            </a:r>
          </a:p>
          <a:p>
            <a:endParaRPr lang="nl-NL" sz="1200" dirty="0"/>
          </a:p>
          <a:p>
            <a:r>
              <a:rPr lang="nl-NL" sz="1200" dirty="0"/>
              <a:t>94 UKWH</a:t>
            </a:r>
          </a:p>
          <a:p>
            <a:r>
              <a:rPr lang="nl-NL" sz="1200" dirty="0"/>
              <a:t>Het verstrijken van een door een hypotheek gedekte vordering brengt het verstrijken van de hypotheek met zich mee, tenzij in de toekomst uit de betreffende rechtsbetrekking nog meer zekergestelde vorderingen kunnen ontstaan.</a:t>
            </a:r>
            <a:endParaRPr lang="pl-PL" sz="1050" dirty="0"/>
          </a:p>
          <a:p>
            <a:pPr algn="just"/>
            <a:endParaRPr lang="pl-PL" sz="1200" dirty="0"/>
          </a:p>
          <a:p>
            <a:pPr algn="just"/>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Accessory nature of the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310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136924" y="1775051"/>
            <a:ext cx="6850339" cy="3046988"/>
          </a:xfrm>
          <a:prstGeom prst="rect">
            <a:avLst/>
          </a:prstGeom>
          <a:noFill/>
        </p:spPr>
        <p:txBody>
          <a:bodyPr wrap="square" rtlCol="0">
            <a:spAutoFit/>
          </a:bodyPr>
          <a:lstStyle/>
          <a:p>
            <a:pPr marL="342900" indent="-342900">
              <a:lnSpc>
                <a:spcPct val="150000"/>
              </a:lnSpc>
              <a:buFont typeface="+mj-lt"/>
              <a:buAutoNum type="arabicPeriod"/>
            </a:pPr>
            <a:r>
              <a:rPr lang="nl-NL" sz="1200" dirty="0"/>
              <a:t>Onroerend goed (eigendom van onroerend goed - zie beschikking van het Hooggerechtshof - burgerlijke kamer van 25 juni 2014. IV CSK 654/13)</a:t>
            </a:r>
          </a:p>
          <a:p>
            <a:pPr marL="342900" indent="-342900">
              <a:lnSpc>
                <a:spcPct val="150000"/>
              </a:lnSpc>
              <a:buFont typeface="+mj-lt"/>
              <a:buAutoNum type="arabicPeriod"/>
            </a:pPr>
            <a:r>
              <a:rPr lang="nl-NL" sz="1200" dirty="0"/>
              <a:t>subjectieve rechten vermeld in de UKWH:</a:t>
            </a:r>
          </a:p>
          <a:p>
            <a:pPr lvl="1">
              <a:lnSpc>
                <a:spcPct val="150000"/>
              </a:lnSpc>
            </a:pPr>
            <a:r>
              <a:rPr lang="nl-NL" sz="1200" dirty="0"/>
              <a:t>1) het eeuwigdurend vruchtgebruik tezamen met de gebouwen en voorzieningen op de in gebruik zijnde grond die eigendom zijn van het eeuwigdurend vruchtgebruik;</a:t>
            </a:r>
          </a:p>
          <a:p>
            <a:pPr lvl="1">
              <a:lnSpc>
                <a:spcPct val="150000"/>
              </a:lnSpc>
            </a:pPr>
            <a:r>
              <a:rPr lang="nl-NL" sz="1200" dirty="0"/>
              <a:t>2) coöperatief eigendom van panden;</a:t>
            </a:r>
          </a:p>
          <a:p>
            <a:pPr lvl="1">
              <a:lnSpc>
                <a:spcPct val="150000"/>
              </a:lnSpc>
            </a:pPr>
            <a:r>
              <a:rPr lang="nl-NL" sz="1200" dirty="0"/>
              <a:t>3) een vordering die is gedekt door een hypotheek (de instelling van een onderintabulaat);</a:t>
            </a:r>
          </a:p>
          <a:p>
            <a:pPr marL="342900" indent="-342900">
              <a:lnSpc>
                <a:spcPct val="150000"/>
              </a:lnSpc>
              <a:buFont typeface="+mj-lt"/>
              <a:buAutoNum type="arabicPeriod"/>
            </a:pPr>
            <a:r>
              <a:rPr lang="nl-NL" sz="1200" dirty="0"/>
              <a:t>het fractiegedeelte van de onroerende zaak, indien dit het aandeel is van een mede-eigenaar, en het aandeel van de mede-eigenaar in de mede-eigendom van het eeuwigdurend vruchtgebruik of de coöperatieve eigendom van het pand</a:t>
            </a:r>
          </a:p>
          <a:p>
            <a:pPr algn="just"/>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Subject of the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217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769989"/>
          </a:xfrm>
          <a:prstGeom prst="rect">
            <a:avLst/>
          </a:prstGeom>
          <a:noFill/>
        </p:spPr>
        <p:txBody>
          <a:bodyPr wrap="square" rtlCol="0">
            <a:spAutoFit/>
          </a:bodyPr>
          <a:lstStyle/>
          <a:p>
            <a:pPr>
              <a:lnSpc>
                <a:spcPct val="150000"/>
              </a:lnSpc>
            </a:pPr>
            <a:r>
              <a:rPr lang="nl-NL" sz="1200" dirty="0"/>
              <a:t>LET OP - 'de hypotheek strekt zich uit over de gehele woning - vestiging alleen op een deel van de onverdeelde woning is niet mogelijk, maar vestiging op een deel van de in mede-eigendom vallende woning niet mogelijk</a:t>
            </a:r>
          </a:p>
          <a:p>
            <a:pPr>
              <a:lnSpc>
                <a:spcPct val="150000"/>
              </a:lnSpc>
            </a:pPr>
            <a:endParaRPr lang="nl-NL" sz="1200" dirty="0"/>
          </a:p>
          <a:p>
            <a:pPr>
              <a:lnSpc>
                <a:spcPct val="150000"/>
              </a:lnSpc>
            </a:pPr>
            <a:r>
              <a:rPr lang="nl-NL" sz="1200" dirty="0"/>
              <a:t>Beschikking van het Hooggerechtshof - Burgerlijke Kamer van 11 april 2013. II CSK 471/12</a:t>
            </a:r>
          </a:p>
          <a:p>
            <a:pPr>
              <a:lnSpc>
                <a:spcPct val="150000"/>
              </a:lnSpc>
            </a:pPr>
            <a:r>
              <a:rPr lang="nl-NL" sz="1200" dirty="0"/>
              <a:t>Het is niet toegestaan om een hypotheek te vestigen op een deel van een onroerend goed dat eigendom is van één persoon (artikel 65, lid 1, van de wet van 6 juli 1982 op het kadaster en het hypotheekregister, d.w.z. Dz. U. van 2001 nr. 124, item 1361 als gewijzigd).</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223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443152"/>
          </a:xfrm>
          <a:prstGeom prst="rect">
            <a:avLst/>
          </a:prstGeom>
          <a:noFill/>
        </p:spPr>
        <p:txBody>
          <a:bodyPr wrap="square" rtlCol="0">
            <a:spAutoFit/>
          </a:bodyPr>
          <a:lstStyle/>
          <a:p>
            <a:pPr algn="just">
              <a:lnSpc>
                <a:spcPct val="150000"/>
              </a:lnSpc>
            </a:pPr>
            <a:r>
              <a:rPr lang="nl-NL" sz="1200" dirty="0"/>
              <a:t>- betreft onroerend goed of een ander gehypothekeerd object/gezekerde vordering en volgens haar kan geen hypotheek worden gevestigd op een onroerend goed, op de samenstellende delen ervan, en blijft deze bij verdeling van het object van de hypotheek van kracht op alle het door de splitsing tot stand gebrachte onroerend goed als gezamenlijke hypotheek</a:t>
            </a:r>
            <a:endParaRPr lang="pl-PL" sz="1200"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72081" y="373991"/>
            <a:ext cx="3980026" cy="576064"/>
          </a:xfrm>
        </p:spPr>
        <p:txBody>
          <a:bodyPr/>
          <a:lstStyle/>
          <a:p>
            <a:r>
              <a:rPr lang="nl-NL" sz="2000" dirty="0">
                <a:solidFill>
                  <a:srgbClr val="9AD3E9"/>
                </a:solidFill>
              </a:rPr>
              <a:t>Principe van ondeelbaarheid van een hypotheek</a:t>
            </a:r>
            <a:r>
              <a:rPr lang="pl-PL" sz="2000" dirty="0">
                <a:solidFill>
                  <a:srgbClr val="9AD3E9"/>
                </a:solidFill>
              </a:rPr>
              <a:t>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689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7948" y="150850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959755" y="1556988"/>
            <a:ext cx="7439497" cy="3323987"/>
          </a:xfrm>
          <a:prstGeom prst="rect">
            <a:avLst/>
          </a:prstGeom>
          <a:noFill/>
        </p:spPr>
        <p:txBody>
          <a:bodyPr wrap="square" rtlCol="0">
            <a:spAutoFit/>
          </a:bodyPr>
          <a:lstStyle/>
          <a:p>
            <a:pPr marL="342900" indent="-342900" algn="just">
              <a:lnSpc>
                <a:spcPct val="150000"/>
              </a:lnSpc>
              <a:buFont typeface="+mj-lt"/>
              <a:buAutoNum type="arabicPeriod"/>
            </a:pPr>
            <a:r>
              <a:rPr lang="nl-NL" sz="1200" dirty="0"/>
              <a:t>Een hypotheek stelt een geldelijke vordering veilig en kan ook een toekomstige vordering waarborgen die uit een specifieke rechtsverhouding zal voortvloeien,</a:t>
            </a:r>
          </a:p>
          <a:p>
            <a:pPr marL="342900" indent="-342900" algn="just">
              <a:lnSpc>
                <a:spcPct val="150000"/>
              </a:lnSpc>
              <a:buFont typeface="+mj-lt"/>
              <a:buAutoNum type="arabicPeriod"/>
            </a:pPr>
            <a:r>
              <a:rPr lang="nl-NL" sz="1200" dirty="0"/>
              <a:t>Een hypotheek stelt een vordering zeker tot een bepaald geldbedrag - een indicatie van het bedrag en de valuta, een indicatie van de looptijd is niet nodig (specificiteitsbeginsel van de hypotheek), het bedrag van de hypotheek wordt uitgedrukt in dezelfde valuta als de gedekte vordering, tenzij anders overeengekomen door de partijen in de overeenkomst tot vestiging van de hypotheek,</a:t>
            </a:r>
          </a:p>
          <a:p>
            <a:pPr marL="342900" indent="-342900" algn="just">
              <a:lnSpc>
                <a:spcPct val="150000"/>
              </a:lnSpc>
              <a:buFont typeface="+mj-lt"/>
              <a:buAutoNum type="arabicPeriod"/>
            </a:pPr>
            <a:r>
              <a:rPr lang="nl-NL" sz="1200" dirty="0"/>
              <a:t>Als de hypothecaire zekerheid buitensporig is, kan de eigenaar van het gehypothekeerde goed een verlaging van het bedrag eisen - een mogelijkheid als het de limieten overschrijdt die nodig zijn om de rechten van de schuldeiser te beschermen, heeft de persoonlijke schuldenaar die niet de eigenaar is van het gehypothekeerde goed geen wettelijk recht staat om de vordering in te stellen, kan de vordering worden ingesteld bij de rechtbank van de plaats waar het onroerend goed is gelegen</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Object of the security</a:t>
            </a:r>
          </a:p>
        </p:txBody>
      </p:sp>
      <p:sp>
        <p:nvSpPr>
          <p:cNvPr id="13" name="Donut 24">
            <a:extLst>
              <a:ext uri="{FF2B5EF4-FFF2-40B4-BE49-F238E27FC236}">
                <a16:creationId xmlns:a16="http://schemas.microsoft.com/office/drawing/2014/main" id="{5DFD50CF-22E5-4493-813D-FACEFC3A4C3F}"/>
              </a:ext>
            </a:extLst>
          </p:cNvPr>
          <p:cNvSpPr/>
          <p:nvPr/>
        </p:nvSpPr>
        <p:spPr>
          <a:xfrm>
            <a:off x="4355198" y="968441"/>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4370567"/>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TotalTime>
  <Words>3028</Words>
  <Application>Microsoft Office PowerPoint</Application>
  <PresentationFormat>Presentación en pantalla (16:9)</PresentationFormat>
  <Paragraphs>115</Paragraphs>
  <Slides>23</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23</vt:i4>
      </vt:variant>
    </vt:vector>
  </HeadingPairs>
  <TitlesOfParts>
    <vt:vector size="31" baseType="lpstr">
      <vt:lpstr>맑은 고딕</vt:lpstr>
      <vt:lpstr>Arial</vt:lpstr>
      <vt:lpstr>Calibri</vt:lpstr>
      <vt:lpstr>Calibri Light</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85</cp:revision>
  <dcterms:created xsi:type="dcterms:W3CDTF">2016-12-05T23:26:54Z</dcterms:created>
  <dcterms:modified xsi:type="dcterms:W3CDTF">2024-02-22T16:23:51Z</dcterms:modified>
</cp:coreProperties>
</file>