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B2A3"/>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29948225-E7E7-4109-90DD-34EBFE508BF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E2D49DD7-7544-4569-84DF-6C3BC29A1F1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68AD2EB-B590-4E2E-9006-AA1F3D704DA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spcBef>
                <a:spcPts val="0"/>
              </a:spcBef>
              <a:defRPr/>
            </a:pPr>
            <a:r>
              <a:rPr lang="en-US" sz="1400" b="1" dirty="0">
                <a:ea typeface="Tahoma"/>
                <a:cs typeface="Tahoma"/>
                <a:sym typeface="Tahoma"/>
              </a:rPr>
              <a:t>HIPOTEKA</a:t>
            </a:r>
          </a:p>
          <a:p>
            <a:pPr fontAlgn="auto">
              <a:spcBef>
                <a:spcPts val="0"/>
              </a:spcBef>
              <a:spcAft>
                <a:spcPts val="0"/>
              </a:spcAft>
              <a:defRPr/>
            </a:pPr>
            <a:endParaRPr lang="en-US" altLang="ko-KR" b="1" dirty="0"/>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264696" cy="2862322"/>
          </a:xfrm>
          <a:prstGeom prst="rect">
            <a:avLst/>
          </a:prstGeom>
          <a:noFill/>
        </p:spPr>
        <p:txBody>
          <a:bodyPr wrap="square" rtlCol="0">
            <a:spAutoFit/>
          </a:bodyPr>
          <a:lstStyle/>
          <a:p>
            <a:pPr marL="457200" indent="-457200" algn="just">
              <a:lnSpc>
                <a:spcPct val="200000"/>
              </a:lnSpc>
              <a:buFont typeface="+mj-lt"/>
              <a:buAutoNum type="arabicPeriod"/>
            </a:pPr>
            <a:r>
              <a:rPr lang="pl-PL" sz="1200" dirty="0"/>
              <a:t>Hipoteka umowna może także zabezpieczać kilka wierzytelności z różnych stosunków prawnych przysługujących temu samemu wierzycielowi.</a:t>
            </a:r>
          </a:p>
          <a:p>
            <a:pPr marL="457200" indent="-457200" algn="just">
              <a:lnSpc>
                <a:spcPct val="200000"/>
              </a:lnSpc>
              <a:buFont typeface="+mj-lt"/>
              <a:buAutoNum type="arabicPeriod"/>
            </a:pPr>
            <a:r>
              <a:rPr lang="pl-PL" sz="1200" dirty="0"/>
              <a:t>W umowie ustanawiającej hipotekę należy określić stosunki prawne oraz wynikające z nich wierzytelności objęte zabezpieczeniem.</a:t>
            </a:r>
          </a:p>
          <a:p>
            <a:pPr marL="457200" indent="-457200" algn="just">
              <a:lnSpc>
                <a:spcPct val="200000"/>
              </a:lnSpc>
              <a:buFont typeface="+mj-lt"/>
              <a:buAutoNum type="arabicPeriod"/>
            </a:pPr>
            <a:r>
              <a:rPr lang="pl-PL" sz="1200" dirty="0"/>
              <a:t>Wierzyciel hipoteczny może podzielić hipotekę. Oświadczenie o podziale hipoteki należy złożyć właścicielowi nieruchomości. Podział hipoteki staje się skuteczny z chwilą wpisu w księdze wieczystej.</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46577"/>
          </a:xfrm>
          <a:prstGeom prst="rect">
            <a:avLst/>
          </a:prstGeom>
          <a:noFill/>
        </p:spPr>
        <p:txBody>
          <a:bodyPr wrap="square" rtlCol="0">
            <a:spAutoFit/>
          </a:bodyPr>
          <a:lstStyle/>
          <a:p>
            <a:r>
              <a:rPr lang="pl-PL" sz="1050" dirty="0"/>
              <a:t> </a:t>
            </a:r>
            <a:endParaRPr lang="pl-PL" sz="900" dirty="0"/>
          </a:p>
          <a:p>
            <a:pPr marL="342900" indent="-342900" algn="just">
              <a:buFont typeface="+mj-lt"/>
              <a:buAutoNum type="arabicPeriod"/>
            </a:pPr>
            <a:r>
              <a:rPr lang="pl-PL" sz="1050" dirty="0"/>
              <a:t>Hipoteka zabezpiecza wierzytelność pieniężną, w tym również wierzytelność przyszłą.</a:t>
            </a:r>
          </a:p>
          <a:p>
            <a:pPr marL="342900" indent="-342900" algn="just">
              <a:buFont typeface="+mj-lt"/>
              <a:buAutoNum type="arabicPeriod"/>
            </a:pPr>
            <a:endParaRPr lang="pl-PL" sz="1050" dirty="0"/>
          </a:p>
          <a:p>
            <a:pPr marL="342900" indent="-342900" algn="just">
              <a:buFont typeface="+mj-lt"/>
              <a:buAutoNum type="arabicPeriod"/>
            </a:pPr>
            <a:r>
              <a:rPr lang="pl-PL" sz="1050" dirty="0"/>
              <a:t>Hipoteka zabezpiecza wierzytelność do oznaczonej sumy pieniężnej. Jeżeli zabezpieczenie hipoteczne jest nadmierne, właściciel obciążonej nieruchomości może żądać zmniejszenia sumy hipoteki.</a:t>
            </a:r>
          </a:p>
          <a:p>
            <a:pPr marL="342900" indent="-342900" algn="just">
              <a:buFont typeface="+mj-lt"/>
              <a:buAutoNum type="arabicPeriod"/>
            </a:pPr>
            <a:endParaRPr lang="pl-PL" sz="1050" dirty="0"/>
          </a:p>
          <a:p>
            <a:pPr marL="342900" indent="-342900" algn="just">
              <a:buFont typeface="+mj-lt"/>
              <a:buAutoNum type="arabicPeriod"/>
            </a:pPr>
            <a:r>
              <a:rPr lang="pl-PL" sz="1050" dirty="0"/>
              <a:t>Sumę hipoteki wyraża się w tej samej walucie co zabezpieczona wierzytelność, jeżeli strony w umowie ustanawiającej hipotekę nie postanowiły inaczej.</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754326"/>
          </a:xfrm>
          <a:prstGeom prst="rect">
            <a:avLst/>
          </a:prstGeom>
          <a:noFill/>
        </p:spPr>
        <p:txBody>
          <a:bodyPr wrap="square" rtlCol="0">
            <a:spAutoFit/>
          </a:bodyPr>
          <a:lstStyle/>
          <a:p>
            <a:pPr algn="just">
              <a:lnSpc>
                <a:spcPct val="200000"/>
              </a:lnSpc>
            </a:pPr>
            <a:r>
              <a:rPr lang="pl-PL" sz="1200" dirty="0"/>
              <a:t>Hipoteka zabezpiecza mieszczące się w sumie hipoteki roszczenia o odsetki oraz o przyznane koszty postępowania, jak również inne roszczenia o świadczenia uboczne, jeżeli zostały wymienione</a:t>
            </a:r>
            <a:r>
              <a:rPr lang="es-ES" sz="1200" dirty="0"/>
              <a:t> </a:t>
            </a:r>
            <a:r>
              <a:rPr lang="pl-PL" sz="1200" dirty="0"/>
              <a:t>w dokumencie stanowiącym podstawę wpisu hipoteki do księgi wieczystej, a więc np. w umowie (art. 69 UKWH)</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87966"/>
            <a:ext cx="6207782" cy="2769989"/>
          </a:xfrm>
          <a:prstGeom prst="rect">
            <a:avLst/>
          </a:prstGeom>
          <a:noFill/>
        </p:spPr>
        <p:txBody>
          <a:bodyPr wrap="square" rtlCol="0">
            <a:spAutoFit/>
          </a:bodyPr>
          <a:lstStyle/>
          <a:p>
            <a:pPr>
              <a:lnSpc>
                <a:spcPct val="150000"/>
              </a:lnSpc>
            </a:pPr>
            <a:r>
              <a:rPr lang="pl-PL" sz="1200" dirty="0"/>
              <a:t>1) UMOWA – hipoteka umowna; wpis do KW</a:t>
            </a:r>
          </a:p>
          <a:p>
            <a:pPr marL="457200" indent="-457200" algn="just">
              <a:lnSpc>
                <a:spcPct val="150000"/>
              </a:lnSpc>
              <a:buFont typeface="+mj-lt"/>
              <a:buAutoNum type="arabicPeriod"/>
            </a:pPr>
            <a:r>
              <a:rPr lang="pl-PL" sz="1200" dirty="0"/>
              <a:t>konieczne jest zawarcie umowy pomiędzy właścicielem nieruchomości, na której hipoteka ma zostać ustanowiona i wierzycielem (administratorem hipoteki ustanowionej dla zabezpieczenia wierzytelności większej liczby wierzycieli – art. 682 KWU) oraz</a:t>
            </a:r>
          </a:p>
          <a:p>
            <a:pPr marL="457200" indent="-457200" algn="just">
              <a:lnSpc>
                <a:spcPct val="150000"/>
              </a:lnSpc>
              <a:buFont typeface="+mj-lt"/>
              <a:buAutoNum type="arabicPeriod"/>
            </a:pPr>
            <a:r>
              <a:rPr lang="pl-PL" sz="1200" dirty="0"/>
              <a:t>wpisanie hipoteki do księgi wieczystej  (art. 67 UKWH) albo złożenie wniosku z dokumentami dotyczącymi ustanowienia hipoteki do zbioru dokumentów prowadzonych przez odpowiedni sąd rejonowy, jeżeli księga wieczysta dla danej nieruchomości nie została założona, zaginęła lub uległa zniszczeniu (art. 123 UKWH)</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Źródła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marL="457200" indent="-457200" algn="just">
              <a:lnSpc>
                <a:spcPct val="200000"/>
              </a:lnSpc>
              <a:buFont typeface="+mj-lt"/>
              <a:buAutoNum type="arabicPeriod"/>
            </a:pPr>
            <a:r>
              <a:rPr lang="pl-PL" sz="1200" dirty="0"/>
              <a:t>Oświadczenie właściciela – w formie aktu notarialnego ad solemnitatem</a:t>
            </a:r>
          </a:p>
          <a:p>
            <a:pPr marL="457200" indent="-457200" algn="just">
              <a:lnSpc>
                <a:spcPct val="200000"/>
              </a:lnSpc>
              <a:buFont typeface="+mj-lt"/>
              <a:buAutoNum type="arabicPeriod"/>
            </a:pPr>
            <a:r>
              <a:rPr lang="pl-PL" sz="1200" dirty="0"/>
              <a:t>Oświadczenie wierzyciela może zostać złożone w dowolnej formie,</a:t>
            </a:r>
          </a:p>
          <a:p>
            <a:pPr marL="457200" indent="-457200" algn="just">
              <a:lnSpc>
                <a:spcPct val="200000"/>
              </a:lnSpc>
              <a:buFont typeface="+mj-lt"/>
              <a:buAutoNum type="arabicPeriod"/>
            </a:pPr>
            <a:r>
              <a:rPr lang="pl-PL" sz="1200" dirty="0"/>
              <a:t>Hipoteka na rzecz banku może zostać ustanowiona bez zachowania formy aktu notarialnego</a:t>
            </a:r>
          </a:p>
          <a:p>
            <a:pPr marL="457200" indent="-457200" algn="just">
              <a:lnSpc>
                <a:spcPct val="200000"/>
              </a:lnSpc>
              <a:buFont typeface="+mj-lt"/>
              <a:buAutoNum type="arabicPeriod"/>
            </a:pPr>
            <a:r>
              <a:rPr lang="pl-PL" sz="1200" dirty="0"/>
              <a:t>bez zgody właściciela nieruchomości (użytkownika wieczystego, …) - hipoteka przymusowa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Zawarcie umowy</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14209"/>
            <a:ext cx="6192688" cy="2769989"/>
          </a:xfrm>
          <a:prstGeom prst="rect">
            <a:avLst/>
          </a:prstGeom>
          <a:noFill/>
        </p:spPr>
        <p:txBody>
          <a:bodyPr wrap="square" rtlCol="0">
            <a:spAutoFit/>
          </a:bodyPr>
          <a:lstStyle/>
          <a:p>
            <a:pPr algn="just">
              <a:lnSpc>
                <a:spcPct val="150000"/>
              </a:lnSpc>
            </a:pPr>
            <a:r>
              <a:rPr lang="pl-PL" sz="1200" dirty="0"/>
              <a:t>może powstać na podstawie: </a:t>
            </a:r>
          </a:p>
          <a:p>
            <a:pPr marL="457200" indent="-457200" algn="just">
              <a:lnSpc>
                <a:spcPct val="150000"/>
              </a:lnSpc>
              <a:buFont typeface="+mj-lt"/>
              <a:buAutoNum type="arabicPeriod"/>
            </a:pPr>
            <a:r>
              <a:rPr lang="pl-PL" sz="1200" dirty="0"/>
              <a:t>uzyskanego przez wierzyciela tytułu wykonawczego (tytuł egzekucyjny opatrzony klauzulą wykonalności – tyt. egzekucyjny to dokument urzędowy stwierdzający istnienie i zakres nadającego się do egzekucji roszczenia wierzyciela i jednocześnie istnienie oraz zakres obowiązku prawnego dłużnika, natomiast klauzula wykonalności to akt sądowy, w którym sąd stwierdza, że tytuł egzekucyjny nadaje się do wykonania, że prowadzenie egzekucji przeciwko dłużnikowi jest dopuszczalne, oraz nakazuje urzędom i osobom zainteresowanym wykonanie tytułu egzekucyjnego)</a:t>
            </a:r>
          </a:p>
          <a:p>
            <a:pPr marL="457200" indent="-457200" algn="just">
              <a:lnSpc>
                <a:spcPct val="150000"/>
              </a:lnSpc>
              <a:buFont typeface="+mj-lt"/>
              <a:buAutoNum type="arabicPeriod"/>
            </a:pPr>
            <a:r>
              <a:rPr lang="pl-PL" sz="1200" dirty="0"/>
              <a:t> postanowienia sądu o udzieleniu zabezpieczenia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Zawarcie umowy cd.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661993"/>
          </a:xfrm>
          <a:prstGeom prst="rect">
            <a:avLst/>
          </a:prstGeom>
          <a:noFill/>
        </p:spPr>
        <p:txBody>
          <a:bodyPr wrap="square" rtlCol="0">
            <a:spAutoFit/>
          </a:bodyPr>
          <a:lstStyle/>
          <a:p>
            <a:pPr algn="just">
              <a:lnSpc>
                <a:spcPct val="150000"/>
              </a:lnSpc>
            </a:pPr>
            <a:r>
              <a:rPr lang="pl-PL" sz="1200" dirty="0"/>
              <a:t>może powstać na podstawie: </a:t>
            </a:r>
          </a:p>
          <a:p>
            <a:pPr algn="just">
              <a:lnSpc>
                <a:spcPct val="150000"/>
              </a:lnSpc>
            </a:pPr>
            <a:endParaRPr lang="pl-PL" sz="1200" dirty="0"/>
          </a:p>
          <a:p>
            <a:pPr marL="342900" indent="-342900" algn="just">
              <a:lnSpc>
                <a:spcPct val="150000"/>
              </a:lnSpc>
              <a:buFont typeface="Arial" panose="020B0604020202020204" pitchFamily="34" charset="0"/>
              <a:buChar char="•"/>
            </a:pPr>
            <a:r>
              <a:rPr lang="pl-PL" sz="1200" dirty="0"/>
              <a:t>Postanowienia prokuratora, </a:t>
            </a:r>
          </a:p>
          <a:p>
            <a:pPr marL="342900" indent="-342900" algn="just">
              <a:lnSpc>
                <a:spcPct val="150000"/>
              </a:lnSpc>
              <a:buFont typeface="Arial" panose="020B0604020202020204" pitchFamily="34" charset="0"/>
              <a:buChar char="•"/>
            </a:pPr>
            <a:r>
              <a:rPr lang="pl-PL" sz="1200" dirty="0"/>
              <a:t>Decyzji administracyjnej </a:t>
            </a:r>
          </a:p>
          <a:p>
            <a:pPr marL="342900" indent="-342900" algn="just">
              <a:lnSpc>
                <a:spcPct val="150000"/>
              </a:lnSpc>
              <a:buFont typeface="Arial" panose="020B0604020202020204" pitchFamily="34" charset="0"/>
              <a:buChar char="•"/>
            </a:pPr>
            <a:r>
              <a:rPr lang="pl-PL" sz="1200" dirty="0"/>
              <a:t>Zarządzenia zabezpieczenia na podstawie egzekucji w administracji</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Zawarcie umowy cd.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492990"/>
          </a:xfrm>
          <a:prstGeom prst="rect">
            <a:avLst/>
          </a:prstGeom>
          <a:noFill/>
        </p:spPr>
        <p:txBody>
          <a:bodyPr wrap="square" rtlCol="0">
            <a:spAutoFit/>
          </a:bodyPr>
          <a:lstStyle/>
          <a:p>
            <a:pPr algn="just">
              <a:lnSpc>
                <a:spcPct val="200000"/>
              </a:lnSpc>
            </a:pPr>
            <a:r>
              <a:rPr lang="pl-PL" sz="1200" dirty="0"/>
              <a:t>Przysługująca instytucjom państwowym na wszystkich nieruchomościach płatnika, podatnika, inkasenta, następcy prawnego lub osób trzecich z tytułu zobowiązań podatkowych, zaległości podatkowych i odsetek </a:t>
            </a:r>
          </a:p>
          <a:p>
            <a:pPr algn="just">
              <a:lnSpc>
                <a:spcPct val="200000"/>
              </a:lnSpc>
            </a:pPr>
            <a:r>
              <a:rPr lang="pl-PL" sz="1200" dirty="0"/>
              <a:t>Wymaga wpisu do KW (Księgi Wieczystej), zgoda właściciela nie jest wymagana, podstawą wpisu jest doręczona decyzja administracyjna, tytuł wykonawczy lub zarządzenie zabezpieczenia.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Skarbowa hipoteka przymusowa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39175"/>
            <a:ext cx="6207782" cy="2828147"/>
          </a:xfrm>
          <a:prstGeom prst="rect">
            <a:avLst/>
          </a:prstGeom>
          <a:noFill/>
        </p:spPr>
        <p:txBody>
          <a:bodyPr wrap="square" rtlCol="0">
            <a:spAutoFit/>
          </a:bodyPr>
          <a:lstStyle/>
          <a:p>
            <a:pPr algn="just">
              <a:lnSpc>
                <a:spcPct val="150000"/>
              </a:lnSpc>
            </a:pPr>
            <a:r>
              <a:rPr lang="pl-PL" sz="1200" dirty="0"/>
              <a:t>W przypadku, gdy dłużnik hipoteczny nie uiszcza wymagalnej wierzytelności hipotecznej, wierzyciel może dochodzić zaspokojenia w postępowaniu sądowym (podstawa tytuł wykonawczy), ewentualnie w trybie egzekucji administracyjnej, stosujemy również do hipoteki na prawie użytkowania wieczystego lub udziale we współużytkowaniu wieczystym gruntu, spółdzielczym własnościowym prawie do lokalu, jak i na wierzytelności hipotecznej, </a:t>
            </a:r>
          </a:p>
          <a:p>
            <a:pPr algn="just">
              <a:lnSpc>
                <a:spcPct val="150000"/>
              </a:lnSpc>
            </a:pPr>
            <a:endParaRPr lang="pl-PL" sz="1200" dirty="0"/>
          </a:p>
          <a:p>
            <a:pPr algn="just">
              <a:lnSpc>
                <a:spcPct val="150000"/>
              </a:lnSpc>
            </a:pPr>
            <a:r>
              <a:rPr lang="pl-PL" sz="1200" dirty="0"/>
              <a:t>Wierzytelność zabezpieczona hipotecznie stanowi rzeczowy dług właściciela nieruchomości i wierzyciel może skutecznie wytoczyć powództwo o jego zasądzenie. Ochrona dłużnika polega na wyłączeniu możliwości zaspokojenia tego długu z innych składników swojego majątku niż ten, na którym ciąży hipoteka.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Tryb zaspokojenia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145" y="153893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106838" y="1565737"/>
            <a:ext cx="6930323" cy="3323987"/>
          </a:xfrm>
          <a:prstGeom prst="rect">
            <a:avLst/>
          </a:prstGeom>
          <a:noFill/>
        </p:spPr>
        <p:txBody>
          <a:bodyPr wrap="square" rtlCol="0">
            <a:spAutoFit/>
          </a:bodyPr>
          <a:lstStyle/>
          <a:p>
            <a:pPr algn="just">
              <a:lnSpc>
                <a:spcPct val="150000"/>
              </a:lnSpc>
            </a:pPr>
            <a:r>
              <a:rPr lang="pl-PL" sz="1200" dirty="0"/>
              <a:t>Podstawowe przyczyny wygaśnięcia hipoteki to:</a:t>
            </a:r>
          </a:p>
          <a:p>
            <a:pPr marL="342900" indent="-342900" algn="just">
              <a:lnSpc>
                <a:spcPct val="150000"/>
              </a:lnSpc>
              <a:buFont typeface="+mj-lt"/>
              <a:buAutoNum type="arabicPeriod"/>
            </a:pPr>
            <a:r>
              <a:rPr lang="pl-PL" sz="1200" dirty="0"/>
              <a:t>wykonanie zobowiązania,</a:t>
            </a:r>
          </a:p>
          <a:p>
            <a:pPr marL="342900" indent="-342900" algn="just">
              <a:lnSpc>
                <a:spcPct val="150000"/>
              </a:lnSpc>
              <a:buFont typeface="+mj-lt"/>
              <a:buAutoNum type="arabicPeriod"/>
            </a:pPr>
            <a:r>
              <a:rPr lang="pl-PL" sz="1200" dirty="0"/>
              <a:t>Zrzeczenie się prawa </a:t>
            </a:r>
          </a:p>
          <a:p>
            <a:pPr marL="342900" indent="-342900" algn="just">
              <a:lnSpc>
                <a:spcPct val="150000"/>
              </a:lnSpc>
              <a:buFont typeface="+mj-lt"/>
              <a:buAutoNum type="arabicPeriod"/>
            </a:pPr>
            <a:r>
              <a:rPr lang="pl-PL" sz="1200" dirty="0"/>
              <a:t>Konfuzja - ograniczone prawo rzeczowe wygasa, jeżeli przejdzie na właściciela rzeczy obciążonej albo jeżeli ten, komu prawo takie przysługuje, nabędzie własność rzeczy obciążonej.</a:t>
            </a:r>
          </a:p>
          <a:p>
            <a:pPr marL="342900" indent="-342900" algn="just">
              <a:lnSpc>
                <a:spcPct val="150000"/>
              </a:lnSpc>
              <a:buFont typeface="+mj-lt"/>
              <a:buAutoNum type="arabicPeriod"/>
            </a:pPr>
            <a:r>
              <a:rPr lang="pl-PL" sz="1200" dirty="0"/>
              <a:t>wygaśnięcie wierzytelności zabezpieczonej hipoteką w sytuacji, gdy z danego stosunku prawnego nie mogą powstać już w przyszłości kolejne wierzytelności podlegające zabezpieczeniu lub wygaśnięcie ostatniej wierzytelności zabezpieczonej hipoteką </a:t>
            </a:r>
          </a:p>
          <a:p>
            <a:pPr marL="342900" indent="-342900" algn="just">
              <a:lnSpc>
                <a:spcPct val="150000"/>
              </a:lnSpc>
              <a:buFont typeface="+mj-lt"/>
              <a:buAutoNum type="arabicPeriod"/>
            </a:pPr>
            <a:r>
              <a:rPr lang="pl-PL" sz="1200" dirty="0"/>
              <a:t>W razie wykreślenie z KW bez ważnej podstawy prawnej z upływem 10 lat </a:t>
            </a:r>
          </a:p>
          <a:p>
            <a:pPr marL="342900" indent="-342900" algn="just">
              <a:lnSpc>
                <a:spcPct val="150000"/>
              </a:lnSpc>
              <a:buFont typeface="+mj-lt"/>
              <a:buAutoNum type="arabicPeriod"/>
            </a:pPr>
            <a:r>
              <a:rPr lang="pl-PL" sz="1200" dirty="0"/>
              <a:t>Złożenie zabezpieczonej kwoty o depozytu sądowego z e zrzeczeniem się uprawienia do jej powrotnego odebrania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Wygaśnięcie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12402"/>
          </a:xfrm>
          <a:prstGeom prst="rect">
            <a:avLst/>
          </a:prstGeom>
          <a:noFill/>
        </p:spPr>
        <p:txBody>
          <a:bodyPr wrap="square" rtlCol="0">
            <a:spAutoFit/>
          </a:bodyPr>
          <a:lstStyle/>
          <a:p>
            <a:pPr algn="just">
              <a:lnSpc>
                <a:spcPct val="200000"/>
              </a:lnSpc>
            </a:pPr>
            <a:r>
              <a:rPr lang="pl-PL" sz="1200" dirty="0">
                <a:solidFill>
                  <a:schemeClr val="tx1">
                    <a:lumMod val="75000"/>
                    <a:lumOff val="25000"/>
                  </a:schemeClr>
                </a:solidFill>
              </a:rPr>
              <a:t>Hipoteka jest prawem, którym może zostać obciążone prawo własności nieruchomości (inne prawo ok. w ustawie) w celu uzyskania zabezpieczenia oznaczonej wierzytelności – wierzytelności wynikającej (lub mogącej wyniknąć) z istniejącego, określonego stosunku prawnego.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marL="342900" indent="-342900" algn="just">
              <a:lnSpc>
                <a:spcPct val="150000"/>
              </a:lnSpc>
              <a:buFont typeface="+mj-lt"/>
              <a:buAutoNum type="arabicPeriod"/>
            </a:pPr>
            <a:r>
              <a:rPr lang="pl-PL" sz="1200" dirty="0"/>
              <a:t>W razie wygaśnięcia hipoteki wierzyciel obowiązany jest dokonać wszelkich czynności umożliwiających wykreślenie hipoteki z księgi wieczystej </a:t>
            </a:r>
          </a:p>
          <a:p>
            <a:pPr marL="342900" indent="-342900" algn="just">
              <a:lnSpc>
                <a:spcPct val="150000"/>
              </a:lnSpc>
              <a:buFont typeface="+mj-lt"/>
              <a:buAutoNum type="arabicPeriod"/>
            </a:pPr>
            <a:r>
              <a:rPr lang="pl-PL" sz="1200" dirty="0"/>
              <a:t>ww. przepis uprawnia właściciela do żądania od wierzyciela hipotecznego dokonania czynności umożliwiających wykreślenie wygasłej hipoteki z księgi wieczystej, w szczególności wydania odpowiedniego dokumentu – w doktrynie przyjmuje się, że wystarczający do wykreślenia wygasłej hipoteki z księgi wieczystej jest też pokwitowanie wierzyciela, bez względu na to, czy świadczenie spełnił dłużnik osobisty, czy rzeczowy, jeżeli tylko będzie ono zawierać odpowiednią treść i formę</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Wygaśnięcie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just">
              <a:lnSpc>
                <a:spcPct val="150000"/>
              </a:lnSpc>
            </a:pPr>
            <a:r>
              <a:rPr lang="pl-PL" sz="1200" dirty="0"/>
              <a:t>Co do treści dokumentu - jednoznacznie potwierdzenie, że określona hipoteka wygasła, a wierzyciel , wyraża zgodę na jej wykreślenie z księgi lub wskazywać, że wszystkie zabezpieczone tą hipoteką wierzytelności wygasły, a na ich miejsce nie może już powstać w przyszłości kolejna wierzytelność nadająca się do zabezpieczenia hipotecznego</a:t>
            </a:r>
          </a:p>
          <a:p>
            <a:pPr algn="just">
              <a:lnSpc>
                <a:spcPct val="150000"/>
              </a:lnSpc>
            </a:pPr>
            <a:r>
              <a:rPr lang="pl-PL" sz="1200" dirty="0"/>
              <a:t>Co do formy dokumentu - formy pisemnej z podpisem notarialnie poświadczonym wierzyciela, w przypadku banku- określa je prawo bankowe</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Wygaśnięcie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20151"/>
          </a:xfrm>
          <a:prstGeom prst="rect">
            <a:avLst/>
          </a:prstGeom>
          <a:noFill/>
        </p:spPr>
        <p:txBody>
          <a:bodyPr wrap="square" rtlCol="0">
            <a:spAutoFit/>
          </a:bodyPr>
          <a:lstStyle/>
          <a:p>
            <a:pPr algn="just">
              <a:lnSpc>
                <a:spcPct val="150000"/>
              </a:lnSpc>
            </a:pPr>
            <a:r>
              <a:rPr lang="pl-PL" sz="1200" dirty="0"/>
              <a:t>Do wykreślenia wygasłej hipoteki z księgi wieczystej – poza dokumentem potwierdzającym jej wygaśnięcie – potrzebne jest oświadczenie właściciela nieruchomości i co do zasady powinno być załączone do wniosku o wykreślenie hipoteki, powinno być również złożone na piśmie z podpisem notarialnie poświadczonym; załączenie oświadczenia właściciela o wyrażeniu zgody na wykreślenie hipoteki jest zbędne, jeżeli sam właściciel składa wniosek do sądu wieczystoksięgowego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Wygaśnięcie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2101602"/>
            <a:ext cx="2736303" cy="576063"/>
          </a:xfrm>
        </p:spPr>
        <p:txBody>
          <a:bodyPr/>
          <a:lstStyle/>
          <a:p>
            <a:r>
              <a:rPr lang="en-US" altLang="ko-KR" b="0" dirty="0" err="1">
                <a:solidFill>
                  <a:srgbClr val="F8B2A3"/>
                </a:solidFill>
              </a:rPr>
              <a:t>Dziękuję</a:t>
            </a:r>
            <a:r>
              <a:rPr lang="en-US" altLang="ko-KR" b="0" dirty="0">
                <a:solidFill>
                  <a:srgbClr val="F8B2A3"/>
                </a:solidFill>
              </a:rPr>
              <a:t>!</a:t>
            </a:r>
            <a:endParaRPr lang="ko-KR" altLang="en-US" b="0" dirty="0">
              <a:solidFill>
                <a:srgbClr val="F8B2A3"/>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9" y="1709970"/>
            <a:ext cx="5904000"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ograniczone prawo rzeczowe o charakterze akcesoryjnym</a:t>
            </a:r>
          </a:p>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art. 65 ustawy o księgach wieczystych i hipotece (dalej jako „UKWH”): </a:t>
            </a:r>
          </a:p>
          <a:p>
            <a:pPr marL="285750" indent="-285750" algn="just">
              <a:lnSpc>
                <a:spcPct val="200000"/>
              </a:lnSpc>
              <a:buFont typeface="Wingdings" panose="05000000000000000000" pitchFamily="2" charset="2"/>
              <a:buChar char="q"/>
            </a:pPr>
            <a:r>
              <a:rPr lang="pl-PL" sz="1200" dirty="0">
                <a:solidFill>
                  <a:schemeClr val="tx1">
                    <a:lumMod val="75000"/>
                    <a:lumOff val="25000"/>
                  </a:schemeClr>
                </a:solidFill>
              </a:rPr>
              <a:t>„</a:t>
            </a:r>
            <a:r>
              <a:rPr lang="pl-PL" sz="1200" i="1" dirty="0">
                <a:solidFill>
                  <a:schemeClr val="tx1">
                    <a:lumMod val="75000"/>
                    <a:lumOff val="25000"/>
                  </a:schemeClr>
                </a:solidFill>
              </a:rPr>
              <a:t>W celu </a:t>
            </a:r>
            <a:r>
              <a:rPr lang="pl-PL" sz="1200" b="1" i="1" dirty="0">
                <a:solidFill>
                  <a:schemeClr val="tx1">
                    <a:lumMod val="75000"/>
                    <a:lumOff val="25000"/>
                  </a:schemeClr>
                </a:solidFill>
              </a:rPr>
              <a:t>zabezpieczenia oznaczonej wierzytelności </a:t>
            </a:r>
            <a:r>
              <a:rPr lang="pl-PL" sz="1200" i="1" dirty="0">
                <a:solidFill>
                  <a:schemeClr val="tx1">
                    <a:lumMod val="75000"/>
                    <a:lumOff val="25000"/>
                  </a:schemeClr>
                </a:solidFill>
              </a:rPr>
              <a:t>wynikającej z określonego stosunku prawnego można nieruchomość obciążyć prawem, na mocy którego wierzyciel może dochodzić zaspokojenia z nieruchomości </a:t>
            </a:r>
            <a:r>
              <a:rPr lang="pl-PL" sz="1200" b="1" i="1" dirty="0">
                <a:solidFill>
                  <a:schemeClr val="tx1">
                    <a:lumMod val="75000"/>
                    <a:lumOff val="25000"/>
                  </a:schemeClr>
                </a:solidFill>
              </a:rPr>
              <a:t>bez względu na to, czyją stała się własnością, i z pierwszeństwem przed wierzycielami osobistymi właściciela nieruchomości</a:t>
            </a:r>
            <a:r>
              <a:rPr lang="pl-PL" sz="1200" i="1" dirty="0">
                <a:solidFill>
                  <a:schemeClr val="tx1">
                    <a:lumMod val="75000"/>
                    <a:lumOff val="25000"/>
                  </a:schemeClr>
                </a:solidFill>
              </a:rPr>
              <a:t> (hipoteka).”</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marL="0" marR="0" lvl="0" indent="0" algn="ctr" rtl="0">
              <a:lnSpc>
                <a:spcPct val="150000"/>
              </a:lnSpc>
              <a:spcBef>
                <a:spcPts val="0"/>
              </a:spcBef>
              <a:spcAft>
                <a:spcPts val="0"/>
              </a:spcAft>
              <a:buNone/>
            </a:pPr>
            <a:r>
              <a:rPr lang="pl-PL" sz="2000" dirty="0">
                <a:solidFill>
                  <a:srgbClr val="9AD3E9"/>
                </a:solidFill>
              </a:rPr>
              <a:t>Istota i charakter</a:t>
            </a:r>
            <a:endParaRPr lang="pl-PL" sz="2000" dirty="0">
              <a:solidFill>
                <a:srgbClr val="9AD3E9"/>
              </a:solidFill>
              <a:latin typeface="Calibri"/>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938992"/>
          </a:xfrm>
          <a:prstGeom prst="rect">
            <a:avLst/>
          </a:prstGeom>
          <a:noFill/>
        </p:spPr>
        <p:txBody>
          <a:bodyPr wrap="square" rtlCol="0">
            <a:spAutoFit/>
          </a:bodyPr>
          <a:lstStyle/>
          <a:p>
            <a:r>
              <a:rPr lang="pl-PL" sz="1200" dirty="0"/>
              <a:t>Na mocy hipoteki wierzyciel hipoteczny może dochodzić zaspokojenia z przedmiotu hipoteki:</a:t>
            </a:r>
          </a:p>
          <a:p>
            <a:endParaRPr lang="pl-PL" sz="1200" dirty="0"/>
          </a:p>
          <a:p>
            <a:pPr marL="457200" indent="-457200">
              <a:buFont typeface="+mj-lt"/>
              <a:buAutoNum type="arabicPeriod"/>
            </a:pPr>
            <a:r>
              <a:rPr lang="pl-PL" sz="1200" dirty="0"/>
              <a:t>bez względu na to czyją stał się własnością/komu przysługuje to prawo z ustawowym uprawieniem do zaspokojenia się z pierwszeństwem przed wierzycielami osobistymi właściciela nieruchomości</a:t>
            </a:r>
          </a:p>
          <a:p>
            <a:pPr marL="457200" indent="-457200">
              <a:buFont typeface="+mj-lt"/>
              <a:buAutoNum type="arabicPeriod"/>
            </a:pPr>
            <a:endParaRPr lang="pl-PL" sz="1200" dirty="0"/>
          </a:p>
          <a:p>
            <a:pPr marL="457200" indent="-457200">
              <a:buFont typeface="+mj-lt"/>
              <a:buAutoNum type="arabicPeriod"/>
            </a:pPr>
            <a:r>
              <a:rPr lang="pl-PL" sz="1200" dirty="0"/>
              <a:t>z ustawowym uprawieniem do zaspokojenia się z pierwszeństwem przed wierzycielami osobistymi właściciela nieruchomości.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Uprawnienia z 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862322"/>
          </a:xfrm>
          <a:prstGeom prst="rect">
            <a:avLst/>
          </a:prstGeom>
          <a:noFill/>
        </p:spPr>
        <p:txBody>
          <a:bodyPr wrap="square" rtlCol="0">
            <a:spAutoFit/>
          </a:bodyPr>
          <a:lstStyle/>
          <a:p>
            <a:r>
              <a:rPr lang="pl-PL" sz="1200" dirty="0"/>
              <a:t>Ścisły związek hipoteki z nadrzędnym prawem podmiotowym, jakim jest wierzytelność hipoteczna</a:t>
            </a:r>
            <a:endParaRPr lang="es-ES" sz="1200" dirty="0"/>
          </a:p>
          <a:p>
            <a:endParaRPr lang="pl-PL" sz="1200" dirty="0"/>
          </a:p>
          <a:p>
            <a:r>
              <a:rPr lang="pl-PL" sz="1200" dirty="0"/>
              <a:t>79 UKWH</a:t>
            </a:r>
          </a:p>
          <a:p>
            <a:pPr algn="just"/>
            <a:r>
              <a:rPr lang="pl-PL" sz="1200" dirty="0"/>
              <a:t>1. W razie przelewu wierzytelności hipotecznej na nabywcę przechodzi także hipoteka, chyba że ustawa stanowi inaczej. Do przelewu wierzytelności hipotecznej niezbędny jest wpis w księdze wieczystej.</a:t>
            </a:r>
          </a:p>
          <a:p>
            <a:pPr algn="just"/>
            <a:r>
              <a:rPr lang="pl-PL" sz="1200" dirty="0"/>
              <a:t>2. Hipoteka nie może być przeniesiona bez wierzytelności, którą zabezpiecza.</a:t>
            </a:r>
          </a:p>
          <a:p>
            <a:endParaRPr lang="pl-PL" sz="1200" dirty="0"/>
          </a:p>
          <a:p>
            <a:r>
              <a:rPr lang="pl-PL" sz="1200" dirty="0"/>
              <a:t>94 UKWH</a:t>
            </a:r>
          </a:p>
          <a:p>
            <a:pPr algn="just"/>
            <a:r>
              <a:rPr lang="pl-PL" sz="1200" dirty="0"/>
              <a:t>Wygaśnięcie wierzytelności zabezpieczonej hipoteką pociąga za sobą wygaśnięcie hipoteki, chyba że z danego stosunku prawnego mogą powstać w przyszłości kolejne wierzytelności podlegające zabezpieczeniu.</a:t>
            </a:r>
          </a:p>
          <a:p>
            <a:pPr algn="just"/>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Accessory nature of the mortgage</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62881"/>
            <a:ext cx="6634314" cy="3046988"/>
          </a:xfrm>
          <a:prstGeom prst="rect">
            <a:avLst/>
          </a:prstGeom>
          <a:noFill/>
        </p:spPr>
        <p:txBody>
          <a:bodyPr wrap="square" rtlCol="0">
            <a:spAutoFit/>
          </a:bodyPr>
          <a:lstStyle/>
          <a:p>
            <a:pPr marL="342900" indent="-342900">
              <a:lnSpc>
                <a:spcPct val="150000"/>
              </a:lnSpc>
              <a:buFont typeface="+mj-lt"/>
              <a:buAutoNum type="arabicPeriod"/>
            </a:pPr>
            <a:r>
              <a:rPr lang="pl-PL" sz="1200" dirty="0"/>
              <a:t>nieruchomości (prawo własności nieruchomości – zob. Postanowienie Sądu Najwyższego - Izba Cywilna z dnia 25 czerwca 2014 r. IV CSK 654/13)</a:t>
            </a:r>
          </a:p>
          <a:p>
            <a:pPr marL="342900" indent="-342900">
              <a:lnSpc>
                <a:spcPct val="150000"/>
              </a:lnSpc>
              <a:buFont typeface="+mj-lt"/>
              <a:buAutoNum type="arabicPeriod"/>
            </a:pPr>
            <a:r>
              <a:rPr lang="pl-PL" sz="1200" dirty="0"/>
              <a:t>prawa podmiotowe wymienione w UKWH:</a:t>
            </a:r>
          </a:p>
          <a:p>
            <a:pPr lvl="1">
              <a:lnSpc>
                <a:spcPct val="150000"/>
              </a:lnSpc>
            </a:pPr>
            <a:r>
              <a:rPr lang="pl-PL" sz="1200" dirty="0"/>
              <a:t>1) użytkowanie wieczyste wraz z budynkami i urządzeniami na użytkowanym gruncie stanowiącymi własność użytkownika wieczystego;</a:t>
            </a:r>
          </a:p>
          <a:p>
            <a:pPr lvl="1">
              <a:lnSpc>
                <a:spcPct val="150000"/>
              </a:lnSpc>
            </a:pPr>
            <a:r>
              <a:rPr lang="pl-PL" sz="1200" dirty="0"/>
              <a:t>2) spółdzielcze własnościowe prawo do lokalu;</a:t>
            </a:r>
          </a:p>
          <a:p>
            <a:pPr lvl="1">
              <a:lnSpc>
                <a:spcPct val="150000"/>
              </a:lnSpc>
            </a:pPr>
            <a:r>
              <a:rPr lang="pl-PL" sz="1200" dirty="0"/>
              <a:t>3) wierzytelność zabezpieczona hipoteką (instytucja subintabulatu);</a:t>
            </a:r>
          </a:p>
          <a:p>
            <a:pPr marL="342900" indent="-342900">
              <a:lnSpc>
                <a:spcPct val="150000"/>
              </a:lnSpc>
              <a:buFont typeface="+mj-lt"/>
              <a:buAutoNum type="arabicPeriod"/>
            </a:pPr>
            <a:r>
              <a:rPr lang="pl-PL" sz="1200" dirty="0"/>
              <a:t>część ułamkowa nieruchomości, jeżeli stanowi udział współwłaściciela, oraz przysługujący współuprawnionemu udział we wspólności użytkowania wieczystego albo spółdzielczego wł. pr. do lokalu</a:t>
            </a:r>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Przedmiot</a:t>
            </a:r>
            <a:r>
              <a:rPr lang="pl-PL" sz="2000" b="1" dirty="0">
                <a:solidFill>
                  <a:srgbClr val="0070C0"/>
                </a:solidFill>
              </a:rPr>
              <a:t> </a:t>
            </a:r>
            <a:r>
              <a:rPr lang="pl-PL" sz="2000" dirty="0">
                <a:solidFill>
                  <a:srgbClr val="9AD3E9"/>
                </a:solidFill>
              </a:rPr>
              <a:t>hipoteki</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79790" cy="2492990"/>
          </a:xfrm>
          <a:prstGeom prst="rect">
            <a:avLst/>
          </a:prstGeom>
          <a:noFill/>
        </p:spPr>
        <p:txBody>
          <a:bodyPr wrap="square" rtlCol="0">
            <a:spAutoFit/>
          </a:bodyPr>
          <a:lstStyle/>
          <a:p>
            <a:pPr>
              <a:lnSpc>
                <a:spcPct val="150000"/>
              </a:lnSpc>
            </a:pPr>
            <a:r>
              <a:rPr lang="pl-PL" sz="1200" dirty="0"/>
              <a:t>UWAGA — › hipoteka rozciąga się na całą nieruchomość - ustanowienie tylko na części niepodzielonej nieruchomości nie jest możliwe, nie można jej jednak ustanowić na części nieruchomości stanowiącej przedmiot współwłasności łącznej (bezudziałowej) </a:t>
            </a:r>
          </a:p>
          <a:p>
            <a:pPr>
              <a:lnSpc>
                <a:spcPct val="150000"/>
              </a:lnSpc>
            </a:pPr>
            <a:endParaRPr lang="pl-PL" sz="1200" dirty="0"/>
          </a:p>
          <a:p>
            <a:pPr>
              <a:lnSpc>
                <a:spcPct val="150000"/>
              </a:lnSpc>
            </a:pPr>
            <a:r>
              <a:rPr lang="pl-PL" sz="1200" dirty="0"/>
              <a:t>Postanowienie Sądu Najwyższego - Izba Cywilna z dnia 11 kwietnia 2013 r. II CSK 471/12</a:t>
            </a:r>
          </a:p>
          <a:p>
            <a:pPr algn="just">
              <a:lnSpc>
                <a:spcPct val="150000"/>
              </a:lnSpc>
            </a:pPr>
            <a:r>
              <a:rPr lang="pl-PL" sz="1200" dirty="0"/>
              <a:t>Niedopuszczalne jest ustanowienie hipoteki na części nieruchomości będącej własnością jednej osoby (art. 65 ust. 1 ustawy z dnia 6 lipca 1982 r. o księgach wieczystych i hipotece, t.j. Dz. U. z 2001 r. Nr 124, poz. 1361 ze zm.).</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443152"/>
          </a:xfrm>
          <a:prstGeom prst="rect">
            <a:avLst/>
          </a:prstGeom>
          <a:noFill/>
        </p:spPr>
        <p:txBody>
          <a:bodyPr wrap="square" rtlCol="0">
            <a:spAutoFit/>
          </a:bodyPr>
          <a:lstStyle/>
          <a:p>
            <a:pPr algn="just">
              <a:lnSpc>
                <a:spcPct val="150000"/>
              </a:lnSpc>
            </a:pPr>
            <a:r>
              <a:rPr lang="pl-PL" sz="1200" dirty="0"/>
              <a:t>- dotyczy nieruchomości lub innego przedmiotu obciążonego hipoteką /zabezpieczonej wierzytelności i zgodnie z nią hipoteki nie można ustanowić na fragmencie nieruchomości, na jej częściach składowych, a w razie zaś podziału przedmiotu hipoteki pozostaje ona w mocy na wszystkich nieruchomościach powstałych na skutek podziału jako hipoteka łączna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640960" cy="576064"/>
          </a:xfrm>
        </p:spPr>
        <p:txBody>
          <a:bodyPr/>
          <a:lstStyle/>
          <a:p>
            <a:pPr algn="ctr"/>
            <a:r>
              <a:rPr lang="pl-PL" sz="2000" dirty="0">
                <a:solidFill>
                  <a:srgbClr val="9AD3E9"/>
                </a:solidFill>
              </a:rPr>
              <a:t>Zasada niepodzielności hipoteki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092943" y="1621519"/>
            <a:ext cx="7173121" cy="3323987"/>
          </a:xfrm>
          <a:prstGeom prst="rect">
            <a:avLst/>
          </a:prstGeom>
          <a:noFill/>
        </p:spPr>
        <p:txBody>
          <a:bodyPr wrap="square" rtlCol="0">
            <a:spAutoFit/>
          </a:bodyPr>
          <a:lstStyle/>
          <a:p>
            <a:pPr marL="342900" indent="-342900" algn="just">
              <a:lnSpc>
                <a:spcPct val="150000"/>
              </a:lnSpc>
              <a:buFont typeface="+mj-lt"/>
              <a:buAutoNum type="arabicPeriod"/>
            </a:pPr>
            <a:r>
              <a:rPr lang="pl-PL" sz="1200" dirty="0"/>
              <a:t>Hipoteka zabezpiecza wierzytelność pieniężną, może również zabezpieczać wierzytelność przyszłą mającą powstać w ramach określonego stosunku prawnego, </a:t>
            </a:r>
          </a:p>
          <a:p>
            <a:pPr marL="342900" indent="-342900" algn="just">
              <a:lnSpc>
                <a:spcPct val="150000"/>
              </a:lnSpc>
              <a:buFont typeface="+mj-lt"/>
              <a:buAutoNum type="arabicPeriod"/>
            </a:pPr>
            <a:r>
              <a:rPr lang="pl-PL" sz="1200" dirty="0"/>
              <a:t>Hipoteka zabezpiecza wierzytelność do oznaczonej sumy pieniężnej -  oznaczenie jej kwoty i waluty, oznaczenie wymagalności nie jest konieczne (zasada szczegółowości hipoteki), sumę hipoteki wyraża się w tej samej walucie co zabezpieczona wierzytelność, jeżeli strony w umowie ustanawiającej hipotekę nie postanowiły inaczej,</a:t>
            </a:r>
          </a:p>
          <a:p>
            <a:pPr marL="342900" indent="-342900" algn="just">
              <a:lnSpc>
                <a:spcPct val="150000"/>
              </a:lnSpc>
              <a:buFont typeface="+mj-lt"/>
              <a:buAutoNum type="arabicPeriod"/>
            </a:pPr>
            <a:r>
              <a:rPr lang="pl-PL" sz="1200" dirty="0"/>
              <a:t>Jeżeli zabezpieczenie hipoteczne jest nadmierne, właściciel obciążonej nieruchomości może żądać zmniejszenia sumy – możliwość gdy przekroczenie granic koniecznych dla ochrony praw wierzyciela, legitymacja procesowa do wytoczenia powództwa nie przysługuje dłużnikowi osobistemu niebędącemu właścicielem obciążonej nieruchomości, powództwo może być wytoczone przed sądem miejsca położenia nieruchomości</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pl-PL" sz="2000" dirty="0">
                <a:solidFill>
                  <a:srgbClr val="9AD3E9"/>
                </a:solidFill>
              </a:rPr>
              <a:t>Przedmiot zabezpieczenia</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68441"/>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2612</Words>
  <Application>Microsoft Office PowerPoint</Application>
  <PresentationFormat>Presentación en pantalla (16:9)</PresentationFormat>
  <Paragraphs>115</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23</vt:i4>
      </vt:variant>
    </vt:vector>
  </HeadingPairs>
  <TitlesOfParts>
    <vt:vector size="31" baseType="lpstr">
      <vt:lpstr>맑은 고딕</vt:lpstr>
      <vt:lpstr>Arial</vt:lpstr>
      <vt:lpstr>Calibri</vt:lpstr>
      <vt:lpstr>Calibri Light</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85</cp:revision>
  <dcterms:created xsi:type="dcterms:W3CDTF">2016-12-05T23:26:54Z</dcterms:created>
  <dcterms:modified xsi:type="dcterms:W3CDTF">2024-02-22T16:24:04Z</dcterms:modified>
</cp:coreProperties>
</file>