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82"/>
  </p:notesMasterIdLst>
  <p:sldIdLst>
    <p:sldId id="256" r:id="rId7"/>
    <p:sldId id="296"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262" r:id="rId8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1D5"/>
    <a:srgbClr val="98DFBB"/>
    <a:srgbClr val="9AD3E9"/>
    <a:srgbClr val="A4B4EA"/>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797-4A4F-4311-BA7D-6579C6922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2B83493-91BC-4B27-8FA5-1764667F2389}">
      <dgm:prSet phldrT="[Text]" custT="1"/>
      <dgm:spPr>
        <a:solidFill>
          <a:schemeClr val="accent4">
            <a:lumMod val="60000"/>
            <a:lumOff val="40000"/>
          </a:schemeClr>
        </a:solidFill>
      </dgm:spPr>
      <dgm:t>
        <a:bodyPr/>
        <a:lstStyle/>
        <a:p>
          <a:pPr>
            <a:buAutoNum type="arabicParenR"/>
          </a:pPr>
          <a:r>
            <a:rPr lang="nl-BE" sz="1200" dirty="0">
              <a:solidFill>
                <a:schemeClr val="tx1"/>
              </a:solidFill>
              <a:latin typeface="Arial Rounded MT Bold" panose="020F0704030504030204" pitchFamily="34" charset="0"/>
            </a:rPr>
            <a:t>Wat is de impact van kunstmatige intelligentie op individuen?</a:t>
          </a:r>
          <a:endParaRPr lang="it-IT" sz="1200" dirty="0">
            <a:solidFill>
              <a:schemeClr val="tx1"/>
            </a:solidFill>
          </a:endParaRPr>
        </a:p>
      </dgm:t>
    </dgm:pt>
    <dgm:pt modelId="{7034E3EF-E621-4A0D-A86E-3C7F66ACF6C5}" type="parTrans" cxnId="{B6419AB0-868E-410A-8DE7-50477C5DEB83}">
      <dgm:prSet/>
      <dgm:spPr/>
      <dgm:t>
        <a:bodyPr/>
        <a:lstStyle/>
        <a:p>
          <a:endParaRPr lang="it-IT"/>
        </a:p>
      </dgm:t>
    </dgm:pt>
    <dgm:pt modelId="{50966D65-8055-4F49-B7CE-2DFF399DD17F}" type="sibTrans" cxnId="{B6419AB0-868E-410A-8DE7-50477C5DEB83}">
      <dgm:prSet/>
      <dgm:spPr/>
      <dgm:t>
        <a:bodyPr/>
        <a:lstStyle/>
        <a:p>
          <a:endParaRPr lang="it-IT"/>
        </a:p>
      </dgm:t>
    </dgm:pt>
    <dgm:pt modelId="{765AC3DF-6C3D-4040-8155-01BDD1A6A07D}">
      <dgm:prSet phldrT="[Text]" custT="1"/>
      <dgm:spPr>
        <a:solidFill>
          <a:schemeClr val="accent4">
            <a:lumMod val="60000"/>
            <a:lumOff val="40000"/>
          </a:schemeClr>
        </a:solidFill>
      </dgm:spPr>
      <dgm:t>
        <a:bodyPr/>
        <a:lstStyle/>
        <a:p>
          <a:r>
            <a:rPr lang="nl-BE" sz="1100" dirty="0">
              <a:solidFill>
                <a:schemeClr val="tx1"/>
              </a:solidFill>
              <a:latin typeface="Arial Rounded MT Bold" panose="020F0704030504030204" pitchFamily="34" charset="0"/>
            </a:rPr>
            <a:t>Welke veranderingen brengt het "Second Age of Machines" in de wereld?</a:t>
          </a:r>
        </a:p>
        <a:p>
          <a:r>
            <a:rPr lang="nl-BE" sz="1100" dirty="0">
              <a:solidFill>
                <a:schemeClr val="tx1"/>
              </a:solidFill>
              <a:latin typeface="Arial Rounded MT Bold" panose="020F0704030504030204" pitchFamily="34" charset="0"/>
            </a:rPr>
            <a:t>Over werk?</a:t>
          </a:r>
          <a:endParaRPr lang="it-IT" sz="1100" dirty="0">
            <a:solidFill>
              <a:schemeClr val="tx1"/>
            </a:solidFill>
          </a:endParaRPr>
        </a:p>
      </dgm:t>
    </dgm:pt>
    <dgm:pt modelId="{807BAC30-CC51-4F66-BFD0-18EA397B8491}" type="parTrans" cxnId="{43861E6B-E3C0-4A55-B53F-443D314EC4FB}">
      <dgm:prSet/>
      <dgm:spPr/>
      <dgm:t>
        <a:bodyPr/>
        <a:lstStyle/>
        <a:p>
          <a:endParaRPr lang="it-IT"/>
        </a:p>
      </dgm:t>
    </dgm:pt>
    <dgm:pt modelId="{48F2E5FE-185E-471F-8CD4-54947B0A002C}" type="sibTrans" cxnId="{43861E6B-E3C0-4A55-B53F-443D314EC4FB}">
      <dgm:prSet/>
      <dgm:spPr/>
      <dgm:t>
        <a:bodyPr/>
        <a:lstStyle/>
        <a:p>
          <a:endParaRPr lang="it-IT"/>
        </a:p>
      </dgm:t>
    </dgm:pt>
    <dgm:pt modelId="{661CF0D8-515D-4E58-9BC1-E7F272E975A5}">
      <dgm:prSet phldrT="[Text]"/>
      <dgm:spPr/>
      <dgm:t>
        <a:bodyPr/>
        <a:lstStyle/>
        <a:p>
          <a:pPr>
            <a:buNone/>
          </a:pPr>
          <a:endParaRPr lang="it-IT" dirty="0"/>
        </a:p>
      </dgm:t>
    </dgm:pt>
    <dgm:pt modelId="{91E2D305-CDC2-481C-8D6A-36C949414EC2}" type="parTrans" cxnId="{122248D5-6EF1-4FC9-8FBA-015157369AD4}">
      <dgm:prSet/>
      <dgm:spPr/>
      <dgm:t>
        <a:bodyPr/>
        <a:lstStyle/>
        <a:p>
          <a:endParaRPr lang="it-IT"/>
        </a:p>
      </dgm:t>
    </dgm:pt>
    <dgm:pt modelId="{9A3089D0-C91A-4F0C-BE68-F0F673E6B6E6}" type="sibTrans" cxnId="{122248D5-6EF1-4FC9-8FBA-015157369AD4}">
      <dgm:prSet/>
      <dgm:spPr/>
      <dgm:t>
        <a:bodyPr/>
        <a:lstStyle/>
        <a:p>
          <a:endParaRPr lang="it-IT"/>
        </a:p>
      </dgm:t>
    </dgm:pt>
    <dgm:pt modelId="{F8E1870A-5F64-4D7D-A518-C9A2DD356E35}">
      <dgm:prSet phldrT="[Text]" custT="1"/>
      <dgm:spPr>
        <a:solidFill>
          <a:schemeClr val="accent4">
            <a:lumMod val="60000"/>
            <a:lumOff val="40000"/>
          </a:schemeClr>
        </a:solidFill>
      </dgm:spPr>
      <dgm:t>
        <a:bodyPr/>
        <a:lstStyle/>
        <a:p>
          <a:pPr>
            <a:buAutoNum type="arabicParenR"/>
          </a:pPr>
          <a:r>
            <a:rPr lang="nl-BE" sz="1200" dirty="0">
              <a:solidFill>
                <a:schemeClr val="tx1"/>
              </a:solidFill>
              <a:latin typeface="Arial Rounded MT Bold" panose="020F0704030504030204" pitchFamily="34" charset="0"/>
            </a:rPr>
            <a:t>Hoe is de relatie tussen machines en mensen veranderd?</a:t>
          </a:r>
          <a:endParaRPr lang="it-IT" sz="1200" dirty="0">
            <a:solidFill>
              <a:schemeClr val="tx1"/>
            </a:solidFill>
          </a:endParaRPr>
        </a:p>
      </dgm:t>
    </dgm:pt>
    <dgm:pt modelId="{9E7C8C76-2C81-4099-9635-171E0B385C57}" type="parTrans" cxnId="{320592DA-CD33-462D-B9A5-C7DD223F4B0A}">
      <dgm:prSet/>
      <dgm:spPr/>
      <dgm:t>
        <a:bodyPr/>
        <a:lstStyle/>
        <a:p>
          <a:endParaRPr lang="it-IT"/>
        </a:p>
      </dgm:t>
    </dgm:pt>
    <dgm:pt modelId="{ABAD9C81-2B0E-499E-BB87-D53F642FC928}" type="sibTrans" cxnId="{320592DA-CD33-462D-B9A5-C7DD223F4B0A}">
      <dgm:prSet/>
      <dgm:spPr/>
      <dgm:t>
        <a:bodyPr/>
        <a:lstStyle/>
        <a:p>
          <a:endParaRPr lang="it-IT"/>
        </a:p>
      </dgm:t>
    </dgm:pt>
    <dgm:pt modelId="{E77CBF68-7E2E-4D9F-9063-CB451CA2FE39}" type="pres">
      <dgm:prSet presAssocID="{E50F3797-4A4F-4311-BA7D-6579C6922530}" presName="linear" presStyleCnt="0">
        <dgm:presLayoutVars>
          <dgm:animLvl val="lvl"/>
          <dgm:resizeHandles val="exact"/>
        </dgm:presLayoutVars>
      </dgm:prSet>
      <dgm:spPr/>
    </dgm:pt>
    <dgm:pt modelId="{E7288133-9BF1-46BA-9D23-2D64302819DB}" type="pres">
      <dgm:prSet presAssocID="{A2B83493-91BC-4B27-8FA5-1764667F2389}" presName="parentText" presStyleLbl="node1" presStyleIdx="0" presStyleCnt="3" custLinFactY="-17603" custLinFactNeighborX="0" custLinFactNeighborY="-100000">
        <dgm:presLayoutVars>
          <dgm:chMax val="0"/>
          <dgm:bulletEnabled val="1"/>
        </dgm:presLayoutVars>
      </dgm:prSet>
      <dgm:spPr/>
    </dgm:pt>
    <dgm:pt modelId="{99616E58-DFF8-4D32-93AA-872192A85C14}" type="pres">
      <dgm:prSet presAssocID="{50966D65-8055-4F49-B7CE-2DFF399DD17F}" presName="spacer" presStyleCnt="0"/>
      <dgm:spPr/>
    </dgm:pt>
    <dgm:pt modelId="{AB4559F8-2F15-450A-9904-2503EC644A70}" type="pres">
      <dgm:prSet presAssocID="{765AC3DF-6C3D-4040-8155-01BDD1A6A07D}" presName="parentText" presStyleLbl="node1" presStyleIdx="1" presStyleCnt="3" custScaleY="106828" custLinFactY="200115" custLinFactNeighborX="8825" custLinFactNeighborY="300000">
        <dgm:presLayoutVars>
          <dgm:chMax val="0"/>
          <dgm:bulletEnabled val="1"/>
        </dgm:presLayoutVars>
      </dgm:prSet>
      <dgm:spPr/>
    </dgm:pt>
    <dgm:pt modelId="{3EB76157-8E0F-4EA5-A726-8F69AE49456E}" type="pres">
      <dgm:prSet presAssocID="{765AC3DF-6C3D-4040-8155-01BDD1A6A07D}" presName="childText" presStyleLbl="revTx" presStyleIdx="0" presStyleCnt="1">
        <dgm:presLayoutVars>
          <dgm:bulletEnabled val="1"/>
        </dgm:presLayoutVars>
      </dgm:prSet>
      <dgm:spPr/>
    </dgm:pt>
    <dgm:pt modelId="{40B4D4D5-E113-41A4-A15F-A39D00F74E12}" type="pres">
      <dgm:prSet presAssocID="{F8E1870A-5F64-4D7D-A518-C9A2DD356E35}" presName="parentText" presStyleLbl="node1" presStyleIdx="2" presStyleCnt="3" custLinFactY="-77395" custLinFactNeighborX="1695" custLinFactNeighborY="-100000">
        <dgm:presLayoutVars>
          <dgm:chMax val="0"/>
          <dgm:bulletEnabled val="1"/>
        </dgm:presLayoutVars>
      </dgm:prSet>
      <dgm:spPr/>
    </dgm:pt>
  </dgm:ptLst>
  <dgm:cxnLst>
    <dgm:cxn modelId="{C60D972F-804D-44FE-9B05-D1A20D667A19}" type="presOf" srcId="{F8E1870A-5F64-4D7D-A518-C9A2DD356E35}" destId="{40B4D4D5-E113-41A4-A15F-A39D00F74E12}" srcOrd="0" destOrd="0" presId="urn:microsoft.com/office/officeart/2005/8/layout/vList2"/>
    <dgm:cxn modelId="{43861E6B-E3C0-4A55-B53F-443D314EC4FB}" srcId="{E50F3797-4A4F-4311-BA7D-6579C6922530}" destId="{765AC3DF-6C3D-4040-8155-01BDD1A6A07D}" srcOrd="1" destOrd="0" parTransId="{807BAC30-CC51-4F66-BFD0-18EA397B8491}" sibTransId="{48F2E5FE-185E-471F-8CD4-54947B0A002C}"/>
    <dgm:cxn modelId="{9B51A17F-28A2-49FE-BB42-B211C1E83369}" type="presOf" srcId="{765AC3DF-6C3D-4040-8155-01BDD1A6A07D}" destId="{AB4559F8-2F15-450A-9904-2503EC644A70}" srcOrd="0" destOrd="0" presId="urn:microsoft.com/office/officeart/2005/8/layout/vList2"/>
    <dgm:cxn modelId="{17D9E18D-C35B-443E-AB1D-8B1E6957F228}" type="presOf" srcId="{661CF0D8-515D-4E58-9BC1-E7F272E975A5}" destId="{3EB76157-8E0F-4EA5-A726-8F69AE49456E}" srcOrd="0" destOrd="0" presId="urn:microsoft.com/office/officeart/2005/8/layout/vList2"/>
    <dgm:cxn modelId="{B6419AB0-868E-410A-8DE7-50477C5DEB83}" srcId="{E50F3797-4A4F-4311-BA7D-6579C6922530}" destId="{A2B83493-91BC-4B27-8FA5-1764667F2389}" srcOrd="0" destOrd="0" parTransId="{7034E3EF-E621-4A0D-A86E-3C7F66ACF6C5}" sibTransId="{50966D65-8055-4F49-B7CE-2DFF399DD17F}"/>
    <dgm:cxn modelId="{28D61DBE-9787-4E0E-9D34-26B81797385D}" type="presOf" srcId="{A2B83493-91BC-4B27-8FA5-1764667F2389}" destId="{E7288133-9BF1-46BA-9D23-2D64302819DB}" srcOrd="0" destOrd="0" presId="urn:microsoft.com/office/officeart/2005/8/layout/vList2"/>
    <dgm:cxn modelId="{122248D5-6EF1-4FC9-8FBA-015157369AD4}" srcId="{765AC3DF-6C3D-4040-8155-01BDD1A6A07D}" destId="{661CF0D8-515D-4E58-9BC1-E7F272E975A5}" srcOrd="0" destOrd="0" parTransId="{91E2D305-CDC2-481C-8D6A-36C949414EC2}" sibTransId="{9A3089D0-C91A-4F0C-BE68-F0F673E6B6E6}"/>
    <dgm:cxn modelId="{320592DA-CD33-462D-B9A5-C7DD223F4B0A}" srcId="{E50F3797-4A4F-4311-BA7D-6579C6922530}" destId="{F8E1870A-5F64-4D7D-A518-C9A2DD356E35}" srcOrd="2" destOrd="0" parTransId="{9E7C8C76-2C81-4099-9635-171E0B385C57}" sibTransId="{ABAD9C81-2B0E-499E-BB87-D53F642FC928}"/>
    <dgm:cxn modelId="{AB8BB8DF-09D7-448D-A267-95C2422B7C05}" type="presOf" srcId="{E50F3797-4A4F-4311-BA7D-6579C6922530}" destId="{E77CBF68-7E2E-4D9F-9063-CB451CA2FE39}" srcOrd="0" destOrd="0" presId="urn:microsoft.com/office/officeart/2005/8/layout/vList2"/>
    <dgm:cxn modelId="{BDA0591C-D133-49D1-9439-B5F0599CFC59}" type="presParOf" srcId="{E77CBF68-7E2E-4D9F-9063-CB451CA2FE39}" destId="{E7288133-9BF1-46BA-9D23-2D64302819DB}" srcOrd="0" destOrd="0" presId="urn:microsoft.com/office/officeart/2005/8/layout/vList2"/>
    <dgm:cxn modelId="{D624874C-FABC-4C30-AC8C-6F8B2539E15C}" type="presParOf" srcId="{E77CBF68-7E2E-4D9F-9063-CB451CA2FE39}" destId="{99616E58-DFF8-4D32-93AA-872192A85C14}" srcOrd="1" destOrd="0" presId="urn:microsoft.com/office/officeart/2005/8/layout/vList2"/>
    <dgm:cxn modelId="{B0D04AE3-5CCD-494E-902E-317AE82B1AED}" type="presParOf" srcId="{E77CBF68-7E2E-4D9F-9063-CB451CA2FE39}" destId="{AB4559F8-2F15-450A-9904-2503EC644A70}" srcOrd="2" destOrd="0" presId="urn:microsoft.com/office/officeart/2005/8/layout/vList2"/>
    <dgm:cxn modelId="{6B996C18-AFB4-4A5C-AAA3-D7AA3E590414}" type="presParOf" srcId="{E77CBF68-7E2E-4D9F-9063-CB451CA2FE39}" destId="{3EB76157-8E0F-4EA5-A726-8F69AE49456E}" srcOrd="3" destOrd="0" presId="urn:microsoft.com/office/officeart/2005/8/layout/vList2"/>
    <dgm:cxn modelId="{4EBEA18D-CF03-403D-A168-BBC7A09C4A07}" type="presParOf" srcId="{E77CBF68-7E2E-4D9F-9063-CB451CA2FE39}" destId="{40B4D4D5-E113-41A4-A15F-A39D00F74E1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3CF22-C90E-435C-A44A-E973330F49D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6FC63C49-37D6-42A7-847C-ADE71F2654DE}">
      <dgm:prSet custT="1"/>
      <dgm:spPr/>
      <dgm:t>
        <a:bodyPr/>
        <a:lstStyle/>
        <a:p>
          <a:r>
            <a:rPr lang="nl-BE" altLang="es-ES" sz="1200" dirty="0">
              <a:solidFill>
                <a:schemeClr val="tx1"/>
              </a:solidFill>
              <a:latin typeface="Arial Rounded MT Bold" panose="020F0704030504030204" pitchFamily="34" charset="0"/>
            </a:rPr>
            <a:t>14e van vierendertig landen in</a:t>
          </a:r>
        </a:p>
        <a:p>
          <a:r>
            <a:rPr lang="nl-BE" altLang="es-ES" sz="1200" dirty="0">
              <a:solidFill>
                <a:schemeClr val="tx1"/>
              </a:solidFill>
              <a:latin typeface="Arial Rounded MT Bold" panose="020F0704030504030204" pitchFamily="34" charset="0"/>
            </a:rPr>
            <a:t>lezing</a:t>
          </a:r>
          <a:endParaRPr lang="es-ES" sz="1200" dirty="0">
            <a:solidFill>
              <a:schemeClr val="tx1"/>
            </a:solidFill>
          </a:endParaRPr>
        </a:p>
      </dgm:t>
    </dgm:pt>
    <dgm:pt modelId="{8520F1C7-05F8-445D-B29A-06A474AA59B2}" type="parTrans" cxnId="{E2794424-C7BC-4DAA-ACF8-BC96FD40E234}">
      <dgm:prSet/>
      <dgm:spPr/>
      <dgm:t>
        <a:bodyPr/>
        <a:lstStyle/>
        <a:p>
          <a:endParaRPr lang="es-ES" sz="1200">
            <a:solidFill>
              <a:schemeClr val="tx1"/>
            </a:solidFill>
          </a:endParaRPr>
        </a:p>
      </dgm:t>
    </dgm:pt>
    <dgm:pt modelId="{32797236-9106-4F53-9D02-32F424713778}" type="sibTrans" cxnId="{E2794424-C7BC-4DAA-ACF8-BC96FD40E234}">
      <dgm:prSet/>
      <dgm:spPr/>
      <dgm:t>
        <a:bodyPr/>
        <a:lstStyle/>
        <a:p>
          <a:endParaRPr lang="es-ES" sz="1200">
            <a:solidFill>
              <a:schemeClr val="tx1"/>
            </a:solidFill>
          </a:endParaRPr>
        </a:p>
      </dgm:t>
    </dgm:pt>
    <dgm:pt modelId="{F9DD84F5-4762-45AC-9F1D-61EA30332F52}">
      <dgm:prSet custT="1"/>
      <dgm:spPr/>
      <dgm:t>
        <a:bodyPr/>
        <a:lstStyle/>
        <a:p>
          <a:r>
            <a:rPr lang="nl-BE" altLang="es-ES" sz="1200" dirty="0">
              <a:solidFill>
                <a:schemeClr val="tx1"/>
              </a:solidFill>
              <a:latin typeface="Arial Rounded MT Bold" panose="020F0704030504030204" pitchFamily="34" charset="0"/>
            </a:rPr>
            <a:t>tot de 17e in de wetenschap</a:t>
          </a:r>
          <a:endParaRPr lang="es-ES" sz="1200" dirty="0">
            <a:solidFill>
              <a:schemeClr val="tx1"/>
            </a:solidFill>
          </a:endParaRPr>
        </a:p>
      </dgm:t>
    </dgm:pt>
    <dgm:pt modelId="{D1A405F4-02D2-459A-B04D-8A0990FD9CE6}" type="parTrans" cxnId="{DEBB412F-34C7-483E-9474-E872526C2E61}">
      <dgm:prSet/>
      <dgm:spPr/>
      <dgm:t>
        <a:bodyPr/>
        <a:lstStyle/>
        <a:p>
          <a:endParaRPr lang="es-ES" sz="1200">
            <a:solidFill>
              <a:schemeClr val="tx1"/>
            </a:solidFill>
          </a:endParaRPr>
        </a:p>
      </dgm:t>
    </dgm:pt>
    <dgm:pt modelId="{8A99BA02-9125-486C-BB05-5C7A4F8B62F6}" type="sibTrans" cxnId="{DEBB412F-34C7-483E-9474-E872526C2E61}">
      <dgm:prSet/>
      <dgm:spPr/>
      <dgm:t>
        <a:bodyPr/>
        <a:lstStyle/>
        <a:p>
          <a:endParaRPr lang="es-ES" sz="1200">
            <a:solidFill>
              <a:schemeClr val="tx1"/>
            </a:solidFill>
          </a:endParaRPr>
        </a:p>
      </dgm:t>
    </dgm:pt>
    <dgm:pt modelId="{9ED34683-494B-4842-B032-551D9AFABC25}">
      <dgm:prSet custT="1"/>
      <dgm:spPr/>
      <dgm:t>
        <a:bodyPr/>
        <a:lstStyle/>
        <a:p>
          <a:r>
            <a:rPr lang="nl-BE" altLang="es-ES" sz="1200" dirty="0">
              <a:solidFill>
                <a:schemeClr val="tx1"/>
              </a:solidFill>
              <a:latin typeface="Arial Rounded MT Bold" panose="020F0704030504030204" pitchFamily="34" charset="0"/>
            </a:rPr>
            <a:t>de 25e in de wiskunde</a:t>
          </a:r>
          <a:endParaRPr lang="es-ES" sz="1200" dirty="0">
            <a:solidFill>
              <a:schemeClr val="tx1"/>
            </a:solidFill>
          </a:endParaRPr>
        </a:p>
      </dgm:t>
    </dgm:pt>
    <dgm:pt modelId="{63077331-E793-449D-9442-B82910763991}" type="parTrans" cxnId="{7653C339-9598-4095-B850-740822DD0082}">
      <dgm:prSet/>
      <dgm:spPr/>
      <dgm:t>
        <a:bodyPr/>
        <a:lstStyle/>
        <a:p>
          <a:endParaRPr lang="es-ES" sz="1200">
            <a:solidFill>
              <a:schemeClr val="tx1"/>
            </a:solidFill>
          </a:endParaRPr>
        </a:p>
      </dgm:t>
    </dgm:pt>
    <dgm:pt modelId="{7B0300A2-BF9C-468E-822C-EDCDD8D4EE0C}" type="sibTrans" cxnId="{7653C339-9598-4095-B850-740822DD0082}">
      <dgm:prSet/>
      <dgm:spPr/>
      <dgm:t>
        <a:bodyPr/>
        <a:lstStyle/>
        <a:p>
          <a:endParaRPr lang="es-ES" sz="1200">
            <a:solidFill>
              <a:schemeClr val="tx1"/>
            </a:solidFill>
          </a:endParaRPr>
        </a:p>
      </dgm:t>
    </dgm:pt>
    <dgm:pt modelId="{7C0CCD12-2738-4BFC-89E8-D17913E6CC31}" type="pres">
      <dgm:prSet presAssocID="{A113CF22-C90E-435C-A44A-E973330F49D2}" presName="Name0" presStyleCnt="0">
        <dgm:presLayoutVars>
          <dgm:dir/>
          <dgm:animLvl val="lvl"/>
          <dgm:resizeHandles val="exact"/>
        </dgm:presLayoutVars>
      </dgm:prSet>
      <dgm:spPr/>
    </dgm:pt>
    <dgm:pt modelId="{703CBBDD-DAB7-4661-95AA-AB0BCC0B1615}" type="pres">
      <dgm:prSet presAssocID="{6FC63C49-37D6-42A7-847C-ADE71F2654DE}" presName="composite" presStyleCnt="0"/>
      <dgm:spPr/>
    </dgm:pt>
    <dgm:pt modelId="{DBCFE6B4-2D2F-4CE8-ADE0-3C258B4F4B38}" type="pres">
      <dgm:prSet presAssocID="{6FC63C49-37D6-42A7-847C-ADE71F2654DE}" presName="parTx" presStyleLbl="alignNode1" presStyleIdx="0" presStyleCnt="3">
        <dgm:presLayoutVars>
          <dgm:chMax val="0"/>
          <dgm:chPref val="0"/>
          <dgm:bulletEnabled val="1"/>
        </dgm:presLayoutVars>
      </dgm:prSet>
      <dgm:spPr/>
    </dgm:pt>
    <dgm:pt modelId="{BCE3245B-D6BF-4604-A33C-93A41D540945}" type="pres">
      <dgm:prSet presAssocID="{6FC63C49-37D6-42A7-847C-ADE71F2654DE}" presName="desTx" presStyleLbl="alignAccFollowNode1" presStyleIdx="0" presStyleCnt="3">
        <dgm:presLayoutVars>
          <dgm:bulletEnabled val="1"/>
        </dgm:presLayoutVars>
      </dgm:prSet>
      <dgm:spPr/>
    </dgm:pt>
    <dgm:pt modelId="{1ABC6B10-C636-4B19-AA67-AF769B81ACAE}" type="pres">
      <dgm:prSet presAssocID="{32797236-9106-4F53-9D02-32F424713778}" presName="space" presStyleCnt="0"/>
      <dgm:spPr/>
    </dgm:pt>
    <dgm:pt modelId="{4771B8D5-F420-4518-AD7A-287D9A8CDA02}" type="pres">
      <dgm:prSet presAssocID="{F9DD84F5-4762-45AC-9F1D-61EA30332F52}" presName="composite" presStyleCnt="0"/>
      <dgm:spPr/>
    </dgm:pt>
    <dgm:pt modelId="{6436C811-0911-4E06-B0F8-D0B7EDFD965B}" type="pres">
      <dgm:prSet presAssocID="{F9DD84F5-4762-45AC-9F1D-61EA30332F52}" presName="parTx" presStyleLbl="alignNode1" presStyleIdx="1" presStyleCnt="3">
        <dgm:presLayoutVars>
          <dgm:chMax val="0"/>
          <dgm:chPref val="0"/>
          <dgm:bulletEnabled val="1"/>
        </dgm:presLayoutVars>
      </dgm:prSet>
      <dgm:spPr/>
    </dgm:pt>
    <dgm:pt modelId="{BC8C4F6F-1936-44A2-9305-4995C64FB7C0}" type="pres">
      <dgm:prSet presAssocID="{F9DD84F5-4762-45AC-9F1D-61EA30332F52}" presName="desTx" presStyleLbl="alignAccFollowNode1" presStyleIdx="1" presStyleCnt="3">
        <dgm:presLayoutVars>
          <dgm:bulletEnabled val="1"/>
        </dgm:presLayoutVars>
      </dgm:prSet>
      <dgm:spPr/>
    </dgm:pt>
    <dgm:pt modelId="{45881FA1-9E52-4FA2-B583-4A4262F252DD}" type="pres">
      <dgm:prSet presAssocID="{8A99BA02-9125-486C-BB05-5C7A4F8B62F6}" presName="space" presStyleCnt="0"/>
      <dgm:spPr/>
    </dgm:pt>
    <dgm:pt modelId="{87D8807C-9D96-4055-B901-EF9A5BD4388A}" type="pres">
      <dgm:prSet presAssocID="{9ED34683-494B-4842-B032-551D9AFABC25}" presName="composite" presStyleCnt="0"/>
      <dgm:spPr/>
    </dgm:pt>
    <dgm:pt modelId="{6CBE1917-F003-4A75-A5CB-C71D63CBF0D5}" type="pres">
      <dgm:prSet presAssocID="{9ED34683-494B-4842-B032-551D9AFABC25}" presName="parTx" presStyleLbl="alignNode1" presStyleIdx="2" presStyleCnt="3">
        <dgm:presLayoutVars>
          <dgm:chMax val="0"/>
          <dgm:chPref val="0"/>
          <dgm:bulletEnabled val="1"/>
        </dgm:presLayoutVars>
      </dgm:prSet>
      <dgm:spPr/>
    </dgm:pt>
    <dgm:pt modelId="{8A71EE69-BF78-4C09-B9FF-83A739CF2A62}" type="pres">
      <dgm:prSet presAssocID="{9ED34683-494B-4842-B032-551D9AFABC25}" presName="desTx" presStyleLbl="alignAccFollowNode1" presStyleIdx="2" presStyleCnt="3">
        <dgm:presLayoutVars>
          <dgm:bulletEnabled val="1"/>
        </dgm:presLayoutVars>
      </dgm:prSet>
      <dgm:spPr/>
    </dgm:pt>
  </dgm:ptLst>
  <dgm:cxnLst>
    <dgm:cxn modelId="{D8AD561D-DE8A-4604-A423-8DCDE09D6543}" type="presOf" srcId="{A113CF22-C90E-435C-A44A-E973330F49D2}" destId="{7C0CCD12-2738-4BFC-89E8-D17913E6CC31}" srcOrd="0" destOrd="0" presId="urn:microsoft.com/office/officeart/2005/8/layout/hList1"/>
    <dgm:cxn modelId="{E2794424-C7BC-4DAA-ACF8-BC96FD40E234}" srcId="{A113CF22-C90E-435C-A44A-E973330F49D2}" destId="{6FC63C49-37D6-42A7-847C-ADE71F2654DE}" srcOrd="0" destOrd="0" parTransId="{8520F1C7-05F8-445D-B29A-06A474AA59B2}" sibTransId="{32797236-9106-4F53-9D02-32F424713778}"/>
    <dgm:cxn modelId="{DEBB412F-34C7-483E-9474-E872526C2E61}" srcId="{A113CF22-C90E-435C-A44A-E973330F49D2}" destId="{F9DD84F5-4762-45AC-9F1D-61EA30332F52}" srcOrd="1" destOrd="0" parTransId="{D1A405F4-02D2-459A-B04D-8A0990FD9CE6}" sibTransId="{8A99BA02-9125-486C-BB05-5C7A4F8B62F6}"/>
    <dgm:cxn modelId="{7653C339-9598-4095-B850-740822DD0082}" srcId="{A113CF22-C90E-435C-A44A-E973330F49D2}" destId="{9ED34683-494B-4842-B032-551D9AFABC25}" srcOrd="2" destOrd="0" parTransId="{63077331-E793-449D-9442-B82910763991}" sibTransId="{7B0300A2-BF9C-468E-822C-EDCDD8D4EE0C}"/>
    <dgm:cxn modelId="{080A13B8-749E-4E40-8EDE-A30A608723FF}" type="presOf" srcId="{6FC63C49-37D6-42A7-847C-ADE71F2654DE}" destId="{DBCFE6B4-2D2F-4CE8-ADE0-3C258B4F4B38}" srcOrd="0" destOrd="0" presId="urn:microsoft.com/office/officeart/2005/8/layout/hList1"/>
    <dgm:cxn modelId="{953532D6-3275-4A5C-B02B-3646F54A0891}" type="presOf" srcId="{F9DD84F5-4762-45AC-9F1D-61EA30332F52}" destId="{6436C811-0911-4E06-B0F8-D0B7EDFD965B}" srcOrd="0" destOrd="0" presId="urn:microsoft.com/office/officeart/2005/8/layout/hList1"/>
    <dgm:cxn modelId="{307A06DB-3BF7-4159-A451-C2324140A612}" type="presOf" srcId="{9ED34683-494B-4842-B032-551D9AFABC25}" destId="{6CBE1917-F003-4A75-A5CB-C71D63CBF0D5}" srcOrd="0" destOrd="0" presId="urn:microsoft.com/office/officeart/2005/8/layout/hList1"/>
    <dgm:cxn modelId="{C441F3A9-BB25-4464-93FA-3E20778F0501}" type="presParOf" srcId="{7C0CCD12-2738-4BFC-89E8-D17913E6CC31}" destId="{703CBBDD-DAB7-4661-95AA-AB0BCC0B1615}" srcOrd="0" destOrd="0" presId="urn:microsoft.com/office/officeart/2005/8/layout/hList1"/>
    <dgm:cxn modelId="{EFE615FC-DDCC-47C2-BE81-EE16257CD62E}" type="presParOf" srcId="{703CBBDD-DAB7-4661-95AA-AB0BCC0B1615}" destId="{DBCFE6B4-2D2F-4CE8-ADE0-3C258B4F4B38}" srcOrd="0" destOrd="0" presId="urn:microsoft.com/office/officeart/2005/8/layout/hList1"/>
    <dgm:cxn modelId="{7054D639-81DA-4EC2-B62A-FB86FE5C2A3A}" type="presParOf" srcId="{703CBBDD-DAB7-4661-95AA-AB0BCC0B1615}" destId="{BCE3245B-D6BF-4604-A33C-93A41D540945}" srcOrd="1" destOrd="0" presId="urn:microsoft.com/office/officeart/2005/8/layout/hList1"/>
    <dgm:cxn modelId="{847EC84B-B31E-446D-B650-0D4AE3E411A5}" type="presParOf" srcId="{7C0CCD12-2738-4BFC-89E8-D17913E6CC31}" destId="{1ABC6B10-C636-4B19-AA67-AF769B81ACAE}" srcOrd="1" destOrd="0" presId="urn:microsoft.com/office/officeart/2005/8/layout/hList1"/>
    <dgm:cxn modelId="{0D6632C0-97EB-4F18-9486-AD77A589C663}" type="presParOf" srcId="{7C0CCD12-2738-4BFC-89E8-D17913E6CC31}" destId="{4771B8D5-F420-4518-AD7A-287D9A8CDA02}" srcOrd="2" destOrd="0" presId="urn:microsoft.com/office/officeart/2005/8/layout/hList1"/>
    <dgm:cxn modelId="{7483EF57-99D3-48C3-A7B9-7BE16B88A902}" type="presParOf" srcId="{4771B8D5-F420-4518-AD7A-287D9A8CDA02}" destId="{6436C811-0911-4E06-B0F8-D0B7EDFD965B}" srcOrd="0" destOrd="0" presId="urn:microsoft.com/office/officeart/2005/8/layout/hList1"/>
    <dgm:cxn modelId="{39D7CBFB-8FA7-464F-AC25-1502BD75E24E}" type="presParOf" srcId="{4771B8D5-F420-4518-AD7A-287D9A8CDA02}" destId="{BC8C4F6F-1936-44A2-9305-4995C64FB7C0}" srcOrd="1" destOrd="0" presId="urn:microsoft.com/office/officeart/2005/8/layout/hList1"/>
    <dgm:cxn modelId="{54712719-C4F0-46AF-A3F3-057A926F4CA1}" type="presParOf" srcId="{7C0CCD12-2738-4BFC-89E8-D17913E6CC31}" destId="{45881FA1-9E52-4FA2-B583-4A4262F252DD}" srcOrd="3" destOrd="0" presId="urn:microsoft.com/office/officeart/2005/8/layout/hList1"/>
    <dgm:cxn modelId="{A49866EA-628D-4CFB-A39B-FFF1D72E1718}" type="presParOf" srcId="{7C0CCD12-2738-4BFC-89E8-D17913E6CC31}" destId="{87D8807C-9D96-4055-B901-EF9A5BD4388A}" srcOrd="4" destOrd="0" presId="urn:microsoft.com/office/officeart/2005/8/layout/hList1"/>
    <dgm:cxn modelId="{1128B34C-1DF4-4F71-8E32-34917071D553}" type="presParOf" srcId="{87D8807C-9D96-4055-B901-EF9A5BD4388A}" destId="{6CBE1917-F003-4A75-A5CB-C71D63CBF0D5}" srcOrd="0" destOrd="0" presId="urn:microsoft.com/office/officeart/2005/8/layout/hList1"/>
    <dgm:cxn modelId="{7AE02DD9-F03D-448E-ABCD-510DCBFE372F}" type="presParOf" srcId="{87D8807C-9D96-4055-B901-EF9A5BD4388A}" destId="{8A71EE69-BF78-4C09-B9FF-83A739CF2A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3CE19-307D-41F9-B70E-A83771A9674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3C14F248-FBEB-4C46-AC5B-A088194CB432}">
      <dgm:prSet custT="1"/>
      <dgm:spPr/>
      <dgm:t>
        <a:bodyPr/>
        <a:lstStyle/>
        <a:p>
          <a:r>
            <a:rPr lang="nl-BE" altLang="es-ES" sz="1000" dirty="0">
              <a:solidFill>
                <a:schemeClr val="tx1"/>
              </a:solidFill>
              <a:latin typeface="Arial Rounded MT Bold" panose="020F0704030504030204" pitchFamily="34" charset="0"/>
            </a:rPr>
            <a:t>Nu digitaal werk </a:t>
          </a:r>
          <a:r>
            <a:rPr lang="nl-BE" altLang="es-ES" sz="1000" dirty="0" err="1">
              <a:solidFill>
                <a:schemeClr val="tx1"/>
              </a:solidFill>
              <a:latin typeface="Arial Rounded MT Bold" panose="020F0704030504030204" pitchFamily="34" charset="0"/>
            </a:rPr>
            <a:t>alomtegenwoordiger</a:t>
          </a:r>
          <a:r>
            <a:rPr lang="nl-BE" altLang="es-ES" sz="1000" dirty="0">
              <a:solidFill>
                <a:schemeClr val="tx1"/>
              </a:solidFill>
              <a:latin typeface="Arial Rounded MT Bold" panose="020F0704030504030204" pitchFamily="34" charset="0"/>
            </a:rPr>
            <a:t>, capabeler en krachtiger wordt,</a:t>
          </a:r>
          <a:endParaRPr lang="es-ES" sz="1000" dirty="0">
            <a:solidFill>
              <a:schemeClr val="tx1"/>
            </a:solidFill>
            <a:latin typeface="Arial Rounded MT Bold" panose="020F0704030504030204" pitchFamily="34" charset="0"/>
          </a:endParaRPr>
        </a:p>
      </dgm:t>
    </dgm:pt>
    <dgm:pt modelId="{C21DDD2E-4ADD-4140-9065-C24A916A0343}" type="parTrans" cxnId="{806ED906-C3B2-44F2-9752-FA55ECABB3F7}">
      <dgm:prSet/>
      <dgm:spPr/>
      <dgm:t>
        <a:bodyPr/>
        <a:lstStyle/>
        <a:p>
          <a:endParaRPr lang="es-ES" sz="2000">
            <a:solidFill>
              <a:schemeClr val="tx1"/>
            </a:solidFill>
            <a:latin typeface="Arial Rounded MT Bold" panose="020F0704030504030204" pitchFamily="34" charset="0"/>
          </a:endParaRPr>
        </a:p>
      </dgm:t>
    </dgm:pt>
    <dgm:pt modelId="{63E88742-9FED-4190-A67F-76E676E6533D}" type="sibTrans" cxnId="{806ED906-C3B2-44F2-9752-FA55ECABB3F7}">
      <dgm:prSet custT="1"/>
      <dgm:spPr/>
      <dgm:t>
        <a:bodyPr/>
        <a:lstStyle/>
        <a:p>
          <a:endParaRPr lang="es-ES" sz="900">
            <a:solidFill>
              <a:schemeClr val="tx1"/>
            </a:solidFill>
            <a:latin typeface="Arial Rounded MT Bold" panose="020F0704030504030204" pitchFamily="34" charset="0"/>
          </a:endParaRPr>
        </a:p>
      </dgm:t>
    </dgm:pt>
    <dgm:pt modelId="{081E3C86-E416-4A62-AE43-3CA8118F27A2}">
      <dgm:prSet custT="1"/>
      <dgm:spPr/>
      <dgm:t>
        <a:bodyPr/>
        <a:lstStyle/>
        <a:p>
          <a:r>
            <a:rPr lang="nl-BE" altLang="es-ES" sz="1000" dirty="0">
              <a:solidFill>
                <a:schemeClr val="tx1"/>
              </a:solidFill>
              <a:latin typeface="Arial Rounded MT Bold" panose="020F0704030504030204" pitchFamily="34" charset="0"/>
            </a:rPr>
            <a:t>zullen steeds minder bereid zijn om mensen een acceptabel loon te geven</a:t>
          </a:r>
          <a:r>
            <a:rPr lang="en-US" altLang="es-ES" sz="1000" dirty="0">
              <a:solidFill>
                <a:schemeClr val="tx1"/>
              </a:solidFill>
              <a:latin typeface="Arial Rounded MT Bold" panose="020F0704030504030204" pitchFamily="34" charset="0"/>
            </a:rPr>
            <a:t>, </a:t>
          </a:r>
          <a:endParaRPr lang="es-ES" sz="1000" dirty="0">
            <a:solidFill>
              <a:schemeClr val="tx1"/>
            </a:solidFill>
            <a:latin typeface="Arial Rounded MT Bold" panose="020F0704030504030204" pitchFamily="34" charset="0"/>
          </a:endParaRPr>
        </a:p>
      </dgm:t>
    </dgm:pt>
    <dgm:pt modelId="{CABC4DE5-7B40-4C3A-AC2E-45ED47DABD3B}" type="parTrans" cxnId="{AF56171B-BBB2-4695-92A5-78BC93F40B78}">
      <dgm:prSet/>
      <dgm:spPr/>
      <dgm:t>
        <a:bodyPr/>
        <a:lstStyle/>
        <a:p>
          <a:endParaRPr lang="es-ES" sz="2000">
            <a:solidFill>
              <a:schemeClr val="tx1"/>
            </a:solidFill>
            <a:latin typeface="Arial Rounded MT Bold" panose="020F0704030504030204" pitchFamily="34" charset="0"/>
          </a:endParaRPr>
        </a:p>
      </dgm:t>
    </dgm:pt>
    <dgm:pt modelId="{4B33064D-7E05-43F9-B273-4A108695D20A}" type="sibTrans" cxnId="{AF56171B-BBB2-4695-92A5-78BC93F40B78}">
      <dgm:prSet custT="1"/>
      <dgm:spPr/>
      <dgm:t>
        <a:bodyPr/>
        <a:lstStyle/>
        <a:p>
          <a:endParaRPr lang="es-ES" sz="900">
            <a:solidFill>
              <a:schemeClr val="tx1"/>
            </a:solidFill>
            <a:latin typeface="Arial Rounded MT Bold" panose="020F0704030504030204" pitchFamily="34" charset="0"/>
          </a:endParaRPr>
        </a:p>
      </dgm:t>
    </dgm:pt>
    <dgm:pt modelId="{209710EA-F15D-4A1B-B7F0-1D011CB50554}">
      <dgm:prSet custT="1"/>
      <dgm:spPr/>
      <dgm:t>
        <a:bodyPr/>
        <a:lstStyle/>
        <a:p>
          <a:r>
            <a:rPr lang="nl-BE" altLang="es-ES" sz="1000" dirty="0">
              <a:solidFill>
                <a:schemeClr val="tx1"/>
              </a:solidFill>
              <a:latin typeface="Arial Rounded MT Bold" panose="020F0704030504030204" pitchFamily="34" charset="0"/>
            </a:rPr>
            <a:t>loon waarmee ze de lang geleden verworven levensstandaard kunnen handhaven.</a:t>
          </a:r>
          <a:endParaRPr lang="es-ES" sz="1000" dirty="0">
            <a:solidFill>
              <a:schemeClr val="tx1"/>
            </a:solidFill>
            <a:latin typeface="Arial Rounded MT Bold" panose="020F0704030504030204" pitchFamily="34" charset="0"/>
          </a:endParaRPr>
        </a:p>
      </dgm:t>
    </dgm:pt>
    <dgm:pt modelId="{F9EBDECC-B15C-40D0-8F24-A7624796ED70}" type="parTrans" cxnId="{E33FB8D3-60CF-48F2-A8A3-913F7B432F20}">
      <dgm:prSet/>
      <dgm:spPr/>
      <dgm:t>
        <a:bodyPr/>
        <a:lstStyle/>
        <a:p>
          <a:endParaRPr lang="es-ES" sz="2000">
            <a:solidFill>
              <a:schemeClr val="tx1"/>
            </a:solidFill>
            <a:latin typeface="Arial Rounded MT Bold" panose="020F0704030504030204" pitchFamily="34" charset="0"/>
          </a:endParaRPr>
        </a:p>
      </dgm:t>
    </dgm:pt>
    <dgm:pt modelId="{1A4CB9D9-642E-4026-8C84-E01AA6BBA9EB}" type="sibTrans" cxnId="{E33FB8D3-60CF-48F2-A8A3-913F7B432F20}">
      <dgm:prSet custT="1"/>
      <dgm:spPr/>
      <dgm:t>
        <a:bodyPr/>
        <a:lstStyle/>
        <a:p>
          <a:endParaRPr lang="es-ES" sz="900">
            <a:solidFill>
              <a:schemeClr val="tx1"/>
            </a:solidFill>
            <a:latin typeface="Arial Rounded MT Bold" panose="020F0704030504030204" pitchFamily="34" charset="0"/>
          </a:endParaRPr>
        </a:p>
      </dgm:t>
    </dgm:pt>
    <dgm:pt modelId="{9F31D788-41CD-4A6D-981D-CCD6D2623168}">
      <dgm:prSet custT="1"/>
      <dgm:spPr/>
      <dgm:t>
        <a:bodyPr/>
        <a:lstStyle/>
        <a:p>
          <a:r>
            <a:rPr lang="nl-BE" altLang="es-ES" sz="1000" dirty="0">
              <a:solidFill>
                <a:schemeClr val="tx1"/>
              </a:solidFill>
              <a:latin typeface="Arial Rounded MT Bold" panose="020F0704030504030204" pitchFamily="34" charset="0"/>
            </a:rPr>
            <a:t>Als zulke dingen gebeuren, zijn mensen werkloos. Het is slecht nieuws voor de economie als werklozen</a:t>
          </a:r>
          <a:endParaRPr lang="es-ES" sz="1000" dirty="0">
            <a:solidFill>
              <a:schemeClr val="tx1"/>
            </a:solidFill>
            <a:latin typeface="Arial Rounded MT Bold" panose="020F0704030504030204" pitchFamily="34" charset="0"/>
          </a:endParaRPr>
        </a:p>
      </dgm:t>
    </dgm:pt>
    <dgm:pt modelId="{4E6D5BA0-F9FC-479C-A121-749D6943AF77}" type="parTrans" cxnId="{C2D76B6C-7066-4BDB-9918-AF0AB44D41D6}">
      <dgm:prSet/>
      <dgm:spPr/>
      <dgm:t>
        <a:bodyPr/>
        <a:lstStyle/>
        <a:p>
          <a:endParaRPr lang="es-ES" sz="2000">
            <a:solidFill>
              <a:schemeClr val="tx1"/>
            </a:solidFill>
            <a:latin typeface="Arial Rounded MT Bold" panose="020F0704030504030204" pitchFamily="34" charset="0"/>
          </a:endParaRPr>
        </a:p>
      </dgm:t>
    </dgm:pt>
    <dgm:pt modelId="{B203ABAE-DA18-426E-93B9-A59B480E69CB}" type="sibTrans" cxnId="{C2D76B6C-7066-4BDB-9918-AF0AB44D41D6}">
      <dgm:prSet custT="1"/>
      <dgm:spPr/>
      <dgm:t>
        <a:bodyPr/>
        <a:lstStyle/>
        <a:p>
          <a:endParaRPr lang="es-ES" sz="900">
            <a:solidFill>
              <a:schemeClr val="tx1"/>
            </a:solidFill>
            <a:latin typeface="Arial Rounded MT Bold" panose="020F0704030504030204" pitchFamily="34" charset="0"/>
          </a:endParaRPr>
        </a:p>
      </dgm:t>
    </dgm:pt>
    <dgm:pt modelId="{001CD5BD-E2AB-413C-972C-366F6F042003}">
      <dgm:prSet custT="1"/>
      <dgm:spPr/>
      <dgm:t>
        <a:bodyPr/>
        <a:lstStyle/>
        <a:p>
          <a:r>
            <a:rPr lang="nl-BE" altLang="es-ES" sz="1000" dirty="0">
              <a:solidFill>
                <a:schemeClr val="tx1"/>
              </a:solidFill>
              <a:latin typeface="Arial Rounded MT Bold" panose="020F0704030504030204" pitchFamily="34" charset="0"/>
            </a:rPr>
            <a:t>niet zo veel vraag naar goederen creëren en als gevolg daarvan neigt de algemene groei te vertragen.</a:t>
          </a:r>
          <a:endParaRPr lang="es-ES" sz="1000" dirty="0">
            <a:solidFill>
              <a:schemeClr val="tx1"/>
            </a:solidFill>
            <a:latin typeface="Arial Rounded MT Bold" panose="020F0704030504030204" pitchFamily="34" charset="0"/>
          </a:endParaRPr>
        </a:p>
      </dgm:t>
    </dgm:pt>
    <dgm:pt modelId="{45158391-D496-4268-803A-CCD295E9B554}" type="parTrans" cxnId="{55D35AA4-0179-4F4C-86D2-4441E3DE17E1}">
      <dgm:prSet/>
      <dgm:spPr/>
      <dgm:t>
        <a:bodyPr/>
        <a:lstStyle/>
        <a:p>
          <a:endParaRPr lang="es-ES" sz="2000">
            <a:solidFill>
              <a:schemeClr val="tx1"/>
            </a:solidFill>
            <a:latin typeface="Arial Rounded MT Bold" panose="020F0704030504030204" pitchFamily="34" charset="0"/>
          </a:endParaRPr>
        </a:p>
      </dgm:t>
    </dgm:pt>
    <dgm:pt modelId="{47BDED4D-2006-4483-99B4-F7E5D620E966}" type="sibTrans" cxnId="{55D35AA4-0179-4F4C-86D2-4441E3DE17E1}">
      <dgm:prSet/>
      <dgm:spPr/>
      <dgm:t>
        <a:bodyPr/>
        <a:lstStyle/>
        <a:p>
          <a:endParaRPr lang="es-ES" sz="2000">
            <a:solidFill>
              <a:schemeClr val="tx1"/>
            </a:solidFill>
            <a:latin typeface="Arial Rounded MT Bold" panose="020F0704030504030204" pitchFamily="34" charset="0"/>
          </a:endParaRPr>
        </a:p>
      </dgm:t>
    </dgm:pt>
    <dgm:pt modelId="{0EDF27CC-C2D0-45D2-A57D-1229413BA612}">
      <dgm:prSet/>
      <dgm:spPr/>
      <dgm:t>
        <a:bodyPr/>
        <a:lstStyle/>
        <a:p>
          <a:endParaRPr lang="es-ES">
            <a:solidFill>
              <a:schemeClr val="tx1"/>
            </a:solidFill>
            <a:latin typeface="Arial Rounded MT Bold" panose="020F0704030504030204" pitchFamily="34" charset="0"/>
          </a:endParaRPr>
        </a:p>
      </dgm:t>
    </dgm:pt>
    <dgm:pt modelId="{2A6E87D9-F71B-4249-92D9-4E67B699F871}" type="parTrans" cxnId="{57D0B414-66C9-4FA6-95C5-B668D5B5D76F}">
      <dgm:prSet/>
      <dgm:spPr/>
      <dgm:t>
        <a:bodyPr/>
        <a:lstStyle/>
        <a:p>
          <a:endParaRPr lang="es-ES" sz="2000">
            <a:solidFill>
              <a:schemeClr val="tx1"/>
            </a:solidFill>
            <a:latin typeface="Arial Rounded MT Bold" panose="020F0704030504030204" pitchFamily="34" charset="0"/>
          </a:endParaRPr>
        </a:p>
      </dgm:t>
    </dgm:pt>
    <dgm:pt modelId="{D7CEA4B6-25F6-48BB-B0DA-36264492B691}" type="sibTrans" cxnId="{57D0B414-66C9-4FA6-95C5-B668D5B5D76F}">
      <dgm:prSet/>
      <dgm:spPr/>
      <dgm:t>
        <a:bodyPr/>
        <a:lstStyle/>
        <a:p>
          <a:endParaRPr lang="es-ES" sz="2000">
            <a:solidFill>
              <a:schemeClr val="tx1"/>
            </a:solidFill>
            <a:latin typeface="Arial Rounded MT Bold" panose="020F0704030504030204" pitchFamily="34" charset="0"/>
          </a:endParaRPr>
        </a:p>
      </dgm:t>
    </dgm:pt>
    <dgm:pt modelId="{C458B75F-7A59-4FDD-BB27-CF53CF622958}" type="pres">
      <dgm:prSet presAssocID="{4483CE19-307D-41F9-B70E-A83771A9674C}" presName="outerComposite" presStyleCnt="0">
        <dgm:presLayoutVars>
          <dgm:chMax val="5"/>
          <dgm:dir/>
          <dgm:resizeHandles val="exact"/>
        </dgm:presLayoutVars>
      </dgm:prSet>
      <dgm:spPr/>
    </dgm:pt>
    <dgm:pt modelId="{D3FF077B-E05D-4735-908E-7C3B5472F8A1}" type="pres">
      <dgm:prSet presAssocID="{4483CE19-307D-41F9-B70E-A83771A9674C}" presName="dummyMaxCanvas" presStyleCnt="0">
        <dgm:presLayoutVars/>
      </dgm:prSet>
      <dgm:spPr/>
    </dgm:pt>
    <dgm:pt modelId="{2D966E1A-E9EE-422C-9D6F-1B7547447A59}" type="pres">
      <dgm:prSet presAssocID="{4483CE19-307D-41F9-B70E-A83771A9674C}" presName="FiveNodes_1" presStyleLbl="node1" presStyleIdx="0" presStyleCnt="5">
        <dgm:presLayoutVars>
          <dgm:bulletEnabled val="1"/>
        </dgm:presLayoutVars>
      </dgm:prSet>
      <dgm:spPr/>
    </dgm:pt>
    <dgm:pt modelId="{BE3E1208-22E7-4169-A891-742A81B21330}" type="pres">
      <dgm:prSet presAssocID="{4483CE19-307D-41F9-B70E-A83771A9674C}" presName="FiveNodes_2" presStyleLbl="node1" presStyleIdx="1" presStyleCnt="5">
        <dgm:presLayoutVars>
          <dgm:bulletEnabled val="1"/>
        </dgm:presLayoutVars>
      </dgm:prSet>
      <dgm:spPr/>
    </dgm:pt>
    <dgm:pt modelId="{3322B3FC-F688-42EC-834A-A06469C60119}" type="pres">
      <dgm:prSet presAssocID="{4483CE19-307D-41F9-B70E-A83771A9674C}" presName="FiveNodes_3" presStyleLbl="node1" presStyleIdx="2" presStyleCnt="5">
        <dgm:presLayoutVars>
          <dgm:bulletEnabled val="1"/>
        </dgm:presLayoutVars>
      </dgm:prSet>
      <dgm:spPr/>
    </dgm:pt>
    <dgm:pt modelId="{1192DB2E-4A1A-4003-83A3-6B999EE9AEF0}" type="pres">
      <dgm:prSet presAssocID="{4483CE19-307D-41F9-B70E-A83771A9674C}" presName="FiveNodes_4" presStyleLbl="node1" presStyleIdx="3" presStyleCnt="5">
        <dgm:presLayoutVars>
          <dgm:bulletEnabled val="1"/>
        </dgm:presLayoutVars>
      </dgm:prSet>
      <dgm:spPr/>
    </dgm:pt>
    <dgm:pt modelId="{FE5CC916-04EB-4948-9ECD-8B8E57F4077D}" type="pres">
      <dgm:prSet presAssocID="{4483CE19-307D-41F9-B70E-A83771A9674C}" presName="FiveNodes_5" presStyleLbl="node1" presStyleIdx="4" presStyleCnt="5">
        <dgm:presLayoutVars>
          <dgm:bulletEnabled val="1"/>
        </dgm:presLayoutVars>
      </dgm:prSet>
      <dgm:spPr/>
    </dgm:pt>
    <dgm:pt modelId="{9BAA0925-4AA3-4B4B-9BE3-676E7E12E8E9}" type="pres">
      <dgm:prSet presAssocID="{4483CE19-307D-41F9-B70E-A83771A9674C}" presName="FiveConn_1-2" presStyleLbl="fgAccFollowNode1" presStyleIdx="0" presStyleCnt="4">
        <dgm:presLayoutVars>
          <dgm:bulletEnabled val="1"/>
        </dgm:presLayoutVars>
      </dgm:prSet>
      <dgm:spPr/>
    </dgm:pt>
    <dgm:pt modelId="{ADB2D691-7593-4484-AE62-3D4F844E2722}" type="pres">
      <dgm:prSet presAssocID="{4483CE19-307D-41F9-B70E-A83771A9674C}" presName="FiveConn_2-3" presStyleLbl="fgAccFollowNode1" presStyleIdx="1" presStyleCnt="4">
        <dgm:presLayoutVars>
          <dgm:bulletEnabled val="1"/>
        </dgm:presLayoutVars>
      </dgm:prSet>
      <dgm:spPr/>
    </dgm:pt>
    <dgm:pt modelId="{A011F0A7-55B8-4288-9CC9-96DF02AD785D}" type="pres">
      <dgm:prSet presAssocID="{4483CE19-307D-41F9-B70E-A83771A9674C}" presName="FiveConn_3-4" presStyleLbl="fgAccFollowNode1" presStyleIdx="2" presStyleCnt="4">
        <dgm:presLayoutVars>
          <dgm:bulletEnabled val="1"/>
        </dgm:presLayoutVars>
      </dgm:prSet>
      <dgm:spPr/>
    </dgm:pt>
    <dgm:pt modelId="{FC548FA4-4D73-4296-BA5B-032F790E6410}" type="pres">
      <dgm:prSet presAssocID="{4483CE19-307D-41F9-B70E-A83771A9674C}" presName="FiveConn_4-5" presStyleLbl="fgAccFollowNode1" presStyleIdx="3" presStyleCnt="4">
        <dgm:presLayoutVars>
          <dgm:bulletEnabled val="1"/>
        </dgm:presLayoutVars>
      </dgm:prSet>
      <dgm:spPr/>
    </dgm:pt>
    <dgm:pt modelId="{A617BEF2-CC34-4B8E-83D7-8CAC050F58F9}" type="pres">
      <dgm:prSet presAssocID="{4483CE19-307D-41F9-B70E-A83771A9674C}" presName="FiveNodes_1_text" presStyleLbl="node1" presStyleIdx="4" presStyleCnt="5">
        <dgm:presLayoutVars>
          <dgm:bulletEnabled val="1"/>
        </dgm:presLayoutVars>
      </dgm:prSet>
      <dgm:spPr/>
    </dgm:pt>
    <dgm:pt modelId="{2E0BF520-4C78-4025-AB63-7E73A4230CF8}" type="pres">
      <dgm:prSet presAssocID="{4483CE19-307D-41F9-B70E-A83771A9674C}" presName="FiveNodes_2_text" presStyleLbl="node1" presStyleIdx="4" presStyleCnt="5">
        <dgm:presLayoutVars>
          <dgm:bulletEnabled val="1"/>
        </dgm:presLayoutVars>
      </dgm:prSet>
      <dgm:spPr/>
    </dgm:pt>
    <dgm:pt modelId="{F908CD4D-1215-460A-999D-EF4DDA3B0BD5}" type="pres">
      <dgm:prSet presAssocID="{4483CE19-307D-41F9-B70E-A83771A9674C}" presName="FiveNodes_3_text" presStyleLbl="node1" presStyleIdx="4" presStyleCnt="5">
        <dgm:presLayoutVars>
          <dgm:bulletEnabled val="1"/>
        </dgm:presLayoutVars>
      </dgm:prSet>
      <dgm:spPr/>
    </dgm:pt>
    <dgm:pt modelId="{DF8478DC-30B3-4073-9C34-1D39389B7863}" type="pres">
      <dgm:prSet presAssocID="{4483CE19-307D-41F9-B70E-A83771A9674C}" presName="FiveNodes_4_text" presStyleLbl="node1" presStyleIdx="4" presStyleCnt="5">
        <dgm:presLayoutVars>
          <dgm:bulletEnabled val="1"/>
        </dgm:presLayoutVars>
      </dgm:prSet>
      <dgm:spPr/>
    </dgm:pt>
    <dgm:pt modelId="{B6FEBC32-7820-401E-A85B-A2A76C8417C9}" type="pres">
      <dgm:prSet presAssocID="{4483CE19-307D-41F9-B70E-A83771A9674C}" presName="FiveNodes_5_text" presStyleLbl="node1" presStyleIdx="4" presStyleCnt="5">
        <dgm:presLayoutVars>
          <dgm:bulletEnabled val="1"/>
        </dgm:presLayoutVars>
      </dgm:prSet>
      <dgm:spPr/>
    </dgm:pt>
  </dgm:ptLst>
  <dgm:cxnLst>
    <dgm:cxn modelId="{806ED906-C3B2-44F2-9752-FA55ECABB3F7}" srcId="{4483CE19-307D-41F9-B70E-A83771A9674C}" destId="{3C14F248-FBEB-4C46-AC5B-A088194CB432}" srcOrd="0" destOrd="0" parTransId="{C21DDD2E-4ADD-4140-9065-C24A916A0343}" sibTransId="{63E88742-9FED-4190-A67F-76E676E6533D}"/>
    <dgm:cxn modelId="{4576ED10-0404-4466-BF2B-6F37CDEE1AB3}" type="presOf" srcId="{4B33064D-7E05-43F9-B273-4A108695D20A}" destId="{ADB2D691-7593-4484-AE62-3D4F844E2722}" srcOrd="0" destOrd="0" presId="urn:microsoft.com/office/officeart/2005/8/layout/vProcess5"/>
    <dgm:cxn modelId="{57D0B414-66C9-4FA6-95C5-B668D5B5D76F}" srcId="{4483CE19-307D-41F9-B70E-A83771A9674C}" destId="{0EDF27CC-C2D0-45D2-A57D-1229413BA612}" srcOrd="5" destOrd="0" parTransId="{2A6E87D9-F71B-4249-92D9-4E67B699F871}" sibTransId="{D7CEA4B6-25F6-48BB-B0DA-36264492B691}"/>
    <dgm:cxn modelId="{AF56171B-BBB2-4695-92A5-78BC93F40B78}" srcId="{4483CE19-307D-41F9-B70E-A83771A9674C}" destId="{081E3C86-E416-4A62-AE43-3CA8118F27A2}" srcOrd="1" destOrd="0" parTransId="{CABC4DE5-7B40-4C3A-AC2E-45ED47DABD3B}" sibTransId="{4B33064D-7E05-43F9-B273-4A108695D20A}"/>
    <dgm:cxn modelId="{16BF2D2A-63EB-4B14-A1C9-FA309F367425}" type="presOf" srcId="{B203ABAE-DA18-426E-93B9-A59B480E69CB}" destId="{FC548FA4-4D73-4296-BA5B-032F790E6410}" srcOrd="0" destOrd="0" presId="urn:microsoft.com/office/officeart/2005/8/layout/vProcess5"/>
    <dgm:cxn modelId="{B9AFC72E-771D-4FA9-9746-B75B71CB548C}" type="presOf" srcId="{081E3C86-E416-4A62-AE43-3CA8118F27A2}" destId="{2E0BF520-4C78-4025-AB63-7E73A4230CF8}" srcOrd="1" destOrd="0" presId="urn:microsoft.com/office/officeart/2005/8/layout/vProcess5"/>
    <dgm:cxn modelId="{AF1AA85F-C762-4F3D-8F51-33473DB8128F}" type="presOf" srcId="{001CD5BD-E2AB-413C-972C-366F6F042003}" destId="{FE5CC916-04EB-4948-9ECD-8B8E57F4077D}" srcOrd="0" destOrd="0" presId="urn:microsoft.com/office/officeart/2005/8/layout/vProcess5"/>
    <dgm:cxn modelId="{C2D76B6C-7066-4BDB-9918-AF0AB44D41D6}" srcId="{4483CE19-307D-41F9-B70E-A83771A9674C}" destId="{9F31D788-41CD-4A6D-981D-CCD6D2623168}" srcOrd="3" destOrd="0" parTransId="{4E6D5BA0-F9FC-479C-A121-749D6943AF77}" sibTransId="{B203ABAE-DA18-426E-93B9-A59B480E69CB}"/>
    <dgm:cxn modelId="{186DBA6C-5E26-441C-93A5-E1DCF433051D}" type="presOf" srcId="{3C14F248-FBEB-4C46-AC5B-A088194CB432}" destId="{A617BEF2-CC34-4B8E-83D7-8CAC050F58F9}" srcOrd="1" destOrd="0" presId="urn:microsoft.com/office/officeart/2005/8/layout/vProcess5"/>
    <dgm:cxn modelId="{E2D56A58-9107-4FB0-8B6E-1DE10AEF9C59}" type="presOf" srcId="{9F31D788-41CD-4A6D-981D-CCD6D2623168}" destId="{1192DB2E-4A1A-4003-83A3-6B999EE9AEF0}" srcOrd="0" destOrd="0" presId="urn:microsoft.com/office/officeart/2005/8/layout/vProcess5"/>
    <dgm:cxn modelId="{A6AD597C-F1C0-4AED-B6BB-A7194962889D}" type="presOf" srcId="{3C14F248-FBEB-4C46-AC5B-A088194CB432}" destId="{2D966E1A-E9EE-422C-9D6F-1B7547447A59}" srcOrd="0" destOrd="0" presId="urn:microsoft.com/office/officeart/2005/8/layout/vProcess5"/>
    <dgm:cxn modelId="{AE4F8B7C-AC51-48C8-B955-461520F035A4}" type="presOf" srcId="{1A4CB9D9-642E-4026-8C84-E01AA6BBA9EB}" destId="{A011F0A7-55B8-4288-9CC9-96DF02AD785D}" srcOrd="0" destOrd="0" presId="urn:microsoft.com/office/officeart/2005/8/layout/vProcess5"/>
    <dgm:cxn modelId="{4BBAE984-49A1-4F28-9E51-737077863478}" type="presOf" srcId="{209710EA-F15D-4A1B-B7F0-1D011CB50554}" destId="{3322B3FC-F688-42EC-834A-A06469C60119}" srcOrd="0" destOrd="0" presId="urn:microsoft.com/office/officeart/2005/8/layout/vProcess5"/>
    <dgm:cxn modelId="{36A2D589-357B-41D5-A0D1-8F866527CCDB}" type="presOf" srcId="{081E3C86-E416-4A62-AE43-3CA8118F27A2}" destId="{BE3E1208-22E7-4169-A891-742A81B21330}" srcOrd="0" destOrd="0" presId="urn:microsoft.com/office/officeart/2005/8/layout/vProcess5"/>
    <dgm:cxn modelId="{9BAE9A9C-9939-4B5B-A8B3-E0431B7E14F8}" type="presOf" srcId="{209710EA-F15D-4A1B-B7F0-1D011CB50554}" destId="{F908CD4D-1215-460A-999D-EF4DDA3B0BD5}" srcOrd="1" destOrd="0" presId="urn:microsoft.com/office/officeart/2005/8/layout/vProcess5"/>
    <dgm:cxn modelId="{55D35AA4-0179-4F4C-86D2-4441E3DE17E1}" srcId="{4483CE19-307D-41F9-B70E-A83771A9674C}" destId="{001CD5BD-E2AB-413C-972C-366F6F042003}" srcOrd="4" destOrd="0" parTransId="{45158391-D496-4268-803A-CCD295E9B554}" sibTransId="{47BDED4D-2006-4483-99B4-F7E5D620E966}"/>
    <dgm:cxn modelId="{C39392B4-75E8-4BC1-BFBB-03366C8BE308}" type="presOf" srcId="{9F31D788-41CD-4A6D-981D-CCD6D2623168}" destId="{DF8478DC-30B3-4073-9C34-1D39389B7863}" srcOrd="1" destOrd="0" presId="urn:microsoft.com/office/officeart/2005/8/layout/vProcess5"/>
    <dgm:cxn modelId="{133113B9-3BD3-4E8F-8109-419230C90BAC}" type="presOf" srcId="{4483CE19-307D-41F9-B70E-A83771A9674C}" destId="{C458B75F-7A59-4FDD-BB27-CF53CF622958}" srcOrd="0" destOrd="0" presId="urn:microsoft.com/office/officeart/2005/8/layout/vProcess5"/>
    <dgm:cxn modelId="{DCA9B8CC-27D5-45D6-BE13-B7036A086193}" type="presOf" srcId="{001CD5BD-E2AB-413C-972C-366F6F042003}" destId="{B6FEBC32-7820-401E-A85B-A2A76C8417C9}" srcOrd="1" destOrd="0" presId="urn:microsoft.com/office/officeart/2005/8/layout/vProcess5"/>
    <dgm:cxn modelId="{FE42ECCF-98F4-417D-A288-C4A28B675572}" type="presOf" srcId="{63E88742-9FED-4190-A67F-76E676E6533D}" destId="{9BAA0925-4AA3-4B4B-9BE3-676E7E12E8E9}" srcOrd="0" destOrd="0" presId="urn:microsoft.com/office/officeart/2005/8/layout/vProcess5"/>
    <dgm:cxn modelId="{E33FB8D3-60CF-48F2-A8A3-913F7B432F20}" srcId="{4483CE19-307D-41F9-B70E-A83771A9674C}" destId="{209710EA-F15D-4A1B-B7F0-1D011CB50554}" srcOrd="2" destOrd="0" parTransId="{F9EBDECC-B15C-40D0-8F24-A7624796ED70}" sibTransId="{1A4CB9D9-642E-4026-8C84-E01AA6BBA9EB}"/>
    <dgm:cxn modelId="{971578A7-8428-4C2E-BA2E-80A657F86418}" type="presParOf" srcId="{C458B75F-7A59-4FDD-BB27-CF53CF622958}" destId="{D3FF077B-E05D-4735-908E-7C3B5472F8A1}" srcOrd="0" destOrd="0" presId="urn:microsoft.com/office/officeart/2005/8/layout/vProcess5"/>
    <dgm:cxn modelId="{FD04476E-C624-4F72-B65B-725A29ED7CA0}" type="presParOf" srcId="{C458B75F-7A59-4FDD-BB27-CF53CF622958}" destId="{2D966E1A-E9EE-422C-9D6F-1B7547447A59}" srcOrd="1" destOrd="0" presId="urn:microsoft.com/office/officeart/2005/8/layout/vProcess5"/>
    <dgm:cxn modelId="{864F5F09-4E52-4276-A3F5-9D3C208BE778}" type="presParOf" srcId="{C458B75F-7A59-4FDD-BB27-CF53CF622958}" destId="{BE3E1208-22E7-4169-A891-742A81B21330}" srcOrd="2" destOrd="0" presId="urn:microsoft.com/office/officeart/2005/8/layout/vProcess5"/>
    <dgm:cxn modelId="{93C23632-F4E1-4EE5-B961-F0119C99C497}" type="presParOf" srcId="{C458B75F-7A59-4FDD-BB27-CF53CF622958}" destId="{3322B3FC-F688-42EC-834A-A06469C60119}" srcOrd="3" destOrd="0" presId="urn:microsoft.com/office/officeart/2005/8/layout/vProcess5"/>
    <dgm:cxn modelId="{D7354D2F-6EBF-498F-84D2-232964E9934E}" type="presParOf" srcId="{C458B75F-7A59-4FDD-BB27-CF53CF622958}" destId="{1192DB2E-4A1A-4003-83A3-6B999EE9AEF0}" srcOrd="4" destOrd="0" presId="urn:microsoft.com/office/officeart/2005/8/layout/vProcess5"/>
    <dgm:cxn modelId="{34F4545C-FDF4-402A-8850-C2B5CB808C81}" type="presParOf" srcId="{C458B75F-7A59-4FDD-BB27-CF53CF622958}" destId="{FE5CC916-04EB-4948-9ECD-8B8E57F4077D}" srcOrd="5" destOrd="0" presId="urn:microsoft.com/office/officeart/2005/8/layout/vProcess5"/>
    <dgm:cxn modelId="{2A02CBB2-4E06-4C73-810F-4283B75FA153}" type="presParOf" srcId="{C458B75F-7A59-4FDD-BB27-CF53CF622958}" destId="{9BAA0925-4AA3-4B4B-9BE3-676E7E12E8E9}" srcOrd="6" destOrd="0" presId="urn:microsoft.com/office/officeart/2005/8/layout/vProcess5"/>
    <dgm:cxn modelId="{C736A19D-D151-4B7F-ACB0-212418B9C04A}" type="presParOf" srcId="{C458B75F-7A59-4FDD-BB27-CF53CF622958}" destId="{ADB2D691-7593-4484-AE62-3D4F844E2722}" srcOrd="7" destOrd="0" presId="urn:microsoft.com/office/officeart/2005/8/layout/vProcess5"/>
    <dgm:cxn modelId="{49F0009B-FAAB-467B-A76B-2B3ABAA86C71}" type="presParOf" srcId="{C458B75F-7A59-4FDD-BB27-CF53CF622958}" destId="{A011F0A7-55B8-4288-9CC9-96DF02AD785D}" srcOrd="8" destOrd="0" presId="urn:microsoft.com/office/officeart/2005/8/layout/vProcess5"/>
    <dgm:cxn modelId="{37D8C353-1F0C-4A47-906C-3E636E0C7B3F}" type="presParOf" srcId="{C458B75F-7A59-4FDD-BB27-CF53CF622958}" destId="{FC548FA4-4D73-4296-BA5B-032F790E6410}" srcOrd="9" destOrd="0" presId="urn:microsoft.com/office/officeart/2005/8/layout/vProcess5"/>
    <dgm:cxn modelId="{995A8D89-FDFF-43B5-843C-211724847775}" type="presParOf" srcId="{C458B75F-7A59-4FDD-BB27-CF53CF622958}" destId="{A617BEF2-CC34-4B8E-83D7-8CAC050F58F9}" srcOrd="10" destOrd="0" presId="urn:microsoft.com/office/officeart/2005/8/layout/vProcess5"/>
    <dgm:cxn modelId="{D55FAD66-1FBB-4A19-B0D1-BDAE96E3BBD2}" type="presParOf" srcId="{C458B75F-7A59-4FDD-BB27-CF53CF622958}" destId="{2E0BF520-4C78-4025-AB63-7E73A4230CF8}" srcOrd="11" destOrd="0" presId="urn:microsoft.com/office/officeart/2005/8/layout/vProcess5"/>
    <dgm:cxn modelId="{19389A78-D425-40BC-997A-4C7E36F8F763}" type="presParOf" srcId="{C458B75F-7A59-4FDD-BB27-CF53CF622958}" destId="{F908CD4D-1215-460A-999D-EF4DDA3B0BD5}" srcOrd="12" destOrd="0" presId="urn:microsoft.com/office/officeart/2005/8/layout/vProcess5"/>
    <dgm:cxn modelId="{DC461F35-B472-451A-920A-4EE39F8AEA8F}" type="presParOf" srcId="{C458B75F-7A59-4FDD-BB27-CF53CF622958}" destId="{DF8478DC-30B3-4073-9C34-1D39389B7863}" srcOrd="13" destOrd="0" presId="urn:microsoft.com/office/officeart/2005/8/layout/vProcess5"/>
    <dgm:cxn modelId="{ADB3D541-7DC0-4F36-8DC8-4860E71E9879}" type="presParOf" srcId="{C458B75F-7A59-4FDD-BB27-CF53CF622958}" destId="{B6FEBC32-7820-401E-A85B-A2A76C8417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128E4D-5102-4994-AF88-2E6D093B6D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5F6298A0-02BB-446C-ADBC-4664514CD304}">
      <dgm:prSet/>
      <dgm:spPr/>
      <dgm:t>
        <a:bodyPr/>
        <a:lstStyle/>
        <a:p>
          <a:r>
            <a:rPr lang="nl-BE" altLang="es-ES" dirty="0">
              <a:solidFill>
                <a:schemeClr val="tx1"/>
              </a:solidFill>
              <a:latin typeface="Arial Rounded MT Bold" panose="020F0704030504030204" pitchFamily="34" charset="0"/>
            </a:rPr>
            <a:t>Dit "minimuminkomensproject" is volgens de voorstanders relatief eenvoudig</a:t>
          </a:r>
        </a:p>
        <a:p>
          <a:r>
            <a:rPr lang="nl-BE" altLang="es-ES" dirty="0">
              <a:solidFill>
                <a:schemeClr val="tx1"/>
              </a:solidFill>
              <a:latin typeface="Arial Rounded MT Bold" panose="020F0704030504030204" pitchFamily="34" charset="0"/>
            </a:rPr>
            <a:t>om de elementen van het kapitalisme die goed werken te beheren en te behouden,</a:t>
          </a:r>
          <a:endParaRPr lang="es-ES" dirty="0">
            <a:solidFill>
              <a:schemeClr val="tx1"/>
            </a:solidFill>
          </a:endParaRPr>
        </a:p>
      </dgm:t>
    </dgm:pt>
    <dgm:pt modelId="{69E26356-AAC3-4838-A85A-1007462D2DF2}" type="parTrans" cxnId="{28FE0C82-549D-43E9-9FD2-CF7059FFE195}">
      <dgm:prSet/>
      <dgm:spPr/>
      <dgm:t>
        <a:bodyPr/>
        <a:lstStyle/>
        <a:p>
          <a:endParaRPr lang="es-ES">
            <a:solidFill>
              <a:schemeClr val="tx1"/>
            </a:solidFill>
          </a:endParaRPr>
        </a:p>
      </dgm:t>
    </dgm:pt>
    <dgm:pt modelId="{D06BAB69-F178-4631-AA9F-B12C4768BD3F}" type="sibTrans" cxnId="{28FE0C82-549D-43E9-9FD2-CF7059FFE195}">
      <dgm:prSet/>
      <dgm:spPr/>
      <dgm:t>
        <a:bodyPr/>
        <a:lstStyle/>
        <a:p>
          <a:endParaRPr lang="es-ES">
            <a:solidFill>
              <a:schemeClr val="tx1"/>
            </a:solidFill>
          </a:endParaRPr>
        </a:p>
      </dgm:t>
    </dgm:pt>
    <dgm:pt modelId="{9204C4D0-64E1-4DAF-88E4-7D78F7D64689}">
      <dgm:prSet/>
      <dgm:spPr/>
      <dgm:t>
        <a:bodyPr/>
        <a:lstStyle/>
        <a:p>
          <a:r>
            <a:rPr lang="nl-BE" altLang="es-ES" dirty="0">
              <a:solidFill>
                <a:schemeClr val="tx1"/>
              </a:solidFill>
              <a:latin typeface="Arial Rounded MT Bold" panose="020F0704030504030204" pitchFamily="34" charset="0"/>
            </a:rPr>
            <a:t>maar het oplossen van het probleem van mensen die niet kunnen overleven door hun eigen mankracht aan te bieden.</a:t>
          </a:r>
          <a:endParaRPr lang="es-ES" dirty="0">
            <a:solidFill>
              <a:schemeClr val="tx1"/>
            </a:solidFill>
          </a:endParaRPr>
        </a:p>
      </dgm:t>
    </dgm:pt>
    <dgm:pt modelId="{D86A9136-F7B9-4E19-A64B-4E0C3C58849C}" type="parTrans" cxnId="{4FB138A8-9323-4510-AA7C-8390E38539F6}">
      <dgm:prSet/>
      <dgm:spPr/>
      <dgm:t>
        <a:bodyPr/>
        <a:lstStyle/>
        <a:p>
          <a:endParaRPr lang="es-ES">
            <a:solidFill>
              <a:schemeClr val="tx1"/>
            </a:solidFill>
          </a:endParaRPr>
        </a:p>
      </dgm:t>
    </dgm:pt>
    <dgm:pt modelId="{8CC371E6-F744-4674-9147-78D657D778FA}" type="sibTrans" cxnId="{4FB138A8-9323-4510-AA7C-8390E38539F6}">
      <dgm:prSet/>
      <dgm:spPr/>
      <dgm:t>
        <a:bodyPr/>
        <a:lstStyle/>
        <a:p>
          <a:endParaRPr lang="es-ES">
            <a:solidFill>
              <a:schemeClr val="tx1"/>
            </a:solidFill>
          </a:endParaRPr>
        </a:p>
      </dgm:t>
    </dgm:pt>
    <dgm:pt modelId="{BB77F5CB-7A86-4E6E-9000-71A26A55BBD6}">
      <dgm:prSet/>
      <dgm:spPr/>
      <dgm:t>
        <a:bodyPr/>
        <a:lstStyle/>
        <a:p>
          <a:r>
            <a:rPr lang="nl-BE" altLang="es-ES" dirty="0">
              <a:solidFill>
                <a:schemeClr val="tx1"/>
              </a:solidFill>
              <a:latin typeface="Arial Rounded MT Bold" panose="020F0704030504030204" pitchFamily="34" charset="0"/>
            </a:rPr>
            <a:t>Het minimuminkomen zorgt ervoor dat iedereen een basislevensstandaard heeft</a:t>
          </a:r>
          <a:r>
            <a:rPr lang="en-US" altLang="es-ES" dirty="0">
              <a:solidFill>
                <a:schemeClr val="tx1"/>
              </a:solidFill>
              <a:latin typeface="Arial Rounded MT Bold" panose="020F0704030504030204" pitchFamily="34" charset="0"/>
            </a:rPr>
            <a:t>.</a:t>
          </a:r>
          <a:endParaRPr lang="es-ES" dirty="0">
            <a:solidFill>
              <a:schemeClr val="tx1"/>
            </a:solidFill>
          </a:endParaRPr>
        </a:p>
      </dgm:t>
    </dgm:pt>
    <dgm:pt modelId="{28506D4E-0585-4AD3-806C-6F0DC39D8034}" type="parTrans" cxnId="{0B949151-874F-4D0C-AF74-680BA3A542FA}">
      <dgm:prSet/>
      <dgm:spPr/>
      <dgm:t>
        <a:bodyPr/>
        <a:lstStyle/>
        <a:p>
          <a:endParaRPr lang="es-ES">
            <a:solidFill>
              <a:schemeClr val="tx1"/>
            </a:solidFill>
          </a:endParaRPr>
        </a:p>
      </dgm:t>
    </dgm:pt>
    <dgm:pt modelId="{64028CCB-719B-4DF7-8B0E-B985FA287BAB}" type="sibTrans" cxnId="{0B949151-874F-4D0C-AF74-680BA3A542FA}">
      <dgm:prSet/>
      <dgm:spPr/>
      <dgm:t>
        <a:bodyPr/>
        <a:lstStyle/>
        <a:p>
          <a:endParaRPr lang="es-ES">
            <a:solidFill>
              <a:schemeClr val="tx1"/>
            </a:solidFill>
          </a:endParaRPr>
        </a:p>
      </dgm:t>
    </dgm:pt>
    <dgm:pt modelId="{5BDF6DE5-E1E3-4B20-819F-A016F9AD589C}" type="pres">
      <dgm:prSet presAssocID="{BA128E4D-5102-4994-AF88-2E6D093B6D36}" presName="linear" presStyleCnt="0">
        <dgm:presLayoutVars>
          <dgm:animLvl val="lvl"/>
          <dgm:resizeHandles val="exact"/>
        </dgm:presLayoutVars>
      </dgm:prSet>
      <dgm:spPr/>
    </dgm:pt>
    <dgm:pt modelId="{E9A74F9A-90F7-47CD-BF98-4F2638055F1F}" type="pres">
      <dgm:prSet presAssocID="{5F6298A0-02BB-446C-ADBC-4664514CD304}" presName="parentText" presStyleLbl="node1" presStyleIdx="0" presStyleCnt="3">
        <dgm:presLayoutVars>
          <dgm:chMax val="0"/>
          <dgm:bulletEnabled val="1"/>
        </dgm:presLayoutVars>
      </dgm:prSet>
      <dgm:spPr/>
    </dgm:pt>
    <dgm:pt modelId="{35490526-6D1E-4817-8D63-08684EAFA8B1}" type="pres">
      <dgm:prSet presAssocID="{D06BAB69-F178-4631-AA9F-B12C4768BD3F}" presName="spacer" presStyleCnt="0"/>
      <dgm:spPr/>
    </dgm:pt>
    <dgm:pt modelId="{957E37F3-9F6C-48A0-A44E-DD643D1B1BEB}" type="pres">
      <dgm:prSet presAssocID="{9204C4D0-64E1-4DAF-88E4-7D78F7D64689}" presName="parentText" presStyleLbl="node1" presStyleIdx="1" presStyleCnt="3">
        <dgm:presLayoutVars>
          <dgm:chMax val="0"/>
          <dgm:bulletEnabled val="1"/>
        </dgm:presLayoutVars>
      </dgm:prSet>
      <dgm:spPr/>
    </dgm:pt>
    <dgm:pt modelId="{B42E6918-6334-4728-8EC1-0D8B2B058BE1}" type="pres">
      <dgm:prSet presAssocID="{8CC371E6-F744-4674-9147-78D657D778FA}" presName="spacer" presStyleCnt="0"/>
      <dgm:spPr/>
    </dgm:pt>
    <dgm:pt modelId="{E1F60DD8-9128-4246-8AE2-B287617D3536}" type="pres">
      <dgm:prSet presAssocID="{BB77F5CB-7A86-4E6E-9000-71A26A55BBD6}" presName="parentText" presStyleLbl="node1" presStyleIdx="2" presStyleCnt="3">
        <dgm:presLayoutVars>
          <dgm:chMax val="0"/>
          <dgm:bulletEnabled val="1"/>
        </dgm:presLayoutVars>
      </dgm:prSet>
      <dgm:spPr/>
    </dgm:pt>
  </dgm:ptLst>
  <dgm:cxnLst>
    <dgm:cxn modelId="{51237F28-38EE-4641-AACB-37EE9D1B09A0}" type="presOf" srcId="{BB77F5CB-7A86-4E6E-9000-71A26A55BBD6}" destId="{E1F60DD8-9128-4246-8AE2-B287617D3536}" srcOrd="0" destOrd="0" presId="urn:microsoft.com/office/officeart/2005/8/layout/vList2"/>
    <dgm:cxn modelId="{44029E40-DE67-4014-9273-44AF044BD61A}" type="presOf" srcId="{5F6298A0-02BB-446C-ADBC-4664514CD304}" destId="{E9A74F9A-90F7-47CD-BF98-4F2638055F1F}" srcOrd="0" destOrd="0" presId="urn:microsoft.com/office/officeart/2005/8/layout/vList2"/>
    <dgm:cxn modelId="{0B949151-874F-4D0C-AF74-680BA3A542FA}" srcId="{BA128E4D-5102-4994-AF88-2E6D093B6D36}" destId="{BB77F5CB-7A86-4E6E-9000-71A26A55BBD6}" srcOrd="2" destOrd="0" parTransId="{28506D4E-0585-4AD3-806C-6F0DC39D8034}" sibTransId="{64028CCB-719B-4DF7-8B0E-B985FA287BAB}"/>
    <dgm:cxn modelId="{28FE0C82-549D-43E9-9FD2-CF7059FFE195}" srcId="{BA128E4D-5102-4994-AF88-2E6D093B6D36}" destId="{5F6298A0-02BB-446C-ADBC-4664514CD304}" srcOrd="0" destOrd="0" parTransId="{69E26356-AAC3-4838-A85A-1007462D2DF2}" sibTransId="{D06BAB69-F178-4631-AA9F-B12C4768BD3F}"/>
    <dgm:cxn modelId="{1A798983-FE90-4A58-9A9A-FC31F8CA148D}" type="presOf" srcId="{BA128E4D-5102-4994-AF88-2E6D093B6D36}" destId="{5BDF6DE5-E1E3-4B20-819F-A016F9AD589C}" srcOrd="0" destOrd="0" presId="urn:microsoft.com/office/officeart/2005/8/layout/vList2"/>
    <dgm:cxn modelId="{925BC094-AEF6-4563-B1AD-4CE930D3C7DE}" type="presOf" srcId="{9204C4D0-64E1-4DAF-88E4-7D78F7D64689}" destId="{957E37F3-9F6C-48A0-A44E-DD643D1B1BEB}" srcOrd="0" destOrd="0" presId="urn:microsoft.com/office/officeart/2005/8/layout/vList2"/>
    <dgm:cxn modelId="{4FB138A8-9323-4510-AA7C-8390E38539F6}" srcId="{BA128E4D-5102-4994-AF88-2E6D093B6D36}" destId="{9204C4D0-64E1-4DAF-88E4-7D78F7D64689}" srcOrd="1" destOrd="0" parTransId="{D86A9136-F7B9-4E19-A64B-4E0C3C58849C}" sibTransId="{8CC371E6-F744-4674-9147-78D657D778FA}"/>
    <dgm:cxn modelId="{85AB13D7-646A-4567-BF2D-D66569589741}" type="presParOf" srcId="{5BDF6DE5-E1E3-4B20-819F-A016F9AD589C}" destId="{E9A74F9A-90F7-47CD-BF98-4F2638055F1F}" srcOrd="0" destOrd="0" presId="urn:microsoft.com/office/officeart/2005/8/layout/vList2"/>
    <dgm:cxn modelId="{D0754079-5316-4A85-9D92-ED8D1BC9C41F}" type="presParOf" srcId="{5BDF6DE5-E1E3-4B20-819F-A016F9AD589C}" destId="{35490526-6D1E-4817-8D63-08684EAFA8B1}" srcOrd="1" destOrd="0" presId="urn:microsoft.com/office/officeart/2005/8/layout/vList2"/>
    <dgm:cxn modelId="{D0FFEB23-89A3-4466-AFB2-9FBCE4BE2B8A}" type="presParOf" srcId="{5BDF6DE5-E1E3-4B20-819F-A016F9AD589C}" destId="{957E37F3-9F6C-48A0-A44E-DD643D1B1BEB}" srcOrd="2" destOrd="0" presId="urn:microsoft.com/office/officeart/2005/8/layout/vList2"/>
    <dgm:cxn modelId="{80D243D0-4E3F-438A-B3D3-DD5E3CC7E31D}" type="presParOf" srcId="{5BDF6DE5-E1E3-4B20-819F-A016F9AD589C}" destId="{B42E6918-6334-4728-8EC1-0D8B2B058BE1}" srcOrd="3" destOrd="0" presId="urn:microsoft.com/office/officeart/2005/8/layout/vList2"/>
    <dgm:cxn modelId="{60812FED-2D5A-470C-A23F-AC602D85B48B}" type="presParOf" srcId="{5BDF6DE5-E1E3-4B20-819F-A016F9AD589C}" destId="{E1F60DD8-9128-4246-8AE2-B287617D35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B851F0-1052-482B-B5F7-E494E6819EF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EAEF4F9F-1C10-41E4-BBC5-7EDE15032C99}">
      <dgm:prSet/>
      <dgm:spPr/>
      <dgm:t>
        <a:bodyPr/>
        <a:lstStyle/>
        <a:p>
          <a:r>
            <a:rPr lang="nl-BE" altLang="es-ES" dirty="0">
              <a:latin typeface="Arial Rounded MT Bold" panose="020F0704030504030204" pitchFamily="34" charset="0"/>
            </a:rPr>
            <a:t>Latere aanhangers zijn onder meer de filosoof Bertrand Russell en de leider van de</a:t>
          </a:r>
        </a:p>
        <a:p>
          <a:r>
            <a:rPr lang="nl-BE" altLang="es-ES" dirty="0">
              <a:latin typeface="Arial Rounded MT Bold" panose="020F0704030504030204" pitchFamily="34" charset="0"/>
            </a:rPr>
            <a:t>burgerrechtenbeweging Martin Luther King Jr., die in 1967 schreef:</a:t>
          </a:r>
          <a:endParaRPr lang="es-ES" dirty="0"/>
        </a:p>
      </dgm:t>
    </dgm:pt>
    <dgm:pt modelId="{6F1E7A81-670A-407F-BAB3-8B32DC2CAE65}" type="parTrans" cxnId="{4DFCEC16-BF36-40E1-844C-02B1068BB576}">
      <dgm:prSet/>
      <dgm:spPr/>
      <dgm:t>
        <a:bodyPr/>
        <a:lstStyle/>
        <a:p>
          <a:endParaRPr lang="es-ES"/>
        </a:p>
      </dgm:t>
    </dgm:pt>
    <dgm:pt modelId="{FF897C9C-F8C9-48BB-82B3-DE9B7649469F}" type="sibTrans" cxnId="{4DFCEC16-BF36-40E1-844C-02B1068BB576}">
      <dgm:prSet/>
      <dgm:spPr/>
      <dgm:t>
        <a:bodyPr/>
        <a:lstStyle/>
        <a:p>
          <a:endParaRPr lang="es-ES"/>
        </a:p>
      </dgm:t>
    </dgm:pt>
    <dgm:pt modelId="{357CF086-1690-46E7-ABA4-056F3DC07F21}">
      <dgm:prSet/>
      <dgm:spPr/>
      <dgm:t>
        <a:bodyPr/>
        <a:lstStyle/>
        <a:p>
          <a:r>
            <a:rPr lang="nl-BE" altLang="es-ES" dirty="0">
              <a:latin typeface="Arial Rounded MT Bold" panose="020F0704030504030204" pitchFamily="34" charset="0"/>
            </a:rPr>
            <a:t>“Ik ben er nu van overtuigd dat de eenvoudigste strategie het meest effectief zal blijken te zijn. De</a:t>
          </a:r>
        </a:p>
        <a:p>
          <a:r>
            <a:rPr lang="nl-BE" altLang="es-ES" dirty="0">
              <a:latin typeface="Arial Rounded MT Bold" panose="020F0704030504030204" pitchFamily="34" charset="0"/>
            </a:rPr>
            <a:t>oplossing voor armoede is om het direct af te schaffen met een maatregel die vandaag veel wordt besproken: gegarandeerd inkomen”.</a:t>
          </a:r>
          <a:endParaRPr lang="es-ES" dirty="0"/>
        </a:p>
      </dgm:t>
    </dgm:pt>
    <dgm:pt modelId="{9BA5139A-1393-49B2-80EE-58469132999C}" type="parTrans" cxnId="{AA91CFA7-9469-4DF8-95FE-7552D3BFCBCF}">
      <dgm:prSet/>
      <dgm:spPr/>
      <dgm:t>
        <a:bodyPr/>
        <a:lstStyle/>
        <a:p>
          <a:endParaRPr lang="es-ES"/>
        </a:p>
      </dgm:t>
    </dgm:pt>
    <dgm:pt modelId="{41593D70-D0CD-44A9-B0B8-3CB3A728BF39}" type="sibTrans" cxnId="{AA91CFA7-9469-4DF8-95FE-7552D3BFCBCF}">
      <dgm:prSet/>
      <dgm:spPr/>
      <dgm:t>
        <a:bodyPr/>
        <a:lstStyle/>
        <a:p>
          <a:endParaRPr lang="es-ES"/>
        </a:p>
      </dgm:t>
    </dgm:pt>
    <dgm:pt modelId="{777019BB-CF3B-4BC8-91D5-828B5421B9E1}" type="pres">
      <dgm:prSet presAssocID="{CEB851F0-1052-482B-B5F7-E494E6819EF0}" presName="Name0" presStyleCnt="0">
        <dgm:presLayoutVars>
          <dgm:chMax val="7"/>
          <dgm:dir/>
          <dgm:animLvl val="lvl"/>
          <dgm:resizeHandles val="exact"/>
        </dgm:presLayoutVars>
      </dgm:prSet>
      <dgm:spPr/>
    </dgm:pt>
    <dgm:pt modelId="{516A24CE-273D-403A-8D1C-24BF2F9C2917}" type="pres">
      <dgm:prSet presAssocID="{EAEF4F9F-1C10-41E4-BBC5-7EDE15032C99}" presName="circle1" presStyleLbl="node1" presStyleIdx="0" presStyleCnt="2"/>
      <dgm:spPr/>
    </dgm:pt>
    <dgm:pt modelId="{DD9BD7ED-F18E-4FD2-9C8E-AF96CA92E8B6}" type="pres">
      <dgm:prSet presAssocID="{EAEF4F9F-1C10-41E4-BBC5-7EDE15032C99}" presName="space" presStyleCnt="0"/>
      <dgm:spPr/>
    </dgm:pt>
    <dgm:pt modelId="{7DF31AAC-6479-4ADA-8A43-F65D3447EC19}" type="pres">
      <dgm:prSet presAssocID="{EAEF4F9F-1C10-41E4-BBC5-7EDE15032C99}" presName="rect1" presStyleLbl="alignAcc1" presStyleIdx="0" presStyleCnt="2"/>
      <dgm:spPr/>
    </dgm:pt>
    <dgm:pt modelId="{4C71DA8D-87F7-4E40-90CA-D01A31EC0E61}" type="pres">
      <dgm:prSet presAssocID="{357CF086-1690-46E7-ABA4-056F3DC07F21}" presName="vertSpace2" presStyleLbl="node1" presStyleIdx="0" presStyleCnt="2"/>
      <dgm:spPr/>
    </dgm:pt>
    <dgm:pt modelId="{619D055E-7606-4EBF-B2F5-5E236FB9F99B}" type="pres">
      <dgm:prSet presAssocID="{357CF086-1690-46E7-ABA4-056F3DC07F21}" presName="circle2" presStyleLbl="node1" presStyleIdx="1" presStyleCnt="2"/>
      <dgm:spPr/>
    </dgm:pt>
    <dgm:pt modelId="{B6C28984-9990-46A9-92E6-9F2FC55D5111}" type="pres">
      <dgm:prSet presAssocID="{357CF086-1690-46E7-ABA4-056F3DC07F21}" presName="rect2" presStyleLbl="alignAcc1" presStyleIdx="1" presStyleCnt="2"/>
      <dgm:spPr/>
    </dgm:pt>
    <dgm:pt modelId="{9F46A3CB-AD19-4CD6-8FF5-56652813EECA}" type="pres">
      <dgm:prSet presAssocID="{EAEF4F9F-1C10-41E4-BBC5-7EDE15032C99}" presName="rect1ParTxNoCh" presStyleLbl="alignAcc1" presStyleIdx="1" presStyleCnt="2">
        <dgm:presLayoutVars>
          <dgm:chMax val="1"/>
          <dgm:bulletEnabled val="1"/>
        </dgm:presLayoutVars>
      </dgm:prSet>
      <dgm:spPr/>
    </dgm:pt>
    <dgm:pt modelId="{CE6A11F7-18CA-4FAB-BA13-477793756DE5}" type="pres">
      <dgm:prSet presAssocID="{357CF086-1690-46E7-ABA4-056F3DC07F21}" presName="rect2ParTxNoCh" presStyleLbl="alignAcc1" presStyleIdx="1" presStyleCnt="2">
        <dgm:presLayoutVars>
          <dgm:chMax val="1"/>
          <dgm:bulletEnabled val="1"/>
        </dgm:presLayoutVars>
      </dgm:prSet>
      <dgm:spPr/>
    </dgm:pt>
  </dgm:ptLst>
  <dgm:cxnLst>
    <dgm:cxn modelId="{4DFCEC16-BF36-40E1-844C-02B1068BB576}" srcId="{CEB851F0-1052-482B-B5F7-E494E6819EF0}" destId="{EAEF4F9F-1C10-41E4-BBC5-7EDE15032C99}" srcOrd="0" destOrd="0" parTransId="{6F1E7A81-670A-407F-BAB3-8B32DC2CAE65}" sibTransId="{FF897C9C-F8C9-48BB-82B3-DE9B7649469F}"/>
    <dgm:cxn modelId="{46C35730-13DA-43A8-8DE3-D07C4189F56B}" type="presOf" srcId="{EAEF4F9F-1C10-41E4-BBC5-7EDE15032C99}" destId="{9F46A3CB-AD19-4CD6-8FF5-56652813EECA}" srcOrd="1" destOrd="0" presId="urn:microsoft.com/office/officeart/2005/8/layout/target3"/>
    <dgm:cxn modelId="{77E1394D-88E4-44FD-ABF0-9772D201B782}" type="presOf" srcId="{357CF086-1690-46E7-ABA4-056F3DC07F21}" destId="{CE6A11F7-18CA-4FAB-BA13-477793756DE5}" srcOrd="1" destOrd="0" presId="urn:microsoft.com/office/officeart/2005/8/layout/target3"/>
    <dgm:cxn modelId="{7CB77D53-3576-4F3E-AC77-72977BE68B9F}" type="presOf" srcId="{357CF086-1690-46E7-ABA4-056F3DC07F21}" destId="{B6C28984-9990-46A9-92E6-9F2FC55D5111}" srcOrd="0" destOrd="0" presId="urn:microsoft.com/office/officeart/2005/8/layout/target3"/>
    <dgm:cxn modelId="{29746396-4361-4F7B-BA78-F9DE1F166E9F}" type="presOf" srcId="{EAEF4F9F-1C10-41E4-BBC5-7EDE15032C99}" destId="{7DF31AAC-6479-4ADA-8A43-F65D3447EC19}" srcOrd="0" destOrd="0" presId="urn:microsoft.com/office/officeart/2005/8/layout/target3"/>
    <dgm:cxn modelId="{AA91CFA7-9469-4DF8-95FE-7552D3BFCBCF}" srcId="{CEB851F0-1052-482B-B5F7-E494E6819EF0}" destId="{357CF086-1690-46E7-ABA4-056F3DC07F21}" srcOrd="1" destOrd="0" parTransId="{9BA5139A-1393-49B2-80EE-58469132999C}" sibTransId="{41593D70-D0CD-44A9-B0B8-3CB3A728BF39}"/>
    <dgm:cxn modelId="{DC43DEB9-D1FA-49FF-A4EF-CD45F1C85D8F}" type="presOf" srcId="{CEB851F0-1052-482B-B5F7-E494E6819EF0}" destId="{777019BB-CF3B-4BC8-91D5-828B5421B9E1}" srcOrd="0" destOrd="0" presId="urn:microsoft.com/office/officeart/2005/8/layout/target3"/>
    <dgm:cxn modelId="{DFD0DD0C-EACD-4AA4-B3DF-F694A08A9585}" type="presParOf" srcId="{777019BB-CF3B-4BC8-91D5-828B5421B9E1}" destId="{516A24CE-273D-403A-8D1C-24BF2F9C2917}" srcOrd="0" destOrd="0" presId="urn:microsoft.com/office/officeart/2005/8/layout/target3"/>
    <dgm:cxn modelId="{4197D00F-CAC7-4094-92CF-0E473E9FABDB}" type="presParOf" srcId="{777019BB-CF3B-4BC8-91D5-828B5421B9E1}" destId="{DD9BD7ED-F18E-4FD2-9C8E-AF96CA92E8B6}" srcOrd="1" destOrd="0" presId="urn:microsoft.com/office/officeart/2005/8/layout/target3"/>
    <dgm:cxn modelId="{E4FD4B02-A4EF-471E-854F-D219E1545512}" type="presParOf" srcId="{777019BB-CF3B-4BC8-91D5-828B5421B9E1}" destId="{7DF31AAC-6479-4ADA-8A43-F65D3447EC19}" srcOrd="2" destOrd="0" presId="urn:microsoft.com/office/officeart/2005/8/layout/target3"/>
    <dgm:cxn modelId="{9AAF8234-2237-491A-A665-478D9AB33B86}" type="presParOf" srcId="{777019BB-CF3B-4BC8-91D5-828B5421B9E1}" destId="{4C71DA8D-87F7-4E40-90CA-D01A31EC0E61}" srcOrd="3" destOrd="0" presId="urn:microsoft.com/office/officeart/2005/8/layout/target3"/>
    <dgm:cxn modelId="{9E190623-8AD4-4A6B-9C83-CED116A21169}" type="presParOf" srcId="{777019BB-CF3B-4BC8-91D5-828B5421B9E1}" destId="{619D055E-7606-4EBF-B2F5-5E236FB9F99B}" srcOrd="4" destOrd="0" presId="urn:microsoft.com/office/officeart/2005/8/layout/target3"/>
    <dgm:cxn modelId="{BD239ECF-9AB3-498C-8B3A-5EA8EACB9594}" type="presParOf" srcId="{777019BB-CF3B-4BC8-91D5-828B5421B9E1}" destId="{B6C28984-9990-46A9-92E6-9F2FC55D5111}" srcOrd="5" destOrd="0" presId="urn:microsoft.com/office/officeart/2005/8/layout/target3"/>
    <dgm:cxn modelId="{FF01BD7A-BF9E-478C-9A7E-02E15E931B25}" type="presParOf" srcId="{777019BB-CF3B-4BC8-91D5-828B5421B9E1}" destId="{9F46A3CB-AD19-4CD6-8FF5-56652813EECA}" srcOrd="6" destOrd="0" presId="urn:microsoft.com/office/officeart/2005/8/layout/target3"/>
    <dgm:cxn modelId="{58192155-8290-4E5D-8FDB-F1F845BD420E}" type="presParOf" srcId="{777019BB-CF3B-4BC8-91D5-828B5421B9E1}" destId="{CE6A11F7-18CA-4FAB-BA13-477793756DE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6423A-1EFA-4E6A-A464-D8A43D084662}" type="doc">
      <dgm:prSet loTypeId="urn:microsoft.com/office/officeart/2005/8/layout/pyramid2" loCatId="list" qsTypeId="urn:microsoft.com/office/officeart/2005/8/quickstyle/simple1" qsCatId="simple" csTypeId="urn:microsoft.com/office/officeart/2005/8/colors/accent1_2" csCatId="accent1" phldr="1"/>
      <dgm:spPr/>
    </dgm:pt>
    <dgm:pt modelId="{66F8D7C1-BC9D-42DA-BC9D-DBF2706CA080}">
      <dgm:prSet phldrT="[Texto]" custT="1"/>
      <dgm:spPr/>
      <dgm:t>
        <a:bodyPr/>
        <a:lstStyle/>
        <a:p>
          <a:pPr algn="ctr"/>
          <a:endParaRPr lang="it-IT" altLang="es-ES" sz="1000" dirty="0">
            <a:latin typeface="Arial Rounded MT Bold" panose="020F0704030504030204" pitchFamily="34" charset="0"/>
          </a:endParaRPr>
        </a:p>
        <a:p>
          <a:pPr algn="just"/>
          <a:r>
            <a:rPr lang="nl-BE" altLang="es-ES" sz="1000" dirty="0">
              <a:latin typeface="Arial Rounded MT Bold" panose="020F0704030504030204" pitchFamily="34" charset="0"/>
            </a:rPr>
            <a:t>De plotselinge verandering die we in de grafiek tegen het einde van de achttiende eeuw zien, komt overeen met een ontwikkeling waar we veel over hebben gehoord: de industriële revolutie.</a:t>
          </a:r>
          <a:endParaRPr lang="es-ES" sz="1000" dirty="0"/>
        </a:p>
      </dgm:t>
    </dgm:pt>
    <dgm:pt modelId="{A107BD92-C13B-4AF5-B592-20C71DA8F552}" type="parTrans" cxnId="{31166EDD-9B52-4882-A6E6-1A20D832FFD8}">
      <dgm:prSet/>
      <dgm:spPr/>
      <dgm:t>
        <a:bodyPr/>
        <a:lstStyle/>
        <a:p>
          <a:endParaRPr lang="es-ES"/>
        </a:p>
      </dgm:t>
    </dgm:pt>
    <dgm:pt modelId="{FA4E6101-9306-455D-B9A1-49D89B981D56}" type="sibTrans" cxnId="{31166EDD-9B52-4882-A6E6-1A20D832FFD8}">
      <dgm:prSet/>
      <dgm:spPr/>
      <dgm:t>
        <a:bodyPr/>
        <a:lstStyle/>
        <a:p>
          <a:endParaRPr lang="es-ES"/>
        </a:p>
      </dgm:t>
    </dgm:pt>
    <dgm:pt modelId="{D2F50F14-441A-4508-A9D2-840D1DF540BA}">
      <dgm:prSet phldrT="[Texto]" custT="1"/>
      <dgm:spPr/>
      <dgm:t>
        <a:bodyPr/>
        <a:lstStyle/>
        <a:p>
          <a:pPr algn="ctr"/>
          <a:endParaRPr lang="it-IT" altLang="es-ES" sz="1000" dirty="0">
            <a:latin typeface="Arial Rounded MT Bold" panose="020F0704030504030204" pitchFamily="34" charset="0"/>
          </a:endParaRPr>
        </a:p>
        <a:p>
          <a:pPr algn="just"/>
          <a:r>
            <a:rPr lang="nl-BE" altLang="es-ES" sz="1000" dirty="0">
              <a:latin typeface="Arial Rounded MT Bold" panose="020F0704030504030204" pitchFamily="34" charset="0"/>
            </a:rPr>
            <a:t>Het was de som van verschillende bijna gelijktijdige vorderingen op het gebied van techniek, mechanica, scheikunde, metallurgie en andere disciplines.</a:t>
          </a:r>
          <a:endParaRPr lang="es-ES" sz="1000" dirty="0"/>
        </a:p>
      </dgm:t>
    </dgm:pt>
    <dgm:pt modelId="{B2C176B7-3EC7-4CCF-AA19-E373F67C8F77}" type="parTrans" cxnId="{27FBC55F-E1D9-4776-A96F-F212588C0E25}">
      <dgm:prSet/>
      <dgm:spPr/>
      <dgm:t>
        <a:bodyPr/>
        <a:lstStyle/>
        <a:p>
          <a:endParaRPr lang="es-ES"/>
        </a:p>
      </dgm:t>
    </dgm:pt>
    <dgm:pt modelId="{88062856-CF4B-4625-A1CF-1D5BBA58F309}" type="sibTrans" cxnId="{27FBC55F-E1D9-4776-A96F-F212588C0E25}">
      <dgm:prSet/>
      <dgm:spPr/>
      <dgm:t>
        <a:bodyPr/>
        <a:lstStyle/>
        <a:p>
          <a:endParaRPr lang="es-ES"/>
        </a:p>
      </dgm:t>
    </dgm:pt>
    <dgm:pt modelId="{943A7E62-96B4-4C4F-A74A-2842391BEAC9}">
      <dgm:prSet phldrT="[Texto]" custT="1"/>
      <dgm:spPr/>
      <dgm:t>
        <a:bodyPr/>
        <a:lstStyle/>
        <a:p>
          <a:pPr algn="just"/>
          <a:r>
            <a:rPr lang="nl-BE" altLang="es-ES" sz="1000" dirty="0">
              <a:latin typeface="Arial Rounded MT Bold" panose="020F0704030504030204" pitchFamily="34" charset="0"/>
            </a:rPr>
            <a:t>Het is niet moeilijk voor te stellen dat deze technologische innovaties aan de basis liggen van de eerder genoemde, duidelijke en langdurige sprong in de vooruitgang van de mensheid.</a:t>
          </a:r>
          <a:endParaRPr lang="es-ES" sz="1000" dirty="0"/>
        </a:p>
      </dgm:t>
    </dgm:pt>
    <dgm:pt modelId="{C6F1C84F-54CB-4A0A-B117-6E716694F2FE}" type="parTrans" cxnId="{A1F60447-CB3F-4254-BE3C-FE010AEF2ED1}">
      <dgm:prSet/>
      <dgm:spPr/>
      <dgm:t>
        <a:bodyPr/>
        <a:lstStyle/>
        <a:p>
          <a:endParaRPr lang="es-ES"/>
        </a:p>
      </dgm:t>
    </dgm:pt>
    <dgm:pt modelId="{B5732B63-5444-4DD3-BF82-D2C54D8D9C84}" type="sibTrans" cxnId="{A1F60447-CB3F-4254-BE3C-FE010AEF2ED1}">
      <dgm:prSet/>
      <dgm:spPr/>
      <dgm:t>
        <a:bodyPr/>
        <a:lstStyle/>
        <a:p>
          <a:endParaRPr lang="es-ES"/>
        </a:p>
      </dgm:t>
    </dgm:pt>
    <dgm:pt modelId="{D8C707C0-0140-4198-BB86-C936ABF98354}" type="pres">
      <dgm:prSet presAssocID="{6E66423A-1EFA-4E6A-A464-D8A43D084662}" presName="compositeShape" presStyleCnt="0">
        <dgm:presLayoutVars>
          <dgm:dir/>
          <dgm:resizeHandles/>
        </dgm:presLayoutVars>
      </dgm:prSet>
      <dgm:spPr/>
    </dgm:pt>
    <dgm:pt modelId="{AD3A99A3-03CE-4829-B6AE-D18F9C703D81}" type="pres">
      <dgm:prSet presAssocID="{6E66423A-1EFA-4E6A-A464-D8A43D084662}" presName="pyramid" presStyleLbl="node1" presStyleIdx="0" presStyleCnt="1" custScaleX="95027" custScaleY="74384" custLinFactNeighborX="-37792" custLinFactNeighborY="-6558"/>
      <dgm:spPr>
        <a:solidFill>
          <a:srgbClr val="A4B4EA"/>
        </a:solidFill>
      </dgm:spPr>
    </dgm:pt>
    <dgm:pt modelId="{FC365496-1ADA-493A-87B9-F1463703F90E}" type="pres">
      <dgm:prSet presAssocID="{6E66423A-1EFA-4E6A-A464-D8A43D084662}" presName="theList" presStyleCnt="0"/>
      <dgm:spPr/>
    </dgm:pt>
    <dgm:pt modelId="{6FA68F45-90B3-4854-8C4D-0A2342CAF7AE}" type="pres">
      <dgm:prSet presAssocID="{66F8D7C1-BC9D-42DA-BC9D-DBF2706CA080}" presName="aNode" presStyleLbl="fgAcc1" presStyleIdx="0" presStyleCnt="3" custScaleX="173622" custScaleY="93552" custLinFactY="-1656" custLinFactNeighborX="-3179" custLinFactNeighborY="-100000">
        <dgm:presLayoutVars>
          <dgm:bulletEnabled val="1"/>
        </dgm:presLayoutVars>
      </dgm:prSet>
      <dgm:spPr/>
    </dgm:pt>
    <dgm:pt modelId="{9CEC144C-56A3-4198-B36E-19AE30080130}" type="pres">
      <dgm:prSet presAssocID="{66F8D7C1-BC9D-42DA-BC9D-DBF2706CA080}" presName="aSpace" presStyleCnt="0"/>
      <dgm:spPr/>
    </dgm:pt>
    <dgm:pt modelId="{87764381-6ED9-439A-82DD-8B322F834DD7}" type="pres">
      <dgm:prSet presAssocID="{D2F50F14-441A-4508-A9D2-840D1DF540BA}" presName="aNode" presStyleLbl="fgAcc1" presStyleIdx="1" presStyleCnt="3" custScaleX="174752" custLinFactNeighborX="-4193" custLinFactNeighborY="-20248">
        <dgm:presLayoutVars>
          <dgm:bulletEnabled val="1"/>
        </dgm:presLayoutVars>
      </dgm:prSet>
      <dgm:spPr/>
    </dgm:pt>
    <dgm:pt modelId="{FE4B2EE4-B52A-4D21-826E-DEA01CF66716}" type="pres">
      <dgm:prSet presAssocID="{D2F50F14-441A-4508-A9D2-840D1DF540BA}" presName="aSpace" presStyleCnt="0"/>
      <dgm:spPr/>
    </dgm:pt>
    <dgm:pt modelId="{3A928C09-7E22-47C1-ADA8-82CAB7B20D53}" type="pres">
      <dgm:prSet presAssocID="{943A7E62-96B4-4C4F-A74A-2842391BEAC9}" presName="aNode" presStyleLbl="fgAcc1" presStyleIdx="2" presStyleCnt="3" custScaleX="176502" custLinFactNeighborX="-4525" custLinFactNeighborY="85327">
        <dgm:presLayoutVars>
          <dgm:bulletEnabled val="1"/>
        </dgm:presLayoutVars>
      </dgm:prSet>
      <dgm:spPr/>
    </dgm:pt>
    <dgm:pt modelId="{3A4BFDD2-DA89-4A3B-802B-A3976F0EB36E}" type="pres">
      <dgm:prSet presAssocID="{943A7E62-96B4-4C4F-A74A-2842391BEAC9}" presName="aSpace" presStyleCnt="0"/>
      <dgm:spPr/>
    </dgm:pt>
  </dgm:ptLst>
  <dgm:cxnLst>
    <dgm:cxn modelId="{27FBC55F-E1D9-4776-A96F-F212588C0E25}" srcId="{6E66423A-1EFA-4E6A-A464-D8A43D084662}" destId="{D2F50F14-441A-4508-A9D2-840D1DF540BA}" srcOrd="1" destOrd="0" parTransId="{B2C176B7-3EC7-4CCF-AA19-E373F67C8F77}" sibTransId="{88062856-CF4B-4625-A1CF-1D5BBA58F309}"/>
    <dgm:cxn modelId="{A1F60447-CB3F-4254-BE3C-FE010AEF2ED1}" srcId="{6E66423A-1EFA-4E6A-A464-D8A43D084662}" destId="{943A7E62-96B4-4C4F-A74A-2842391BEAC9}" srcOrd="2" destOrd="0" parTransId="{C6F1C84F-54CB-4A0A-B117-6E716694F2FE}" sibTransId="{B5732B63-5444-4DD3-BF82-D2C54D8D9C84}"/>
    <dgm:cxn modelId="{11ECDA7F-FBCF-4DB2-A6FE-9C4BD45AEABB}" type="presOf" srcId="{6E66423A-1EFA-4E6A-A464-D8A43D084662}" destId="{D8C707C0-0140-4198-BB86-C936ABF98354}" srcOrd="0" destOrd="0" presId="urn:microsoft.com/office/officeart/2005/8/layout/pyramid2"/>
    <dgm:cxn modelId="{DB9C2B89-267B-4CEA-85EB-9FFF8B94B447}" type="presOf" srcId="{943A7E62-96B4-4C4F-A74A-2842391BEAC9}" destId="{3A928C09-7E22-47C1-ADA8-82CAB7B20D53}" srcOrd="0" destOrd="0" presId="urn:microsoft.com/office/officeart/2005/8/layout/pyramid2"/>
    <dgm:cxn modelId="{F281D5A6-13F3-44B8-82E0-FF88BD117249}" type="presOf" srcId="{66F8D7C1-BC9D-42DA-BC9D-DBF2706CA080}" destId="{6FA68F45-90B3-4854-8C4D-0A2342CAF7AE}" srcOrd="0" destOrd="0" presId="urn:microsoft.com/office/officeart/2005/8/layout/pyramid2"/>
    <dgm:cxn modelId="{3BDDBBB0-D8EB-446B-88DE-2BD156CE6846}" type="presOf" srcId="{D2F50F14-441A-4508-A9D2-840D1DF540BA}" destId="{87764381-6ED9-439A-82DD-8B322F834DD7}" srcOrd="0" destOrd="0" presId="urn:microsoft.com/office/officeart/2005/8/layout/pyramid2"/>
    <dgm:cxn modelId="{31166EDD-9B52-4882-A6E6-1A20D832FFD8}" srcId="{6E66423A-1EFA-4E6A-A464-D8A43D084662}" destId="{66F8D7C1-BC9D-42DA-BC9D-DBF2706CA080}" srcOrd="0" destOrd="0" parTransId="{A107BD92-C13B-4AF5-B592-20C71DA8F552}" sibTransId="{FA4E6101-9306-455D-B9A1-49D89B981D56}"/>
    <dgm:cxn modelId="{F7B5EB5E-0114-4A3A-B3DC-970301EAFE75}" type="presParOf" srcId="{D8C707C0-0140-4198-BB86-C936ABF98354}" destId="{AD3A99A3-03CE-4829-B6AE-D18F9C703D81}" srcOrd="0" destOrd="0" presId="urn:microsoft.com/office/officeart/2005/8/layout/pyramid2"/>
    <dgm:cxn modelId="{7B0C356F-844B-46AC-9E8A-80F5F17FE8FB}" type="presParOf" srcId="{D8C707C0-0140-4198-BB86-C936ABF98354}" destId="{FC365496-1ADA-493A-87B9-F1463703F90E}" srcOrd="1" destOrd="0" presId="urn:microsoft.com/office/officeart/2005/8/layout/pyramid2"/>
    <dgm:cxn modelId="{835EFAFF-2730-4F99-9550-A4036EA1A4C6}" type="presParOf" srcId="{FC365496-1ADA-493A-87B9-F1463703F90E}" destId="{6FA68F45-90B3-4854-8C4D-0A2342CAF7AE}" srcOrd="0" destOrd="0" presId="urn:microsoft.com/office/officeart/2005/8/layout/pyramid2"/>
    <dgm:cxn modelId="{70743D1C-DFF9-40C5-81A1-6BD8D12739F8}" type="presParOf" srcId="{FC365496-1ADA-493A-87B9-F1463703F90E}" destId="{9CEC144C-56A3-4198-B36E-19AE30080130}" srcOrd="1" destOrd="0" presId="urn:microsoft.com/office/officeart/2005/8/layout/pyramid2"/>
    <dgm:cxn modelId="{63AC2D02-570B-4CE3-8D97-F0235CDAED04}" type="presParOf" srcId="{FC365496-1ADA-493A-87B9-F1463703F90E}" destId="{87764381-6ED9-439A-82DD-8B322F834DD7}" srcOrd="2" destOrd="0" presId="urn:microsoft.com/office/officeart/2005/8/layout/pyramid2"/>
    <dgm:cxn modelId="{C297336E-59F5-4827-A6A9-3F83128748D8}" type="presParOf" srcId="{FC365496-1ADA-493A-87B9-F1463703F90E}" destId="{FE4B2EE4-B52A-4D21-826E-DEA01CF66716}" srcOrd="3" destOrd="0" presId="urn:microsoft.com/office/officeart/2005/8/layout/pyramid2"/>
    <dgm:cxn modelId="{4A114C7F-1EB9-46F0-97EF-FD5B39ECCE92}" type="presParOf" srcId="{FC365496-1ADA-493A-87B9-F1463703F90E}" destId="{3A928C09-7E22-47C1-ADA8-82CAB7B20D53}" srcOrd="4" destOrd="0" presId="urn:microsoft.com/office/officeart/2005/8/layout/pyramid2"/>
    <dgm:cxn modelId="{C9B6B738-BB74-44CB-AA49-9E8EBA12CA1C}" type="presParOf" srcId="{FC365496-1ADA-493A-87B9-F1463703F90E}" destId="{3A4BFDD2-DA89-4A3B-802B-A3976F0EB36E}"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993D7-DF3D-4E61-AEC4-4510C092FC0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7D0D5861-8599-49E5-81D1-BDF0E3E30586}">
      <dgm:prSet phldrT="[Texto]" custT="1"/>
      <dgm:spPr/>
      <dgm:t>
        <a:bodyPr/>
        <a:lstStyle/>
        <a:p>
          <a:r>
            <a:rPr lang="nl-NL" altLang="es-ES" sz="1100" dirty="0">
              <a:latin typeface="Arial Rounded MT Bold" panose="020F0704030504030204" pitchFamily="34" charset="0"/>
            </a:rPr>
            <a:t>De problemen van de digitale revolutie moeten ook worden aangepakt, maar in eerste instantie moeten we</a:t>
          </a:r>
          <a:endParaRPr lang="nl-BE" altLang="es-ES" sz="1100" dirty="0">
            <a:latin typeface="Arial Rounded MT Bold" panose="020F0704030504030204" pitchFamily="34" charset="0"/>
          </a:endParaRPr>
        </a:p>
        <a:p>
          <a:r>
            <a:rPr lang="nl-NL" altLang="es-ES" sz="1100" dirty="0">
              <a:latin typeface="Arial Rounded MT Bold" panose="020F0704030504030204" pitchFamily="34" charset="0"/>
            </a:rPr>
            <a:t>moeten begrijpen wat ze zijn.</a:t>
          </a:r>
          <a:endParaRPr lang="es-ES" sz="1100" dirty="0"/>
        </a:p>
      </dgm:t>
    </dgm:pt>
    <dgm:pt modelId="{4CC2D9BA-49AD-4746-A4BF-313C99F9A9A1}" type="parTrans" cxnId="{F4D178B6-58E5-46DE-9B19-F9D9F4FD5C74}">
      <dgm:prSet/>
      <dgm:spPr/>
      <dgm:t>
        <a:bodyPr/>
        <a:lstStyle/>
        <a:p>
          <a:endParaRPr lang="es-ES" sz="1100"/>
        </a:p>
      </dgm:t>
    </dgm:pt>
    <dgm:pt modelId="{6B387971-1AD1-4728-87EF-1FD6E8BBA610}" type="sibTrans" cxnId="{F4D178B6-58E5-46DE-9B19-F9D9F4FD5C74}">
      <dgm:prSet/>
      <dgm:spPr/>
      <dgm:t>
        <a:bodyPr/>
        <a:lstStyle/>
        <a:p>
          <a:endParaRPr lang="es-ES" sz="1100"/>
        </a:p>
      </dgm:t>
    </dgm:pt>
    <dgm:pt modelId="{FC509EC3-E114-4BCB-AD11-0663F07D97CE}">
      <dgm:prSet phldrT="[Texto]" custT="1"/>
      <dgm:spPr/>
      <dgm:t>
        <a:bodyPr/>
        <a:lstStyle/>
        <a:p>
          <a:pPr algn="ctr"/>
          <a:r>
            <a:rPr lang="nl-NL" altLang="es-ES" sz="1100" dirty="0">
              <a:latin typeface="Arial Rounded MT Bold" panose="020F0704030504030204" pitchFamily="34" charset="0"/>
            </a:rPr>
            <a:t>Het is essentieel om de waarschijnlijke negatieve gevolgen van het tweede tijdperk van machines te analyseren, zelfs door een dagelijks debat binnen onze gemeenschap te starten.</a:t>
          </a:r>
          <a:endParaRPr lang="es-ES" sz="1100" dirty="0"/>
        </a:p>
      </dgm:t>
    </dgm:pt>
    <dgm:pt modelId="{96FF45BF-0FAF-4A50-9BC1-634A3EBBEED5}" type="parTrans" cxnId="{177D2D65-972B-45AB-AC92-681940FA59ED}">
      <dgm:prSet/>
      <dgm:spPr/>
      <dgm:t>
        <a:bodyPr/>
        <a:lstStyle/>
        <a:p>
          <a:endParaRPr lang="es-ES" sz="1100"/>
        </a:p>
      </dgm:t>
    </dgm:pt>
    <dgm:pt modelId="{5B07D909-62C6-4C42-B442-AF801A869A5D}" type="sibTrans" cxnId="{177D2D65-972B-45AB-AC92-681940FA59ED}">
      <dgm:prSet/>
      <dgm:spPr/>
      <dgm:t>
        <a:bodyPr/>
        <a:lstStyle/>
        <a:p>
          <a:endParaRPr lang="es-ES" sz="1100"/>
        </a:p>
      </dgm:t>
    </dgm:pt>
    <dgm:pt modelId="{1E4F93A2-AF52-43EE-BD16-EDDFB10780CF}" type="pres">
      <dgm:prSet presAssocID="{6DA993D7-DF3D-4E61-AEC4-4510C092FC04}" presName="Name0" presStyleCnt="0">
        <dgm:presLayoutVars>
          <dgm:dir/>
          <dgm:resizeHandles val="exact"/>
        </dgm:presLayoutVars>
      </dgm:prSet>
      <dgm:spPr/>
    </dgm:pt>
    <dgm:pt modelId="{3B86C092-A37A-45C9-925C-297BBFD00AF7}" type="pres">
      <dgm:prSet presAssocID="{7D0D5861-8599-49E5-81D1-BDF0E3E30586}" presName="Name5" presStyleLbl="vennNode1" presStyleIdx="0" presStyleCnt="2">
        <dgm:presLayoutVars>
          <dgm:bulletEnabled val="1"/>
        </dgm:presLayoutVars>
      </dgm:prSet>
      <dgm:spPr/>
    </dgm:pt>
    <dgm:pt modelId="{6BDEC9FD-C655-454F-B527-D7E83EA5E8C6}" type="pres">
      <dgm:prSet presAssocID="{6B387971-1AD1-4728-87EF-1FD6E8BBA610}" presName="space" presStyleCnt="0"/>
      <dgm:spPr/>
    </dgm:pt>
    <dgm:pt modelId="{7EB9129B-5026-4B57-8B9F-8CF5DC557131}" type="pres">
      <dgm:prSet presAssocID="{FC509EC3-E114-4BCB-AD11-0663F07D97CE}" presName="Name5" presStyleLbl="vennNode1" presStyleIdx="1" presStyleCnt="2">
        <dgm:presLayoutVars>
          <dgm:bulletEnabled val="1"/>
        </dgm:presLayoutVars>
      </dgm:prSet>
      <dgm:spPr/>
    </dgm:pt>
  </dgm:ptLst>
  <dgm:cxnLst>
    <dgm:cxn modelId="{85682302-F42F-4623-A111-52BF8A1AD975}" type="presOf" srcId="{6DA993D7-DF3D-4E61-AEC4-4510C092FC04}" destId="{1E4F93A2-AF52-43EE-BD16-EDDFB10780CF}" srcOrd="0" destOrd="0" presId="urn:microsoft.com/office/officeart/2005/8/layout/venn3"/>
    <dgm:cxn modelId="{019EAC1B-E993-4A66-A6A3-5021EB1A52BD}" type="presOf" srcId="{7D0D5861-8599-49E5-81D1-BDF0E3E30586}" destId="{3B86C092-A37A-45C9-925C-297BBFD00AF7}" srcOrd="0" destOrd="0" presId="urn:microsoft.com/office/officeart/2005/8/layout/venn3"/>
    <dgm:cxn modelId="{177D2D65-972B-45AB-AC92-681940FA59ED}" srcId="{6DA993D7-DF3D-4E61-AEC4-4510C092FC04}" destId="{FC509EC3-E114-4BCB-AD11-0663F07D97CE}" srcOrd="1" destOrd="0" parTransId="{96FF45BF-0FAF-4A50-9BC1-634A3EBBEED5}" sibTransId="{5B07D909-62C6-4C42-B442-AF801A869A5D}"/>
    <dgm:cxn modelId="{C1E5797C-32B3-42B6-AF54-CE23ABE6A01A}" type="presOf" srcId="{FC509EC3-E114-4BCB-AD11-0663F07D97CE}" destId="{7EB9129B-5026-4B57-8B9F-8CF5DC557131}" srcOrd="0" destOrd="0" presId="urn:microsoft.com/office/officeart/2005/8/layout/venn3"/>
    <dgm:cxn modelId="{F4D178B6-58E5-46DE-9B19-F9D9F4FD5C74}" srcId="{6DA993D7-DF3D-4E61-AEC4-4510C092FC04}" destId="{7D0D5861-8599-49E5-81D1-BDF0E3E30586}" srcOrd="0" destOrd="0" parTransId="{4CC2D9BA-49AD-4746-A4BF-313C99F9A9A1}" sibTransId="{6B387971-1AD1-4728-87EF-1FD6E8BBA610}"/>
    <dgm:cxn modelId="{4D1121FE-8958-40B5-9419-531BE8457BFF}" type="presParOf" srcId="{1E4F93A2-AF52-43EE-BD16-EDDFB10780CF}" destId="{3B86C092-A37A-45C9-925C-297BBFD00AF7}" srcOrd="0" destOrd="0" presId="urn:microsoft.com/office/officeart/2005/8/layout/venn3"/>
    <dgm:cxn modelId="{9CB0BCF7-210E-4C2C-8514-20B85723C959}" type="presParOf" srcId="{1E4F93A2-AF52-43EE-BD16-EDDFB10780CF}" destId="{6BDEC9FD-C655-454F-B527-D7E83EA5E8C6}" srcOrd="1" destOrd="0" presId="urn:microsoft.com/office/officeart/2005/8/layout/venn3"/>
    <dgm:cxn modelId="{D3F0BD79-1B5E-44F5-AC13-0A8C7B673CD8}" type="presParOf" srcId="{1E4F93A2-AF52-43EE-BD16-EDDFB10780CF}" destId="{7EB9129B-5026-4B57-8B9F-8CF5DC557131}"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6AAC-5255-494D-A58C-AAB5E7B7D9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92C2CE2-9BC9-4AF2-AF9B-4367A3594337}">
      <dgm:prSet phldrT="[Texto]" custT="1"/>
      <dgm:spPr>
        <a:solidFill>
          <a:srgbClr val="9AD3E9"/>
        </a:solidFill>
      </dgm:spPr>
      <dgm:t>
        <a:bodyPr/>
        <a:lstStyle/>
        <a:p>
          <a:r>
            <a:rPr lang="nl-BE" altLang="es-ES" sz="1200" dirty="0">
              <a:solidFill>
                <a:schemeClr val="tx1"/>
              </a:solidFill>
              <a:latin typeface="Arial Rounded MT Bold" panose="020F0704030504030204" pitchFamily="34" charset="0"/>
            </a:rPr>
            <a:t>continue exponentiële verbetering in bijna alle aspecten van</a:t>
          </a:r>
          <a:endParaRPr lang="es-ES" sz="1200" dirty="0">
            <a:solidFill>
              <a:schemeClr val="tx1"/>
            </a:solidFill>
          </a:endParaRPr>
        </a:p>
      </dgm:t>
    </dgm:pt>
    <dgm:pt modelId="{686EEF06-8FFD-4576-BC4A-D122E1348576}" type="parTrans" cxnId="{86A30CD0-5CC2-49ED-9196-81002678EA8C}">
      <dgm:prSet/>
      <dgm:spPr/>
      <dgm:t>
        <a:bodyPr/>
        <a:lstStyle/>
        <a:p>
          <a:endParaRPr lang="es-ES"/>
        </a:p>
      </dgm:t>
    </dgm:pt>
    <dgm:pt modelId="{80B19AAA-F727-44B8-842F-2B45CA688665}" type="sibTrans" cxnId="{86A30CD0-5CC2-49ED-9196-81002678EA8C}">
      <dgm:prSet/>
      <dgm:spPr/>
      <dgm:t>
        <a:bodyPr/>
        <a:lstStyle/>
        <a:p>
          <a:endParaRPr lang="es-ES"/>
        </a:p>
      </dgm:t>
    </dgm:pt>
    <dgm:pt modelId="{59EA022C-A58D-417A-B36A-9778451CFBA0}">
      <dgm:prSet phldrT="[Texto]" custT="1"/>
      <dgm:spPr>
        <a:solidFill>
          <a:srgbClr val="98DFBB"/>
        </a:solidFill>
      </dgm:spPr>
      <dgm:t>
        <a:bodyPr/>
        <a:lstStyle/>
        <a:p>
          <a:r>
            <a:rPr lang="nl-BE" altLang="es-ES" sz="1200" dirty="0">
              <a:solidFill>
                <a:schemeClr val="tx1"/>
              </a:solidFill>
              <a:latin typeface="Arial Rounded MT Bold" panose="020F0704030504030204" pitchFamily="34" charset="0"/>
            </a:rPr>
            <a:t>buitengewoon grote hoeveelheid gedigitaliseerde informatie en</a:t>
          </a:r>
          <a:endParaRPr lang="es-ES" sz="1200" dirty="0">
            <a:solidFill>
              <a:schemeClr val="tx1"/>
            </a:solidFill>
          </a:endParaRPr>
        </a:p>
      </dgm:t>
    </dgm:pt>
    <dgm:pt modelId="{043C250F-F0E6-4E6E-AC63-ACD1B95E686C}" type="parTrans" cxnId="{6795AEFA-3DC5-4E7F-8146-2C6CE26B777F}">
      <dgm:prSet/>
      <dgm:spPr/>
      <dgm:t>
        <a:bodyPr/>
        <a:lstStyle/>
        <a:p>
          <a:endParaRPr lang="es-ES"/>
        </a:p>
      </dgm:t>
    </dgm:pt>
    <dgm:pt modelId="{9962A59C-963A-4FC4-B35D-7DBD545E6BA2}" type="sibTrans" cxnId="{6795AEFA-3DC5-4E7F-8146-2C6CE26B777F}">
      <dgm:prSet/>
      <dgm:spPr/>
      <dgm:t>
        <a:bodyPr/>
        <a:lstStyle/>
        <a:p>
          <a:endParaRPr lang="es-ES"/>
        </a:p>
      </dgm:t>
    </dgm:pt>
    <dgm:pt modelId="{2A804303-D8E5-426A-90A9-43E18423D8F6}">
      <dgm:prSet phldrT="[Texto]" custT="1"/>
      <dgm:spPr>
        <a:solidFill>
          <a:srgbClr val="F8B2A3"/>
        </a:solidFill>
      </dgm:spPr>
      <dgm:t>
        <a:bodyPr/>
        <a:lstStyle/>
        <a:p>
          <a:r>
            <a:rPr lang="nl-BE" altLang="es-ES" sz="1200" dirty="0">
              <a:solidFill>
                <a:schemeClr val="tx1"/>
              </a:solidFill>
              <a:latin typeface="Arial Rounded MT Bold" panose="020F0704030504030204" pitchFamily="34" charset="0"/>
            </a:rPr>
            <a:t>eindelijk recombinante innovatie</a:t>
          </a:r>
          <a:endParaRPr lang="es-ES" sz="1200" dirty="0">
            <a:solidFill>
              <a:schemeClr val="tx1"/>
            </a:solidFill>
          </a:endParaRPr>
        </a:p>
      </dgm:t>
    </dgm:pt>
    <dgm:pt modelId="{4D610BC9-4FA2-4A0E-9165-24F7FBBA5260}" type="parTrans" cxnId="{DD1159BE-2CC8-4BE4-9A8F-A5331542A999}">
      <dgm:prSet/>
      <dgm:spPr/>
      <dgm:t>
        <a:bodyPr/>
        <a:lstStyle/>
        <a:p>
          <a:endParaRPr lang="es-ES"/>
        </a:p>
      </dgm:t>
    </dgm:pt>
    <dgm:pt modelId="{BC841995-2464-4F6A-8F4B-19E9F8F9B822}" type="sibTrans" cxnId="{DD1159BE-2CC8-4BE4-9A8F-A5331542A999}">
      <dgm:prSet/>
      <dgm:spPr/>
      <dgm:t>
        <a:bodyPr/>
        <a:lstStyle/>
        <a:p>
          <a:endParaRPr lang="es-ES"/>
        </a:p>
      </dgm:t>
    </dgm:pt>
    <dgm:pt modelId="{75946FBF-04D4-4939-BA5A-7EBD7C417FAF}" type="pres">
      <dgm:prSet presAssocID="{2D386AAC-5255-494D-A58C-AAB5E7B7D9B0}" presName="Name0" presStyleCnt="0">
        <dgm:presLayoutVars>
          <dgm:chMax val="7"/>
          <dgm:chPref val="7"/>
          <dgm:dir/>
        </dgm:presLayoutVars>
      </dgm:prSet>
      <dgm:spPr/>
    </dgm:pt>
    <dgm:pt modelId="{BC7F49F0-1170-4531-8EE6-0833BE0BBA17}" type="pres">
      <dgm:prSet presAssocID="{2D386AAC-5255-494D-A58C-AAB5E7B7D9B0}" presName="Name1" presStyleCnt="0"/>
      <dgm:spPr/>
    </dgm:pt>
    <dgm:pt modelId="{6D2655CC-13F4-4935-8AE5-FCF43ACD7494}" type="pres">
      <dgm:prSet presAssocID="{2D386AAC-5255-494D-A58C-AAB5E7B7D9B0}" presName="cycle" presStyleCnt="0"/>
      <dgm:spPr/>
    </dgm:pt>
    <dgm:pt modelId="{015CB3BA-54E4-4E83-9597-0BB8605DD4DB}" type="pres">
      <dgm:prSet presAssocID="{2D386AAC-5255-494D-A58C-AAB5E7B7D9B0}" presName="srcNode" presStyleLbl="node1" presStyleIdx="0" presStyleCnt="3"/>
      <dgm:spPr/>
    </dgm:pt>
    <dgm:pt modelId="{EEB4B3F9-32C6-44BB-A2C7-A8B351E724B1}" type="pres">
      <dgm:prSet presAssocID="{2D386AAC-5255-494D-A58C-AAB5E7B7D9B0}" presName="conn" presStyleLbl="parChTrans1D2" presStyleIdx="0" presStyleCnt="1"/>
      <dgm:spPr/>
    </dgm:pt>
    <dgm:pt modelId="{F4DB9CA4-CE10-4A2B-ACF7-CB18A8B890FA}" type="pres">
      <dgm:prSet presAssocID="{2D386AAC-5255-494D-A58C-AAB5E7B7D9B0}" presName="extraNode" presStyleLbl="node1" presStyleIdx="0" presStyleCnt="3"/>
      <dgm:spPr/>
    </dgm:pt>
    <dgm:pt modelId="{9AD971F8-CFAD-4A2D-A45D-097F96B83BFC}" type="pres">
      <dgm:prSet presAssocID="{2D386AAC-5255-494D-A58C-AAB5E7B7D9B0}" presName="dstNode" presStyleLbl="node1" presStyleIdx="0" presStyleCnt="3"/>
      <dgm:spPr/>
    </dgm:pt>
    <dgm:pt modelId="{13FB3900-E91D-4A99-867A-A8FAAA78BD6E}" type="pres">
      <dgm:prSet presAssocID="{492C2CE2-9BC9-4AF2-AF9B-4367A3594337}" presName="text_1" presStyleLbl="node1" presStyleIdx="0" presStyleCnt="3">
        <dgm:presLayoutVars>
          <dgm:bulletEnabled val="1"/>
        </dgm:presLayoutVars>
      </dgm:prSet>
      <dgm:spPr/>
    </dgm:pt>
    <dgm:pt modelId="{AD4221CB-D5D9-4675-961B-6157270E7E60}" type="pres">
      <dgm:prSet presAssocID="{492C2CE2-9BC9-4AF2-AF9B-4367A3594337}" presName="accent_1" presStyleCnt="0"/>
      <dgm:spPr/>
    </dgm:pt>
    <dgm:pt modelId="{137FB06F-45CD-48C9-9190-41335C262B54}" type="pres">
      <dgm:prSet presAssocID="{492C2CE2-9BC9-4AF2-AF9B-4367A3594337}" presName="accentRepeatNode" presStyleLbl="solidFgAcc1" presStyleIdx="0" presStyleCnt="3"/>
      <dgm:spPr/>
    </dgm:pt>
    <dgm:pt modelId="{3B412C4D-871E-49A8-B40D-88D642A43A2B}" type="pres">
      <dgm:prSet presAssocID="{59EA022C-A58D-417A-B36A-9778451CFBA0}" presName="text_2" presStyleLbl="node1" presStyleIdx="1" presStyleCnt="3" custLinFactNeighborX="1751" custLinFactNeighborY="20">
        <dgm:presLayoutVars>
          <dgm:bulletEnabled val="1"/>
        </dgm:presLayoutVars>
      </dgm:prSet>
      <dgm:spPr/>
    </dgm:pt>
    <dgm:pt modelId="{40515996-CD8F-4BDC-9552-22CEFE7AA114}" type="pres">
      <dgm:prSet presAssocID="{59EA022C-A58D-417A-B36A-9778451CFBA0}" presName="accent_2" presStyleCnt="0"/>
      <dgm:spPr/>
    </dgm:pt>
    <dgm:pt modelId="{BED10E97-6650-4643-86D7-12A329CAABE2}" type="pres">
      <dgm:prSet presAssocID="{59EA022C-A58D-417A-B36A-9778451CFBA0}" presName="accentRepeatNode" presStyleLbl="solidFgAcc1" presStyleIdx="1" presStyleCnt="3"/>
      <dgm:spPr/>
    </dgm:pt>
    <dgm:pt modelId="{390C82C9-1074-4B3B-B39E-87C6E5C51F05}" type="pres">
      <dgm:prSet presAssocID="{2A804303-D8E5-426A-90A9-43E18423D8F6}" presName="text_3" presStyleLbl="node1" presStyleIdx="2" presStyleCnt="3">
        <dgm:presLayoutVars>
          <dgm:bulletEnabled val="1"/>
        </dgm:presLayoutVars>
      </dgm:prSet>
      <dgm:spPr/>
    </dgm:pt>
    <dgm:pt modelId="{59A7A66B-998C-417F-8492-69E2AF4C206B}" type="pres">
      <dgm:prSet presAssocID="{2A804303-D8E5-426A-90A9-43E18423D8F6}" presName="accent_3" presStyleCnt="0"/>
      <dgm:spPr/>
    </dgm:pt>
    <dgm:pt modelId="{D1B0BE1F-9115-4D4E-92B7-A62715174D94}" type="pres">
      <dgm:prSet presAssocID="{2A804303-D8E5-426A-90A9-43E18423D8F6}" presName="accentRepeatNode" presStyleLbl="solidFgAcc1" presStyleIdx="2" presStyleCnt="3"/>
      <dgm:spPr/>
    </dgm:pt>
  </dgm:ptLst>
  <dgm:cxnLst>
    <dgm:cxn modelId="{BC68CC01-BBC8-4CFC-B241-DAB2245DD662}" type="presOf" srcId="{2A804303-D8E5-426A-90A9-43E18423D8F6}" destId="{390C82C9-1074-4B3B-B39E-87C6E5C51F05}" srcOrd="0" destOrd="0" presId="urn:microsoft.com/office/officeart/2008/layout/VerticalCurvedList"/>
    <dgm:cxn modelId="{6A52A411-0295-4D9A-893A-3CDCABBD9258}" type="presOf" srcId="{59EA022C-A58D-417A-B36A-9778451CFBA0}" destId="{3B412C4D-871E-49A8-B40D-88D642A43A2B}" srcOrd="0" destOrd="0" presId="urn:microsoft.com/office/officeart/2008/layout/VerticalCurvedList"/>
    <dgm:cxn modelId="{6AC23743-284C-4AA5-8875-6E3D58FC9FBD}" type="presOf" srcId="{80B19AAA-F727-44B8-842F-2B45CA688665}" destId="{EEB4B3F9-32C6-44BB-A2C7-A8B351E724B1}" srcOrd="0" destOrd="0" presId="urn:microsoft.com/office/officeart/2008/layout/VerticalCurvedList"/>
    <dgm:cxn modelId="{0E7C93AE-F73B-4D05-88F8-86E0530A82C9}" type="presOf" srcId="{492C2CE2-9BC9-4AF2-AF9B-4367A3594337}" destId="{13FB3900-E91D-4A99-867A-A8FAAA78BD6E}" srcOrd="0" destOrd="0" presId="urn:microsoft.com/office/officeart/2008/layout/VerticalCurvedList"/>
    <dgm:cxn modelId="{F46DC3BA-8105-42C5-A458-F9AE2B3CE4C1}" type="presOf" srcId="{2D386AAC-5255-494D-A58C-AAB5E7B7D9B0}" destId="{75946FBF-04D4-4939-BA5A-7EBD7C417FAF}" srcOrd="0" destOrd="0" presId="urn:microsoft.com/office/officeart/2008/layout/VerticalCurvedList"/>
    <dgm:cxn modelId="{DD1159BE-2CC8-4BE4-9A8F-A5331542A999}" srcId="{2D386AAC-5255-494D-A58C-AAB5E7B7D9B0}" destId="{2A804303-D8E5-426A-90A9-43E18423D8F6}" srcOrd="2" destOrd="0" parTransId="{4D610BC9-4FA2-4A0E-9165-24F7FBBA5260}" sibTransId="{BC841995-2464-4F6A-8F4B-19E9F8F9B822}"/>
    <dgm:cxn modelId="{86A30CD0-5CC2-49ED-9196-81002678EA8C}" srcId="{2D386AAC-5255-494D-A58C-AAB5E7B7D9B0}" destId="{492C2CE2-9BC9-4AF2-AF9B-4367A3594337}" srcOrd="0" destOrd="0" parTransId="{686EEF06-8FFD-4576-BC4A-D122E1348576}" sibTransId="{80B19AAA-F727-44B8-842F-2B45CA688665}"/>
    <dgm:cxn modelId="{6795AEFA-3DC5-4E7F-8146-2C6CE26B777F}" srcId="{2D386AAC-5255-494D-A58C-AAB5E7B7D9B0}" destId="{59EA022C-A58D-417A-B36A-9778451CFBA0}" srcOrd="1" destOrd="0" parTransId="{043C250F-F0E6-4E6E-AC63-ACD1B95E686C}" sibTransId="{9962A59C-963A-4FC4-B35D-7DBD545E6BA2}"/>
    <dgm:cxn modelId="{8B841524-78B3-47CB-B2FD-BE211644395A}" type="presParOf" srcId="{75946FBF-04D4-4939-BA5A-7EBD7C417FAF}" destId="{BC7F49F0-1170-4531-8EE6-0833BE0BBA17}" srcOrd="0" destOrd="0" presId="urn:microsoft.com/office/officeart/2008/layout/VerticalCurvedList"/>
    <dgm:cxn modelId="{338D9153-5463-49D0-B95E-21F3349EDF6E}" type="presParOf" srcId="{BC7F49F0-1170-4531-8EE6-0833BE0BBA17}" destId="{6D2655CC-13F4-4935-8AE5-FCF43ACD7494}" srcOrd="0" destOrd="0" presId="urn:microsoft.com/office/officeart/2008/layout/VerticalCurvedList"/>
    <dgm:cxn modelId="{FBCC8376-BFAB-401F-9381-700FF8F64B41}" type="presParOf" srcId="{6D2655CC-13F4-4935-8AE5-FCF43ACD7494}" destId="{015CB3BA-54E4-4E83-9597-0BB8605DD4DB}" srcOrd="0" destOrd="0" presId="urn:microsoft.com/office/officeart/2008/layout/VerticalCurvedList"/>
    <dgm:cxn modelId="{B8C89903-598E-4DE1-8D10-AEFDBBACF4BD}" type="presParOf" srcId="{6D2655CC-13F4-4935-8AE5-FCF43ACD7494}" destId="{EEB4B3F9-32C6-44BB-A2C7-A8B351E724B1}" srcOrd="1" destOrd="0" presId="urn:microsoft.com/office/officeart/2008/layout/VerticalCurvedList"/>
    <dgm:cxn modelId="{A57094F7-4703-471C-AD3C-A809ABE3B457}" type="presParOf" srcId="{6D2655CC-13F4-4935-8AE5-FCF43ACD7494}" destId="{F4DB9CA4-CE10-4A2B-ACF7-CB18A8B890FA}" srcOrd="2" destOrd="0" presId="urn:microsoft.com/office/officeart/2008/layout/VerticalCurvedList"/>
    <dgm:cxn modelId="{D4A41CA5-07E4-450E-BFF1-30213A96EB7C}" type="presParOf" srcId="{6D2655CC-13F4-4935-8AE5-FCF43ACD7494}" destId="{9AD971F8-CFAD-4A2D-A45D-097F96B83BFC}" srcOrd="3" destOrd="0" presId="urn:microsoft.com/office/officeart/2008/layout/VerticalCurvedList"/>
    <dgm:cxn modelId="{837E6CBE-C352-4131-855A-5409E5D0FF04}" type="presParOf" srcId="{BC7F49F0-1170-4531-8EE6-0833BE0BBA17}" destId="{13FB3900-E91D-4A99-867A-A8FAAA78BD6E}" srcOrd="1" destOrd="0" presId="urn:microsoft.com/office/officeart/2008/layout/VerticalCurvedList"/>
    <dgm:cxn modelId="{71A5DB6C-B884-4E82-86F8-3734E4FF3DE2}" type="presParOf" srcId="{BC7F49F0-1170-4531-8EE6-0833BE0BBA17}" destId="{AD4221CB-D5D9-4675-961B-6157270E7E60}" srcOrd="2" destOrd="0" presId="urn:microsoft.com/office/officeart/2008/layout/VerticalCurvedList"/>
    <dgm:cxn modelId="{C5EE6CB3-8A64-4593-8019-012F7FE7DE7E}" type="presParOf" srcId="{AD4221CB-D5D9-4675-961B-6157270E7E60}" destId="{137FB06F-45CD-48C9-9190-41335C262B54}" srcOrd="0" destOrd="0" presId="urn:microsoft.com/office/officeart/2008/layout/VerticalCurvedList"/>
    <dgm:cxn modelId="{966E30E4-19C2-49A2-8262-7F4B32305BBC}" type="presParOf" srcId="{BC7F49F0-1170-4531-8EE6-0833BE0BBA17}" destId="{3B412C4D-871E-49A8-B40D-88D642A43A2B}" srcOrd="3" destOrd="0" presId="urn:microsoft.com/office/officeart/2008/layout/VerticalCurvedList"/>
    <dgm:cxn modelId="{4BB2A928-8AFB-4931-9462-F127183276BE}" type="presParOf" srcId="{BC7F49F0-1170-4531-8EE6-0833BE0BBA17}" destId="{40515996-CD8F-4BDC-9552-22CEFE7AA114}" srcOrd="4" destOrd="0" presId="urn:microsoft.com/office/officeart/2008/layout/VerticalCurvedList"/>
    <dgm:cxn modelId="{0BAE5517-6083-4E10-901C-0559E21028F3}" type="presParOf" srcId="{40515996-CD8F-4BDC-9552-22CEFE7AA114}" destId="{BED10E97-6650-4643-86D7-12A329CAABE2}" srcOrd="0" destOrd="0" presId="urn:microsoft.com/office/officeart/2008/layout/VerticalCurvedList"/>
    <dgm:cxn modelId="{ED8AF2EF-C5C6-4503-9B2F-65117F0C1CB4}" type="presParOf" srcId="{BC7F49F0-1170-4531-8EE6-0833BE0BBA17}" destId="{390C82C9-1074-4B3B-B39E-87C6E5C51F05}" srcOrd="5" destOrd="0" presId="urn:microsoft.com/office/officeart/2008/layout/VerticalCurvedList"/>
    <dgm:cxn modelId="{B6C1A479-162F-48C5-87A4-D5EFD60930CE}" type="presParOf" srcId="{BC7F49F0-1170-4531-8EE6-0833BE0BBA17}" destId="{59A7A66B-998C-417F-8492-69E2AF4C206B}" srcOrd="6" destOrd="0" presId="urn:microsoft.com/office/officeart/2008/layout/VerticalCurvedList"/>
    <dgm:cxn modelId="{89B0DD46-1A26-46A7-877A-EE91183756EF}" type="presParOf" srcId="{59A7A66B-998C-417F-8492-69E2AF4C206B}" destId="{D1B0BE1F-9115-4D4E-92B7-A62715174D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EDA81-4963-4D69-84D0-69C0DF4D0E2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94C4B80E-BD44-4809-AEB1-9C4864236A28}">
      <dgm:prSet custT="1"/>
      <dgm:spPr/>
      <dgm:t>
        <a:bodyPr/>
        <a:lstStyle/>
        <a:p>
          <a:r>
            <a:rPr lang="nl-BE" altLang="es-ES" sz="900" dirty="0">
              <a:solidFill>
                <a:schemeClr val="tx1"/>
              </a:solidFill>
              <a:latin typeface="Arial Rounded MT Bold" panose="020F0704030504030204" pitchFamily="34" charset="0"/>
            </a:rPr>
            <a:t>De evolutie van de fotografie illustreert perfect de overvloed van het tweede tijdperk van de machines.</a:t>
          </a:r>
          <a:endParaRPr lang="es-ES" sz="900" dirty="0">
            <a:solidFill>
              <a:schemeClr val="tx1"/>
            </a:solidFill>
            <a:latin typeface="Arial Rounded MT Bold" panose="020F0704030504030204" pitchFamily="34" charset="0"/>
          </a:endParaRPr>
        </a:p>
      </dgm:t>
    </dgm:pt>
    <dgm:pt modelId="{4E7729BE-8CC1-41B5-9DF0-B8C2D743B85A}" type="parTrans" cxnId="{B877D8D6-0608-43E8-BFB4-5DFE43B8760D}">
      <dgm:prSet/>
      <dgm:spPr/>
      <dgm:t>
        <a:bodyPr/>
        <a:lstStyle/>
        <a:p>
          <a:endParaRPr lang="es-ES" sz="2000">
            <a:solidFill>
              <a:schemeClr val="tx1"/>
            </a:solidFill>
            <a:latin typeface="Arial Rounded MT Bold" panose="020F0704030504030204" pitchFamily="34" charset="0"/>
          </a:endParaRPr>
        </a:p>
      </dgm:t>
    </dgm:pt>
    <dgm:pt modelId="{BE0D3B3A-7A34-4D2D-B347-487FEEF5DC91}" type="sibTrans" cxnId="{B877D8D6-0608-43E8-BFB4-5DFE43B8760D}">
      <dgm:prSet/>
      <dgm:spPr/>
      <dgm:t>
        <a:bodyPr/>
        <a:lstStyle/>
        <a:p>
          <a:endParaRPr lang="es-ES" sz="2000">
            <a:solidFill>
              <a:schemeClr val="tx1"/>
            </a:solidFill>
            <a:latin typeface="Arial Rounded MT Bold" panose="020F0704030504030204" pitchFamily="34" charset="0"/>
          </a:endParaRPr>
        </a:p>
      </dgm:t>
    </dgm:pt>
    <dgm:pt modelId="{3A894962-394C-40B8-AC57-DF6145AF0718}">
      <dgm:prSet custT="1"/>
      <dgm:spPr/>
      <dgm:t>
        <a:bodyPr/>
        <a:lstStyle/>
        <a:p>
          <a:r>
            <a:rPr lang="nl-BE" altLang="es-ES" sz="900" dirty="0">
              <a:solidFill>
                <a:schemeClr val="tx1"/>
              </a:solidFill>
              <a:latin typeface="Arial Rounded MT Bold" panose="020F0704030504030204" pitchFamily="34" charset="0"/>
            </a:rPr>
            <a:t>Met kloof bedoelen we dat er grote en groeiende ongelijkheden zijn tussen mensen in termen van inkomen, vermogen en andere belangrijke aspecten van het bestaan.</a:t>
          </a:r>
          <a:endParaRPr lang="es-ES" sz="900" dirty="0">
            <a:solidFill>
              <a:schemeClr val="tx1"/>
            </a:solidFill>
            <a:latin typeface="Arial Rounded MT Bold" panose="020F0704030504030204" pitchFamily="34" charset="0"/>
          </a:endParaRPr>
        </a:p>
      </dgm:t>
    </dgm:pt>
    <dgm:pt modelId="{97854887-B2D6-4621-BAAB-00762A918D03}" type="parTrans" cxnId="{BEC450C4-A5B6-42A1-8C28-E93ECD5E5502}">
      <dgm:prSet/>
      <dgm:spPr/>
      <dgm:t>
        <a:bodyPr/>
        <a:lstStyle/>
        <a:p>
          <a:endParaRPr lang="es-ES" sz="2000">
            <a:solidFill>
              <a:schemeClr val="tx1"/>
            </a:solidFill>
            <a:latin typeface="Arial Rounded MT Bold" panose="020F0704030504030204" pitchFamily="34" charset="0"/>
          </a:endParaRPr>
        </a:p>
      </dgm:t>
    </dgm:pt>
    <dgm:pt modelId="{434F4786-19FD-4D70-B007-ED4A19B4DD7F}" type="sibTrans" cxnId="{BEC450C4-A5B6-42A1-8C28-E93ECD5E5502}">
      <dgm:prSet/>
      <dgm:spPr/>
      <dgm:t>
        <a:bodyPr/>
        <a:lstStyle/>
        <a:p>
          <a:endParaRPr lang="es-ES" sz="2000">
            <a:solidFill>
              <a:schemeClr val="tx1"/>
            </a:solidFill>
            <a:latin typeface="Arial Rounded MT Bold" panose="020F0704030504030204" pitchFamily="34" charset="0"/>
          </a:endParaRPr>
        </a:p>
      </dgm:t>
    </dgm:pt>
    <dgm:pt modelId="{1ECB3E71-4B9E-402F-AA82-FD61B36088A6}">
      <dgm:prSet custT="1"/>
      <dgm:spPr/>
      <dgm:t>
        <a:bodyPr/>
        <a:lstStyle/>
        <a:p>
          <a:pPr algn="l"/>
          <a:r>
            <a:rPr lang="nl-BE" altLang="es-ES" sz="900" dirty="0">
              <a:solidFill>
                <a:schemeClr val="tx1"/>
              </a:solidFill>
              <a:latin typeface="Arial Rounded MT Bold" panose="020F0704030504030204" pitchFamily="34" charset="0"/>
            </a:rPr>
            <a:t>Bedrijven als Instagram en Facebook gebruiken een minimale fractie van de mensen die Kodak nodig had.</a:t>
          </a:r>
          <a:endParaRPr lang="es-ES" sz="900" dirty="0">
            <a:solidFill>
              <a:schemeClr val="tx1"/>
            </a:solidFill>
            <a:latin typeface="Arial Rounded MT Bold" panose="020F0704030504030204" pitchFamily="34" charset="0"/>
          </a:endParaRPr>
        </a:p>
      </dgm:t>
    </dgm:pt>
    <dgm:pt modelId="{F186CE8B-0FB4-4761-84A1-BACBC09408D8}" type="parTrans" cxnId="{BCD36941-EBE1-42C6-89FC-A22470EF4683}">
      <dgm:prSet/>
      <dgm:spPr/>
      <dgm:t>
        <a:bodyPr/>
        <a:lstStyle/>
        <a:p>
          <a:endParaRPr lang="es-ES" sz="2000">
            <a:solidFill>
              <a:schemeClr val="tx1"/>
            </a:solidFill>
            <a:latin typeface="Arial Rounded MT Bold" panose="020F0704030504030204" pitchFamily="34" charset="0"/>
          </a:endParaRPr>
        </a:p>
      </dgm:t>
    </dgm:pt>
    <dgm:pt modelId="{EE48F26B-DF3A-4F2E-BC59-17928C1CCEF7}" type="sibTrans" cxnId="{BCD36941-EBE1-42C6-89FC-A22470EF4683}">
      <dgm:prSet/>
      <dgm:spPr/>
      <dgm:t>
        <a:bodyPr/>
        <a:lstStyle/>
        <a:p>
          <a:endParaRPr lang="es-ES" sz="2000">
            <a:solidFill>
              <a:schemeClr val="tx1"/>
            </a:solidFill>
            <a:latin typeface="Arial Rounded MT Bold" panose="020F0704030504030204" pitchFamily="34" charset="0"/>
          </a:endParaRPr>
        </a:p>
      </dgm:t>
    </dgm:pt>
    <dgm:pt modelId="{2B17DC66-64F2-41C5-9E7A-1045593C5193}">
      <dgm:prSet custT="1"/>
      <dgm:spPr/>
      <dgm:t>
        <a:bodyPr/>
        <a:lstStyle/>
        <a:p>
          <a:pPr algn="l"/>
          <a:r>
            <a:rPr lang="nl-BE" altLang="es-ES" sz="900" dirty="0">
              <a:solidFill>
                <a:schemeClr val="tx1"/>
              </a:solidFill>
              <a:latin typeface="Arial Rounded MT Bold" panose="020F0704030504030204" pitchFamily="34" charset="0"/>
            </a:rPr>
            <a:t>Desondanks heeft Facebook een marktwaarde die vele malen groter is dan wat Kodak ooit had. De overgang van analoog naar digitaal zorgde voor een overvloed aan digitale foto's en andere bezittingen, maar droeg ook bij aan een ongelijkere inkomensverdeling dan voorheen.</a:t>
          </a:r>
          <a:endParaRPr lang="es-ES" sz="900" b="0" dirty="0">
            <a:solidFill>
              <a:schemeClr val="tx1"/>
            </a:solidFill>
            <a:latin typeface="Arial Rounded MT Bold" panose="020F0704030504030204" pitchFamily="34" charset="0"/>
          </a:endParaRPr>
        </a:p>
      </dgm:t>
    </dgm:pt>
    <dgm:pt modelId="{68B8B53C-C88B-4FCF-8D6F-D027A54B2B06}" type="parTrans" cxnId="{E11CD27A-8639-40FE-B498-5348FC426646}">
      <dgm:prSet/>
      <dgm:spPr/>
      <dgm:t>
        <a:bodyPr/>
        <a:lstStyle/>
        <a:p>
          <a:endParaRPr lang="es-ES" sz="2000">
            <a:solidFill>
              <a:schemeClr val="tx1"/>
            </a:solidFill>
            <a:latin typeface="Arial Rounded MT Bold" panose="020F0704030504030204" pitchFamily="34" charset="0"/>
          </a:endParaRPr>
        </a:p>
      </dgm:t>
    </dgm:pt>
    <dgm:pt modelId="{39EC4740-F425-40EE-B777-617427C78F89}" type="sibTrans" cxnId="{E11CD27A-8639-40FE-B498-5348FC426646}">
      <dgm:prSet/>
      <dgm:spPr/>
      <dgm:t>
        <a:bodyPr/>
        <a:lstStyle/>
        <a:p>
          <a:endParaRPr lang="es-ES" sz="2000">
            <a:solidFill>
              <a:schemeClr val="tx1"/>
            </a:solidFill>
            <a:latin typeface="Arial Rounded MT Bold" panose="020F0704030504030204" pitchFamily="34" charset="0"/>
          </a:endParaRPr>
        </a:p>
      </dgm:t>
    </dgm:pt>
    <dgm:pt modelId="{E7E0EFEF-873E-41F7-A8D7-5B4254A99B20}" type="pres">
      <dgm:prSet presAssocID="{8C7EDA81-4963-4D69-84D0-69C0DF4D0E27}" presName="linear" presStyleCnt="0">
        <dgm:presLayoutVars>
          <dgm:dir/>
          <dgm:animLvl val="lvl"/>
          <dgm:resizeHandles val="exact"/>
        </dgm:presLayoutVars>
      </dgm:prSet>
      <dgm:spPr/>
    </dgm:pt>
    <dgm:pt modelId="{C058DCED-E53D-4FF9-9D18-F6AA1FE42330}" type="pres">
      <dgm:prSet presAssocID="{94C4B80E-BD44-4809-AEB1-9C4864236A28}" presName="parentLin" presStyleCnt="0"/>
      <dgm:spPr/>
    </dgm:pt>
    <dgm:pt modelId="{EB1F5ED2-7643-4EEA-A15E-FE621CB8AFE1}" type="pres">
      <dgm:prSet presAssocID="{94C4B80E-BD44-4809-AEB1-9C4864236A28}" presName="parentLeftMargin" presStyleLbl="node1" presStyleIdx="0" presStyleCnt="4"/>
      <dgm:spPr/>
    </dgm:pt>
    <dgm:pt modelId="{2622F1B8-F645-41E4-BCFE-1BD40F0FFBC8}" type="pres">
      <dgm:prSet presAssocID="{94C4B80E-BD44-4809-AEB1-9C4864236A28}" presName="parentText" presStyleLbl="node1" presStyleIdx="0" presStyleCnt="4">
        <dgm:presLayoutVars>
          <dgm:chMax val="0"/>
          <dgm:bulletEnabled val="1"/>
        </dgm:presLayoutVars>
      </dgm:prSet>
      <dgm:spPr/>
    </dgm:pt>
    <dgm:pt modelId="{C22F32D8-6D5A-4EDC-BD4B-963FCAEF6534}" type="pres">
      <dgm:prSet presAssocID="{94C4B80E-BD44-4809-AEB1-9C4864236A28}" presName="negativeSpace" presStyleCnt="0"/>
      <dgm:spPr/>
    </dgm:pt>
    <dgm:pt modelId="{2756BBF8-C68F-45E0-B16E-BF3685452A9A}" type="pres">
      <dgm:prSet presAssocID="{94C4B80E-BD44-4809-AEB1-9C4864236A28}" presName="childText" presStyleLbl="conFgAcc1" presStyleIdx="0" presStyleCnt="4">
        <dgm:presLayoutVars>
          <dgm:bulletEnabled val="1"/>
        </dgm:presLayoutVars>
      </dgm:prSet>
      <dgm:spPr/>
    </dgm:pt>
    <dgm:pt modelId="{4634D85E-79AA-4537-B5BF-F02FCA0D33D3}" type="pres">
      <dgm:prSet presAssocID="{BE0D3B3A-7A34-4D2D-B347-487FEEF5DC91}" presName="spaceBetweenRectangles" presStyleCnt="0"/>
      <dgm:spPr/>
    </dgm:pt>
    <dgm:pt modelId="{4BD6B901-03D1-478E-A3E9-C5346F8FE31A}" type="pres">
      <dgm:prSet presAssocID="{3A894962-394C-40B8-AC57-DF6145AF0718}" presName="parentLin" presStyleCnt="0"/>
      <dgm:spPr/>
    </dgm:pt>
    <dgm:pt modelId="{600426F4-7475-471C-9BED-8F32F3D45A15}" type="pres">
      <dgm:prSet presAssocID="{3A894962-394C-40B8-AC57-DF6145AF0718}" presName="parentLeftMargin" presStyleLbl="node1" presStyleIdx="0" presStyleCnt="4"/>
      <dgm:spPr/>
    </dgm:pt>
    <dgm:pt modelId="{688420B0-D753-43CA-99C1-43C2A5BB3050}" type="pres">
      <dgm:prSet presAssocID="{3A894962-394C-40B8-AC57-DF6145AF0718}" presName="parentText" presStyleLbl="node1" presStyleIdx="1" presStyleCnt="4">
        <dgm:presLayoutVars>
          <dgm:chMax val="0"/>
          <dgm:bulletEnabled val="1"/>
        </dgm:presLayoutVars>
      </dgm:prSet>
      <dgm:spPr/>
    </dgm:pt>
    <dgm:pt modelId="{B243C56F-CB71-405C-BA24-AF5D72F0A52E}" type="pres">
      <dgm:prSet presAssocID="{3A894962-394C-40B8-AC57-DF6145AF0718}" presName="negativeSpace" presStyleCnt="0"/>
      <dgm:spPr/>
    </dgm:pt>
    <dgm:pt modelId="{1AA16C4F-1129-42E4-B31E-DB59CBEAB1DF}" type="pres">
      <dgm:prSet presAssocID="{3A894962-394C-40B8-AC57-DF6145AF0718}" presName="childText" presStyleLbl="conFgAcc1" presStyleIdx="1" presStyleCnt="4">
        <dgm:presLayoutVars>
          <dgm:bulletEnabled val="1"/>
        </dgm:presLayoutVars>
      </dgm:prSet>
      <dgm:spPr/>
    </dgm:pt>
    <dgm:pt modelId="{3F43A6AF-C071-4660-92B2-1B88D49CEE09}" type="pres">
      <dgm:prSet presAssocID="{434F4786-19FD-4D70-B007-ED4A19B4DD7F}" presName="spaceBetweenRectangles" presStyleCnt="0"/>
      <dgm:spPr/>
    </dgm:pt>
    <dgm:pt modelId="{02E93213-6F11-4187-9388-D5EC8FCEB6DD}" type="pres">
      <dgm:prSet presAssocID="{1ECB3E71-4B9E-402F-AA82-FD61B36088A6}" presName="parentLin" presStyleCnt="0"/>
      <dgm:spPr/>
    </dgm:pt>
    <dgm:pt modelId="{3AE68D87-4B27-43F3-B3C8-2F5A5B906342}" type="pres">
      <dgm:prSet presAssocID="{1ECB3E71-4B9E-402F-AA82-FD61B36088A6}" presName="parentLeftMargin" presStyleLbl="node1" presStyleIdx="1" presStyleCnt="4"/>
      <dgm:spPr/>
    </dgm:pt>
    <dgm:pt modelId="{A3A4DE56-46F7-4036-A03E-3C6D0408ED24}" type="pres">
      <dgm:prSet presAssocID="{1ECB3E71-4B9E-402F-AA82-FD61B36088A6}" presName="parentText" presStyleLbl="node1" presStyleIdx="2" presStyleCnt="4">
        <dgm:presLayoutVars>
          <dgm:chMax val="0"/>
          <dgm:bulletEnabled val="1"/>
        </dgm:presLayoutVars>
      </dgm:prSet>
      <dgm:spPr/>
    </dgm:pt>
    <dgm:pt modelId="{A064099A-FFE9-453B-8461-FBE6B30528C2}" type="pres">
      <dgm:prSet presAssocID="{1ECB3E71-4B9E-402F-AA82-FD61B36088A6}" presName="negativeSpace" presStyleCnt="0"/>
      <dgm:spPr/>
    </dgm:pt>
    <dgm:pt modelId="{A86A9EF5-091F-4C86-8640-4CA44B9B007E}" type="pres">
      <dgm:prSet presAssocID="{1ECB3E71-4B9E-402F-AA82-FD61B36088A6}" presName="childText" presStyleLbl="conFgAcc1" presStyleIdx="2" presStyleCnt="4">
        <dgm:presLayoutVars>
          <dgm:bulletEnabled val="1"/>
        </dgm:presLayoutVars>
      </dgm:prSet>
      <dgm:spPr/>
    </dgm:pt>
    <dgm:pt modelId="{2EFFF53E-F1E9-45F6-8B25-57C2AC7615F6}" type="pres">
      <dgm:prSet presAssocID="{EE48F26B-DF3A-4F2E-BC59-17928C1CCEF7}" presName="spaceBetweenRectangles" presStyleCnt="0"/>
      <dgm:spPr/>
    </dgm:pt>
    <dgm:pt modelId="{10E70176-5B62-4FAF-98EA-E6EA4FC64F54}" type="pres">
      <dgm:prSet presAssocID="{2B17DC66-64F2-41C5-9E7A-1045593C5193}" presName="parentLin" presStyleCnt="0"/>
      <dgm:spPr/>
    </dgm:pt>
    <dgm:pt modelId="{0BCA8C60-885E-4BB3-9316-A683FB16D35F}" type="pres">
      <dgm:prSet presAssocID="{2B17DC66-64F2-41C5-9E7A-1045593C5193}" presName="parentLeftMargin" presStyleLbl="node1" presStyleIdx="2" presStyleCnt="4"/>
      <dgm:spPr/>
    </dgm:pt>
    <dgm:pt modelId="{2EF8D090-9C62-4DED-911F-1E98473FB6EB}" type="pres">
      <dgm:prSet presAssocID="{2B17DC66-64F2-41C5-9E7A-1045593C5193}" presName="parentText" presStyleLbl="node1" presStyleIdx="3" presStyleCnt="4" custScaleX="132882">
        <dgm:presLayoutVars>
          <dgm:chMax val="0"/>
          <dgm:bulletEnabled val="1"/>
        </dgm:presLayoutVars>
      </dgm:prSet>
      <dgm:spPr/>
    </dgm:pt>
    <dgm:pt modelId="{9423F51E-69CF-4C63-A676-774DE9D327FB}" type="pres">
      <dgm:prSet presAssocID="{2B17DC66-64F2-41C5-9E7A-1045593C5193}" presName="negativeSpace" presStyleCnt="0"/>
      <dgm:spPr/>
    </dgm:pt>
    <dgm:pt modelId="{F1A8AAA3-B359-4D8E-950D-F1478116B7E8}" type="pres">
      <dgm:prSet presAssocID="{2B17DC66-64F2-41C5-9E7A-1045593C5193}" presName="childText" presStyleLbl="conFgAcc1" presStyleIdx="3" presStyleCnt="4">
        <dgm:presLayoutVars>
          <dgm:bulletEnabled val="1"/>
        </dgm:presLayoutVars>
      </dgm:prSet>
      <dgm:spPr/>
    </dgm:pt>
  </dgm:ptLst>
  <dgm:cxnLst>
    <dgm:cxn modelId="{CF472604-F3CF-4541-A2B4-1D2814E59A1C}" type="presOf" srcId="{1ECB3E71-4B9E-402F-AA82-FD61B36088A6}" destId="{A3A4DE56-46F7-4036-A03E-3C6D0408ED24}" srcOrd="1" destOrd="0" presId="urn:microsoft.com/office/officeart/2005/8/layout/list1"/>
    <dgm:cxn modelId="{DF5F571F-CC47-4E53-8947-DCACD0870473}" type="presOf" srcId="{2B17DC66-64F2-41C5-9E7A-1045593C5193}" destId="{0BCA8C60-885E-4BB3-9316-A683FB16D35F}" srcOrd="0" destOrd="0" presId="urn:microsoft.com/office/officeart/2005/8/layout/list1"/>
    <dgm:cxn modelId="{BCD36941-EBE1-42C6-89FC-A22470EF4683}" srcId="{8C7EDA81-4963-4D69-84D0-69C0DF4D0E27}" destId="{1ECB3E71-4B9E-402F-AA82-FD61B36088A6}" srcOrd="2" destOrd="0" parTransId="{F186CE8B-0FB4-4761-84A1-BACBC09408D8}" sibTransId="{EE48F26B-DF3A-4F2E-BC59-17928C1CCEF7}"/>
    <dgm:cxn modelId="{A32BAC73-8D3E-4FDD-8DBB-EBDD07C239A5}" type="presOf" srcId="{8C7EDA81-4963-4D69-84D0-69C0DF4D0E27}" destId="{E7E0EFEF-873E-41F7-A8D7-5B4254A99B20}" srcOrd="0" destOrd="0" presId="urn:microsoft.com/office/officeart/2005/8/layout/list1"/>
    <dgm:cxn modelId="{E11CD27A-8639-40FE-B498-5348FC426646}" srcId="{8C7EDA81-4963-4D69-84D0-69C0DF4D0E27}" destId="{2B17DC66-64F2-41C5-9E7A-1045593C5193}" srcOrd="3" destOrd="0" parTransId="{68B8B53C-C88B-4FCF-8D6F-D027A54B2B06}" sibTransId="{39EC4740-F425-40EE-B777-617427C78F89}"/>
    <dgm:cxn modelId="{E6FD2582-AA88-44BB-8A65-91BFDEEF5EDA}" type="presOf" srcId="{3A894962-394C-40B8-AC57-DF6145AF0718}" destId="{600426F4-7475-471C-9BED-8F32F3D45A15}" srcOrd="0" destOrd="0" presId="urn:microsoft.com/office/officeart/2005/8/layout/list1"/>
    <dgm:cxn modelId="{9138F793-EE59-4BB2-827D-BE5B574DECBF}" type="presOf" srcId="{1ECB3E71-4B9E-402F-AA82-FD61B36088A6}" destId="{3AE68D87-4B27-43F3-B3C8-2F5A5B906342}" srcOrd="0" destOrd="0" presId="urn:microsoft.com/office/officeart/2005/8/layout/list1"/>
    <dgm:cxn modelId="{59EC439E-8389-40DF-8080-DF5963CCCA0E}" type="presOf" srcId="{2B17DC66-64F2-41C5-9E7A-1045593C5193}" destId="{2EF8D090-9C62-4DED-911F-1E98473FB6EB}" srcOrd="1" destOrd="0" presId="urn:microsoft.com/office/officeart/2005/8/layout/list1"/>
    <dgm:cxn modelId="{B474F6A0-B195-4ECD-BDA1-E631FE5EE72C}" type="presOf" srcId="{94C4B80E-BD44-4809-AEB1-9C4864236A28}" destId="{2622F1B8-F645-41E4-BCFE-1BD40F0FFBC8}" srcOrd="1" destOrd="0" presId="urn:microsoft.com/office/officeart/2005/8/layout/list1"/>
    <dgm:cxn modelId="{615519AC-A585-44DE-840F-EC076AFE39E5}" type="presOf" srcId="{94C4B80E-BD44-4809-AEB1-9C4864236A28}" destId="{EB1F5ED2-7643-4EEA-A15E-FE621CB8AFE1}" srcOrd="0" destOrd="0" presId="urn:microsoft.com/office/officeart/2005/8/layout/list1"/>
    <dgm:cxn modelId="{542A4FBB-0D01-482F-9CD3-26953D7F221B}" type="presOf" srcId="{3A894962-394C-40B8-AC57-DF6145AF0718}" destId="{688420B0-D753-43CA-99C1-43C2A5BB3050}" srcOrd="1" destOrd="0" presId="urn:microsoft.com/office/officeart/2005/8/layout/list1"/>
    <dgm:cxn modelId="{BEC450C4-A5B6-42A1-8C28-E93ECD5E5502}" srcId="{8C7EDA81-4963-4D69-84D0-69C0DF4D0E27}" destId="{3A894962-394C-40B8-AC57-DF6145AF0718}" srcOrd="1" destOrd="0" parTransId="{97854887-B2D6-4621-BAAB-00762A918D03}" sibTransId="{434F4786-19FD-4D70-B007-ED4A19B4DD7F}"/>
    <dgm:cxn modelId="{B877D8D6-0608-43E8-BFB4-5DFE43B8760D}" srcId="{8C7EDA81-4963-4D69-84D0-69C0DF4D0E27}" destId="{94C4B80E-BD44-4809-AEB1-9C4864236A28}" srcOrd="0" destOrd="0" parTransId="{4E7729BE-8CC1-41B5-9DF0-B8C2D743B85A}" sibTransId="{BE0D3B3A-7A34-4D2D-B347-487FEEF5DC91}"/>
    <dgm:cxn modelId="{5C6E972E-A682-431B-A90F-EFAD2C9ABB05}" type="presParOf" srcId="{E7E0EFEF-873E-41F7-A8D7-5B4254A99B20}" destId="{C058DCED-E53D-4FF9-9D18-F6AA1FE42330}" srcOrd="0" destOrd="0" presId="urn:microsoft.com/office/officeart/2005/8/layout/list1"/>
    <dgm:cxn modelId="{3C9DC589-AB81-48CB-9E5D-D99BC0E97F56}" type="presParOf" srcId="{C058DCED-E53D-4FF9-9D18-F6AA1FE42330}" destId="{EB1F5ED2-7643-4EEA-A15E-FE621CB8AFE1}" srcOrd="0" destOrd="0" presId="urn:microsoft.com/office/officeart/2005/8/layout/list1"/>
    <dgm:cxn modelId="{A0A9D15F-18C4-47A8-863F-50D9C7DB28C8}" type="presParOf" srcId="{C058DCED-E53D-4FF9-9D18-F6AA1FE42330}" destId="{2622F1B8-F645-41E4-BCFE-1BD40F0FFBC8}" srcOrd="1" destOrd="0" presId="urn:microsoft.com/office/officeart/2005/8/layout/list1"/>
    <dgm:cxn modelId="{91CE3386-2644-416C-9248-B52434B9785B}" type="presParOf" srcId="{E7E0EFEF-873E-41F7-A8D7-5B4254A99B20}" destId="{C22F32D8-6D5A-4EDC-BD4B-963FCAEF6534}" srcOrd="1" destOrd="0" presId="urn:microsoft.com/office/officeart/2005/8/layout/list1"/>
    <dgm:cxn modelId="{99A0188B-2912-47CA-9188-5D37427D9D93}" type="presParOf" srcId="{E7E0EFEF-873E-41F7-A8D7-5B4254A99B20}" destId="{2756BBF8-C68F-45E0-B16E-BF3685452A9A}" srcOrd="2" destOrd="0" presId="urn:microsoft.com/office/officeart/2005/8/layout/list1"/>
    <dgm:cxn modelId="{ECB260F9-55A2-4D65-AF84-C8DC6E274DA9}" type="presParOf" srcId="{E7E0EFEF-873E-41F7-A8D7-5B4254A99B20}" destId="{4634D85E-79AA-4537-B5BF-F02FCA0D33D3}" srcOrd="3" destOrd="0" presId="urn:microsoft.com/office/officeart/2005/8/layout/list1"/>
    <dgm:cxn modelId="{6CA20A86-DB0A-43DC-A343-6DE238BA2E0C}" type="presParOf" srcId="{E7E0EFEF-873E-41F7-A8D7-5B4254A99B20}" destId="{4BD6B901-03D1-478E-A3E9-C5346F8FE31A}" srcOrd="4" destOrd="0" presId="urn:microsoft.com/office/officeart/2005/8/layout/list1"/>
    <dgm:cxn modelId="{84B8BE22-BD60-4040-B879-2E545F7BCB6E}" type="presParOf" srcId="{4BD6B901-03D1-478E-A3E9-C5346F8FE31A}" destId="{600426F4-7475-471C-9BED-8F32F3D45A15}" srcOrd="0" destOrd="0" presId="urn:microsoft.com/office/officeart/2005/8/layout/list1"/>
    <dgm:cxn modelId="{4D01371C-1930-4F07-A3F9-92183D91BA57}" type="presParOf" srcId="{4BD6B901-03D1-478E-A3E9-C5346F8FE31A}" destId="{688420B0-D753-43CA-99C1-43C2A5BB3050}" srcOrd="1" destOrd="0" presId="urn:microsoft.com/office/officeart/2005/8/layout/list1"/>
    <dgm:cxn modelId="{F8A44119-F835-46DE-A105-E68738F44BF1}" type="presParOf" srcId="{E7E0EFEF-873E-41F7-A8D7-5B4254A99B20}" destId="{B243C56F-CB71-405C-BA24-AF5D72F0A52E}" srcOrd="5" destOrd="0" presId="urn:microsoft.com/office/officeart/2005/8/layout/list1"/>
    <dgm:cxn modelId="{88BC355D-3BE5-41E2-A56E-EE32FEDCCF83}" type="presParOf" srcId="{E7E0EFEF-873E-41F7-A8D7-5B4254A99B20}" destId="{1AA16C4F-1129-42E4-B31E-DB59CBEAB1DF}" srcOrd="6" destOrd="0" presId="urn:microsoft.com/office/officeart/2005/8/layout/list1"/>
    <dgm:cxn modelId="{9D57C67A-6733-4233-BE7C-17F148140560}" type="presParOf" srcId="{E7E0EFEF-873E-41F7-A8D7-5B4254A99B20}" destId="{3F43A6AF-C071-4660-92B2-1B88D49CEE09}" srcOrd="7" destOrd="0" presId="urn:microsoft.com/office/officeart/2005/8/layout/list1"/>
    <dgm:cxn modelId="{65CF8F6D-62AD-4F79-A589-93320A617539}" type="presParOf" srcId="{E7E0EFEF-873E-41F7-A8D7-5B4254A99B20}" destId="{02E93213-6F11-4187-9388-D5EC8FCEB6DD}" srcOrd="8" destOrd="0" presId="urn:microsoft.com/office/officeart/2005/8/layout/list1"/>
    <dgm:cxn modelId="{5A183A44-E39A-4381-A793-6D7854AA3180}" type="presParOf" srcId="{02E93213-6F11-4187-9388-D5EC8FCEB6DD}" destId="{3AE68D87-4B27-43F3-B3C8-2F5A5B906342}" srcOrd="0" destOrd="0" presId="urn:microsoft.com/office/officeart/2005/8/layout/list1"/>
    <dgm:cxn modelId="{3B80F51C-7B56-4DE6-9A3C-3411A7DD62F5}" type="presParOf" srcId="{02E93213-6F11-4187-9388-D5EC8FCEB6DD}" destId="{A3A4DE56-46F7-4036-A03E-3C6D0408ED24}" srcOrd="1" destOrd="0" presId="urn:microsoft.com/office/officeart/2005/8/layout/list1"/>
    <dgm:cxn modelId="{5ED57A0E-FB7A-410E-A742-20A6F849EBEA}" type="presParOf" srcId="{E7E0EFEF-873E-41F7-A8D7-5B4254A99B20}" destId="{A064099A-FFE9-453B-8461-FBE6B30528C2}" srcOrd="9" destOrd="0" presId="urn:microsoft.com/office/officeart/2005/8/layout/list1"/>
    <dgm:cxn modelId="{5F56B562-9BE3-462D-A071-FFDCE4F39214}" type="presParOf" srcId="{E7E0EFEF-873E-41F7-A8D7-5B4254A99B20}" destId="{A86A9EF5-091F-4C86-8640-4CA44B9B007E}" srcOrd="10" destOrd="0" presId="urn:microsoft.com/office/officeart/2005/8/layout/list1"/>
    <dgm:cxn modelId="{650EAC51-B33E-4AB3-ADB3-8ACCAE33BA12}" type="presParOf" srcId="{E7E0EFEF-873E-41F7-A8D7-5B4254A99B20}" destId="{2EFFF53E-F1E9-45F6-8B25-57C2AC7615F6}" srcOrd="11" destOrd="0" presId="urn:microsoft.com/office/officeart/2005/8/layout/list1"/>
    <dgm:cxn modelId="{B3C90218-4CF6-402E-80BD-766BA40A259B}" type="presParOf" srcId="{E7E0EFEF-873E-41F7-A8D7-5B4254A99B20}" destId="{10E70176-5B62-4FAF-98EA-E6EA4FC64F54}" srcOrd="12" destOrd="0" presId="urn:microsoft.com/office/officeart/2005/8/layout/list1"/>
    <dgm:cxn modelId="{6AD410E5-C3B8-4632-864B-AC1C2CC13B57}" type="presParOf" srcId="{10E70176-5B62-4FAF-98EA-E6EA4FC64F54}" destId="{0BCA8C60-885E-4BB3-9316-A683FB16D35F}" srcOrd="0" destOrd="0" presId="urn:microsoft.com/office/officeart/2005/8/layout/list1"/>
    <dgm:cxn modelId="{655D8743-96A3-4CEF-A4EF-003AC7A7DCEF}" type="presParOf" srcId="{10E70176-5B62-4FAF-98EA-E6EA4FC64F54}" destId="{2EF8D090-9C62-4DED-911F-1E98473FB6EB}" srcOrd="1" destOrd="0" presId="urn:microsoft.com/office/officeart/2005/8/layout/list1"/>
    <dgm:cxn modelId="{6DD8E74C-DB4E-48C7-918D-616C3A1B9A17}" type="presParOf" srcId="{E7E0EFEF-873E-41F7-A8D7-5B4254A99B20}" destId="{9423F51E-69CF-4C63-A676-774DE9D327FB}" srcOrd="13" destOrd="0" presId="urn:microsoft.com/office/officeart/2005/8/layout/list1"/>
    <dgm:cxn modelId="{7F0E1F6F-2B87-40B2-A89B-0DC216F16891}" type="presParOf" srcId="{E7E0EFEF-873E-41F7-A8D7-5B4254A99B20}" destId="{F1A8AAA3-B359-4D8E-950D-F1478116B7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81CDB-1A65-4EE5-BBBD-4060C5371A2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5F7D8F-EDF9-41A9-BDE0-140B66324CD4}">
      <dgm:prSet custT="1"/>
      <dgm:spPr>
        <a:solidFill>
          <a:srgbClr val="98DFBB"/>
        </a:solidFill>
      </dgm:spPr>
      <dgm:t>
        <a:bodyPr/>
        <a:lstStyle/>
        <a:p>
          <a:r>
            <a:rPr lang="nl-BE" altLang="es-ES" sz="900" dirty="0">
              <a:solidFill>
                <a:schemeClr val="tx1"/>
              </a:solidFill>
              <a:latin typeface="Arial Rounded MT Bold" panose="020F0704030504030204" pitchFamily="34" charset="0"/>
            </a:rPr>
            <a:t>De theorie en zelfs de gegevens geven aan dat deze combinatie van overvloed en</a:t>
          </a:r>
        </a:p>
        <a:p>
          <a:r>
            <a:rPr lang="nl-BE" altLang="es-ES" sz="900" dirty="0">
              <a:solidFill>
                <a:schemeClr val="tx1"/>
              </a:solidFill>
              <a:latin typeface="Arial Rounded MT Bold" panose="020F0704030504030204" pitchFamily="34" charset="0"/>
            </a:rPr>
            <a:t>kloof is geen toeval.</a:t>
          </a:r>
          <a:endParaRPr lang="es-ES" sz="900" dirty="0">
            <a:solidFill>
              <a:schemeClr val="tx1"/>
            </a:solidFill>
          </a:endParaRPr>
        </a:p>
      </dgm:t>
    </dgm:pt>
    <dgm:pt modelId="{85024BFB-0275-4827-AF73-E4217876C07B}" type="parTrans" cxnId="{ABD5BD9D-779D-450F-AF6D-55D2CF0CA990}">
      <dgm:prSet/>
      <dgm:spPr/>
      <dgm:t>
        <a:bodyPr/>
        <a:lstStyle/>
        <a:p>
          <a:endParaRPr lang="es-ES" sz="2000">
            <a:solidFill>
              <a:schemeClr val="tx1"/>
            </a:solidFill>
          </a:endParaRPr>
        </a:p>
      </dgm:t>
    </dgm:pt>
    <dgm:pt modelId="{66FC29EE-2424-475D-BADB-296F2B70B187}" type="sibTrans" cxnId="{ABD5BD9D-779D-450F-AF6D-55D2CF0CA990}">
      <dgm:prSet/>
      <dgm:spPr/>
      <dgm:t>
        <a:bodyPr/>
        <a:lstStyle/>
        <a:p>
          <a:endParaRPr lang="es-ES" sz="2000">
            <a:solidFill>
              <a:schemeClr val="tx1"/>
            </a:solidFill>
          </a:endParaRPr>
        </a:p>
      </dgm:t>
    </dgm:pt>
    <dgm:pt modelId="{894C4B65-4090-4D44-B930-22A459B96615}">
      <dgm:prSet custT="1"/>
      <dgm:spPr>
        <a:solidFill>
          <a:srgbClr val="A4B4EA"/>
        </a:solidFill>
      </dgm:spPr>
      <dgm:t>
        <a:bodyPr/>
        <a:lstStyle/>
        <a:p>
          <a:r>
            <a:rPr lang="nl-BE" altLang="es-ES" sz="900" dirty="0">
              <a:solidFill>
                <a:schemeClr val="tx1"/>
              </a:solidFill>
              <a:latin typeface="Arial Rounded MT Bold" panose="020F0704030504030204" pitchFamily="34" charset="0"/>
            </a:rPr>
            <a:t>Vooruitgang in technologieën, met name digitale, bevordert een ongekende herverdeling van welzijn en inkomen.</a:t>
          </a:r>
          <a:endParaRPr lang="es-ES" sz="900" dirty="0">
            <a:solidFill>
              <a:schemeClr val="tx1"/>
            </a:solidFill>
          </a:endParaRPr>
        </a:p>
      </dgm:t>
    </dgm:pt>
    <dgm:pt modelId="{085A622C-F309-427E-938B-E21D0604E25F}" type="parTrans" cxnId="{23F66C1D-0299-408B-B35F-E2CE7ADFE54C}">
      <dgm:prSet/>
      <dgm:spPr/>
      <dgm:t>
        <a:bodyPr/>
        <a:lstStyle/>
        <a:p>
          <a:endParaRPr lang="es-ES" sz="2000">
            <a:solidFill>
              <a:schemeClr val="tx1"/>
            </a:solidFill>
          </a:endParaRPr>
        </a:p>
      </dgm:t>
    </dgm:pt>
    <dgm:pt modelId="{461D926C-BB62-438A-BF25-A01FDF9B5E5D}" type="sibTrans" cxnId="{23F66C1D-0299-408B-B35F-E2CE7ADFE54C}">
      <dgm:prSet/>
      <dgm:spPr/>
      <dgm:t>
        <a:bodyPr/>
        <a:lstStyle/>
        <a:p>
          <a:endParaRPr lang="es-ES" sz="2000">
            <a:solidFill>
              <a:schemeClr val="tx1"/>
            </a:solidFill>
          </a:endParaRPr>
        </a:p>
      </dgm:t>
    </dgm:pt>
    <dgm:pt modelId="{4BBE33F8-A1C6-477B-897D-3520952D55F3}">
      <dgm:prSet custT="1"/>
      <dgm:spPr/>
      <dgm:t>
        <a:bodyPr/>
        <a:lstStyle/>
        <a:p>
          <a:r>
            <a:rPr lang="nl-BE" altLang="es-ES" sz="900" dirty="0">
              <a:solidFill>
                <a:schemeClr val="tx1"/>
              </a:solidFill>
              <a:latin typeface="Arial Rounded MT Bold" panose="020F0704030504030204" pitchFamily="34" charset="0"/>
            </a:rPr>
            <a:t>Dit creëert overvloed voor de samenleving en welvaart voor innovators, maar de vraag naar bepaalde vormen van arbeid neemt af en dit kan het inkomen van veel mensen verminderen.</a:t>
          </a:r>
          <a:endParaRPr lang="es-ES" sz="900" dirty="0">
            <a:solidFill>
              <a:schemeClr val="tx1"/>
            </a:solidFill>
          </a:endParaRPr>
        </a:p>
      </dgm:t>
    </dgm:pt>
    <dgm:pt modelId="{1784C5F1-0A38-4C64-8700-709EEB190EF2}" type="parTrans" cxnId="{F715B85F-C917-43F2-A03A-4E88FD606BE1}">
      <dgm:prSet/>
      <dgm:spPr/>
      <dgm:t>
        <a:bodyPr/>
        <a:lstStyle/>
        <a:p>
          <a:endParaRPr lang="es-ES" sz="2000">
            <a:solidFill>
              <a:schemeClr val="tx1"/>
            </a:solidFill>
          </a:endParaRPr>
        </a:p>
      </dgm:t>
    </dgm:pt>
    <dgm:pt modelId="{303EE9FC-FE9A-4533-BD4B-85CB85034C20}" type="sibTrans" cxnId="{F715B85F-C917-43F2-A03A-4E88FD606BE1}">
      <dgm:prSet/>
      <dgm:spPr/>
      <dgm:t>
        <a:bodyPr/>
        <a:lstStyle/>
        <a:p>
          <a:endParaRPr lang="es-ES" sz="2000">
            <a:solidFill>
              <a:schemeClr val="tx1"/>
            </a:solidFill>
          </a:endParaRPr>
        </a:p>
      </dgm:t>
    </dgm:pt>
    <dgm:pt modelId="{A4385C37-0A15-4D0B-A054-3BADF1B805CF}">
      <dgm:prSet custT="1"/>
      <dgm:spPr>
        <a:solidFill>
          <a:srgbClr val="9AD3E9"/>
        </a:solidFill>
      </dgm:spPr>
      <dgm:t>
        <a:bodyPr/>
        <a:lstStyle/>
        <a:p>
          <a:r>
            <a:rPr lang="nl-BE" altLang="es-ES" sz="900" dirty="0">
              <a:solidFill>
                <a:schemeClr val="tx1"/>
              </a:solidFill>
              <a:latin typeface="Arial Rounded MT Bold" panose="020F0704030504030204" pitchFamily="34" charset="0"/>
            </a:rPr>
            <a:t>Digitale technologieën kunnen ideeën, inzichten en innovaties repliceren tegen een fractie van de oorspronkelijke prijs.</a:t>
          </a:r>
          <a:endParaRPr lang="es-ES" sz="900" dirty="0">
            <a:solidFill>
              <a:schemeClr val="tx1"/>
            </a:solidFill>
          </a:endParaRPr>
        </a:p>
      </dgm:t>
    </dgm:pt>
    <dgm:pt modelId="{885BE88C-66FF-47B9-9974-31F8A1961415}" type="parTrans" cxnId="{FDD236D6-12CD-4C08-AA2C-74EC629CFAA3}">
      <dgm:prSet/>
      <dgm:spPr/>
      <dgm:t>
        <a:bodyPr/>
        <a:lstStyle/>
        <a:p>
          <a:endParaRPr lang="es-ES" sz="2000">
            <a:solidFill>
              <a:schemeClr val="tx1"/>
            </a:solidFill>
          </a:endParaRPr>
        </a:p>
      </dgm:t>
    </dgm:pt>
    <dgm:pt modelId="{77F8F330-F63B-416F-AD83-493227C0348C}" type="sibTrans" cxnId="{FDD236D6-12CD-4C08-AA2C-74EC629CFAA3}">
      <dgm:prSet/>
      <dgm:spPr/>
      <dgm:t>
        <a:bodyPr/>
        <a:lstStyle/>
        <a:p>
          <a:endParaRPr lang="es-ES" sz="2000">
            <a:solidFill>
              <a:schemeClr val="tx1"/>
            </a:solidFill>
          </a:endParaRPr>
        </a:p>
      </dgm:t>
    </dgm:pt>
    <dgm:pt modelId="{7C91CA73-0D84-45ED-831A-D9400E6228F2}" type="pres">
      <dgm:prSet presAssocID="{5AB81CDB-1A65-4EE5-BBBD-4060C5371A29}" presName="Name0" presStyleCnt="0">
        <dgm:presLayoutVars>
          <dgm:chMax val="7"/>
          <dgm:chPref val="7"/>
          <dgm:dir/>
        </dgm:presLayoutVars>
      </dgm:prSet>
      <dgm:spPr/>
    </dgm:pt>
    <dgm:pt modelId="{C1537DEA-65B4-4E31-BDC5-537C9DF52E13}" type="pres">
      <dgm:prSet presAssocID="{5AB81CDB-1A65-4EE5-BBBD-4060C5371A29}" presName="Name1" presStyleCnt="0"/>
      <dgm:spPr/>
    </dgm:pt>
    <dgm:pt modelId="{AE26D7E3-4A7C-4FA4-8374-BF5EC2B54ECB}" type="pres">
      <dgm:prSet presAssocID="{5AB81CDB-1A65-4EE5-BBBD-4060C5371A29}" presName="cycle" presStyleCnt="0"/>
      <dgm:spPr/>
    </dgm:pt>
    <dgm:pt modelId="{4CD7C91C-7651-4E5E-9203-896E65046F48}" type="pres">
      <dgm:prSet presAssocID="{5AB81CDB-1A65-4EE5-BBBD-4060C5371A29}" presName="srcNode" presStyleLbl="node1" presStyleIdx="0" presStyleCnt="4"/>
      <dgm:spPr/>
    </dgm:pt>
    <dgm:pt modelId="{37FFDF84-785F-4B4B-AD8A-10387BB70155}" type="pres">
      <dgm:prSet presAssocID="{5AB81CDB-1A65-4EE5-BBBD-4060C5371A29}" presName="conn" presStyleLbl="parChTrans1D2" presStyleIdx="0" presStyleCnt="1"/>
      <dgm:spPr/>
    </dgm:pt>
    <dgm:pt modelId="{42C9A67A-411D-4392-909D-55A49EF98CF5}" type="pres">
      <dgm:prSet presAssocID="{5AB81CDB-1A65-4EE5-BBBD-4060C5371A29}" presName="extraNode" presStyleLbl="node1" presStyleIdx="0" presStyleCnt="4"/>
      <dgm:spPr/>
    </dgm:pt>
    <dgm:pt modelId="{29FC818B-D8CA-4979-B8B7-28B7279F2932}" type="pres">
      <dgm:prSet presAssocID="{5AB81CDB-1A65-4EE5-BBBD-4060C5371A29}" presName="dstNode" presStyleLbl="node1" presStyleIdx="0" presStyleCnt="4"/>
      <dgm:spPr/>
    </dgm:pt>
    <dgm:pt modelId="{425102D5-5077-4F49-A0CB-6E063517F9A5}" type="pres">
      <dgm:prSet presAssocID="{7B5F7D8F-EDF9-41A9-BDE0-140B66324CD4}" presName="text_1" presStyleLbl="node1" presStyleIdx="0" presStyleCnt="4">
        <dgm:presLayoutVars>
          <dgm:bulletEnabled val="1"/>
        </dgm:presLayoutVars>
      </dgm:prSet>
      <dgm:spPr/>
    </dgm:pt>
    <dgm:pt modelId="{1D065AA8-50C2-47DB-87B6-CF3A407248C4}" type="pres">
      <dgm:prSet presAssocID="{7B5F7D8F-EDF9-41A9-BDE0-140B66324CD4}" presName="accent_1" presStyleCnt="0"/>
      <dgm:spPr/>
    </dgm:pt>
    <dgm:pt modelId="{A4656F56-0391-4F79-8B98-F009E97FE014}" type="pres">
      <dgm:prSet presAssocID="{7B5F7D8F-EDF9-41A9-BDE0-140B66324CD4}" presName="accentRepeatNode" presStyleLbl="solidFgAcc1" presStyleIdx="0" presStyleCnt="4"/>
      <dgm:spPr/>
    </dgm:pt>
    <dgm:pt modelId="{12293303-76E6-4B77-B88B-A50498D397B7}" type="pres">
      <dgm:prSet presAssocID="{894C4B65-4090-4D44-B930-22A459B96615}" presName="text_2" presStyleLbl="node1" presStyleIdx="1" presStyleCnt="4" custLinFactNeighborX="-92" custLinFactNeighborY="2839">
        <dgm:presLayoutVars>
          <dgm:bulletEnabled val="1"/>
        </dgm:presLayoutVars>
      </dgm:prSet>
      <dgm:spPr/>
    </dgm:pt>
    <dgm:pt modelId="{E32AB3E5-1047-4C29-860D-837C8F493BF5}" type="pres">
      <dgm:prSet presAssocID="{894C4B65-4090-4D44-B930-22A459B96615}" presName="accent_2" presStyleCnt="0"/>
      <dgm:spPr/>
    </dgm:pt>
    <dgm:pt modelId="{37830BB9-D0EC-4F1E-9A79-E6762729447A}" type="pres">
      <dgm:prSet presAssocID="{894C4B65-4090-4D44-B930-22A459B96615}" presName="accentRepeatNode" presStyleLbl="solidFgAcc1" presStyleIdx="1" presStyleCnt="4"/>
      <dgm:spPr/>
    </dgm:pt>
    <dgm:pt modelId="{CBCE5C83-F62B-4128-9845-0D053DB07DC6}" type="pres">
      <dgm:prSet presAssocID="{A4385C37-0A15-4D0B-A054-3BADF1B805CF}" presName="text_3" presStyleLbl="node1" presStyleIdx="2" presStyleCnt="4">
        <dgm:presLayoutVars>
          <dgm:bulletEnabled val="1"/>
        </dgm:presLayoutVars>
      </dgm:prSet>
      <dgm:spPr/>
    </dgm:pt>
    <dgm:pt modelId="{DCA26750-1CDE-43DB-B4EE-A336ECCA0864}" type="pres">
      <dgm:prSet presAssocID="{A4385C37-0A15-4D0B-A054-3BADF1B805CF}" presName="accent_3" presStyleCnt="0"/>
      <dgm:spPr/>
    </dgm:pt>
    <dgm:pt modelId="{9E60737F-B7BD-4336-9730-F7F4C9C1F3A4}" type="pres">
      <dgm:prSet presAssocID="{A4385C37-0A15-4D0B-A054-3BADF1B805CF}" presName="accentRepeatNode" presStyleLbl="solidFgAcc1" presStyleIdx="2" presStyleCnt="4"/>
      <dgm:spPr/>
    </dgm:pt>
    <dgm:pt modelId="{0D844AD8-30FB-4A46-9A37-5A6418CD7B40}" type="pres">
      <dgm:prSet presAssocID="{4BBE33F8-A1C6-477B-897D-3520952D55F3}" presName="text_4" presStyleLbl="node1" presStyleIdx="3" presStyleCnt="4">
        <dgm:presLayoutVars>
          <dgm:bulletEnabled val="1"/>
        </dgm:presLayoutVars>
      </dgm:prSet>
      <dgm:spPr/>
    </dgm:pt>
    <dgm:pt modelId="{B305360E-CD1D-4A87-8AAD-F350E5276642}" type="pres">
      <dgm:prSet presAssocID="{4BBE33F8-A1C6-477B-897D-3520952D55F3}" presName="accent_4" presStyleCnt="0"/>
      <dgm:spPr/>
    </dgm:pt>
    <dgm:pt modelId="{6D4500E2-34B6-4F18-84A8-88262AB3A491}" type="pres">
      <dgm:prSet presAssocID="{4BBE33F8-A1C6-477B-897D-3520952D55F3}" presName="accentRepeatNode" presStyleLbl="solidFgAcc1" presStyleIdx="3" presStyleCnt="4"/>
      <dgm:spPr/>
    </dgm:pt>
  </dgm:ptLst>
  <dgm:cxnLst>
    <dgm:cxn modelId="{23F66C1D-0299-408B-B35F-E2CE7ADFE54C}" srcId="{5AB81CDB-1A65-4EE5-BBBD-4060C5371A29}" destId="{894C4B65-4090-4D44-B930-22A459B96615}" srcOrd="1" destOrd="0" parTransId="{085A622C-F309-427E-938B-E21D0604E25F}" sibTransId="{461D926C-BB62-438A-BF25-A01FDF9B5E5D}"/>
    <dgm:cxn modelId="{FFADC428-0F94-4296-A643-32B47921B8FE}" type="presOf" srcId="{4BBE33F8-A1C6-477B-897D-3520952D55F3}" destId="{0D844AD8-30FB-4A46-9A37-5A6418CD7B40}" srcOrd="0" destOrd="0" presId="urn:microsoft.com/office/officeart/2008/layout/VerticalCurvedList"/>
    <dgm:cxn modelId="{77DF3F2F-A865-4AAE-A847-AB00A1509921}" type="presOf" srcId="{5AB81CDB-1A65-4EE5-BBBD-4060C5371A29}" destId="{7C91CA73-0D84-45ED-831A-D9400E6228F2}" srcOrd="0" destOrd="0" presId="urn:microsoft.com/office/officeart/2008/layout/VerticalCurvedList"/>
    <dgm:cxn modelId="{84C0785E-71E3-4CE9-875F-F556ABCFAB0C}" type="presOf" srcId="{A4385C37-0A15-4D0B-A054-3BADF1B805CF}" destId="{CBCE5C83-F62B-4128-9845-0D053DB07DC6}" srcOrd="0" destOrd="0" presId="urn:microsoft.com/office/officeart/2008/layout/VerticalCurvedList"/>
    <dgm:cxn modelId="{F715B85F-C917-43F2-A03A-4E88FD606BE1}" srcId="{5AB81CDB-1A65-4EE5-BBBD-4060C5371A29}" destId="{4BBE33F8-A1C6-477B-897D-3520952D55F3}" srcOrd="3" destOrd="0" parTransId="{1784C5F1-0A38-4C64-8700-709EEB190EF2}" sibTransId="{303EE9FC-FE9A-4533-BD4B-85CB85034C20}"/>
    <dgm:cxn modelId="{ABD5BD9D-779D-450F-AF6D-55D2CF0CA990}" srcId="{5AB81CDB-1A65-4EE5-BBBD-4060C5371A29}" destId="{7B5F7D8F-EDF9-41A9-BDE0-140B66324CD4}" srcOrd="0" destOrd="0" parTransId="{85024BFB-0275-4827-AF73-E4217876C07B}" sibTransId="{66FC29EE-2424-475D-BADB-296F2B70B187}"/>
    <dgm:cxn modelId="{999F25B9-1D7B-489A-BDBD-8082BD488B6D}" type="presOf" srcId="{66FC29EE-2424-475D-BADB-296F2B70B187}" destId="{37FFDF84-785F-4B4B-AD8A-10387BB70155}" srcOrd="0" destOrd="0" presId="urn:microsoft.com/office/officeart/2008/layout/VerticalCurvedList"/>
    <dgm:cxn modelId="{FDD236D6-12CD-4C08-AA2C-74EC629CFAA3}" srcId="{5AB81CDB-1A65-4EE5-BBBD-4060C5371A29}" destId="{A4385C37-0A15-4D0B-A054-3BADF1B805CF}" srcOrd="2" destOrd="0" parTransId="{885BE88C-66FF-47B9-9974-31F8A1961415}" sibTransId="{77F8F330-F63B-416F-AD83-493227C0348C}"/>
    <dgm:cxn modelId="{26C51EF1-1F13-4D26-9D69-AB0384DA6D71}" type="presOf" srcId="{894C4B65-4090-4D44-B930-22A459B96615}" destId="{12293303-76E6-4B77-B88B-A50498D397B7}" srcOrd="0" destOrd="0" presId="urn:microsoft.com/office/officeart/2008/layout/VerticalCurvedList"/>
    <dgm:cxn modelId="{4B57CCF7-FDBB-4BE3-AF3E-2C3C52041F5B}" type="presOf" srcId="{7B5F7D8F-EDF9-41A9-BDE0-140B66324CD4}" destId="{425102D5-5077-4F49-A0CB-6E063517F9A5}" srcOrd="0" destOrd="0" presId="urn:microsoft.com/office/officeart/2008/layout/VerticalCurvedList"/>
    <dgm:cxn modelId="{3CDBEDC5-3E1F-483A-824F-D553BB205448}" type="presParOf" srcId="{7C91CA73-0D84-45ED-831A-D9400E6228F2}" destId="{C1537DEA-65B4-4E31-BDC5-537C9DF52E13}" srcOrd="0" destOrd="0" presId="urn:microsoft.com/office/officeart/2008/layout/VerticalCurvedList"/>
    <dgm:cxn modelId="{39560A70-8BD3-4D85-9EE8-1840EBDEA5C8}" type="presParOf" srcId="{C1537DEA-65B4-4E31-BDC5-537C9DF52E13}" destId="{AE26D7E3-4A7C-4FA4-8374-BF5EC2B54ECB}" srcOrd="0" destOrd="0" presId="urn:microsoft.com/office/officeart/2008/layout/VerticalCurvedList"/>
    <dgm:cxn modelId="{CAE0E6A1-CC9C-47CB-8E45-CD536C075EB8}" type="presParOf" srcId="{AE26D7E3-4A7C-4FA4-8374-BF5EC2B54ECB}" destId="{4CD7C91C-7651-4E5E-9203-896E65046F48}" srcOrd="0" destOrd="0" presId="urn:microsoft.com/office/officeart/2008/layout/VerticalCurvedList"/>
    <dgm:cxn modelId="{E3413A6E-1A83-4D2C-BA65-614E8F6FF953}" type="presParOf" srcId="{AE26D7E3-4A7C-4FA4-8374-BF5EC2B54ECB}" destId="{37FFDF84-785F-4B4B-AD8A-10387BB70155}" srcOrd="1" destOrd="0" presId="urn:microsoft.com/office/officeart/2008/layout/VerticalCurvedList"/>
    <dgm:cxn modelId="{5E8C2DF3-8112-48C5-8163-36280AC088F5}" type="presParOf" srcId="{AE26D7E3-4A7C-4FA4-8374-BF5EC2B54ECB}" destId="{42C9A67A-411D-4392-909D-55A49EF98CF5}" srcOrd="2" destOrd="0" presId="urn:microsoft.com/office/officeart/2008/layout/VerticalCurvedList"/>
    <dgm:cxn modelId="{185EB9A9-4265-4B8A-B199-D26F8A437006}" type="presParOf" srcId="{AE26D7E3-4A7C-4FA4-8374-BF5EC2B54ECB}" destId="{29FC818B-D8CA-4979-B8B7-28B7279F2932}" srcOrd="3" destOrd="0" presId="urn:microsoft.com/office/officeart/2008/layout/VerticalCurvedList"/>
    <dgm:cxn modelId="{BFE6BE0E-5221-45AE-BD80-B082EE13EA98}" type="presParOf" srcId="{C1537DEA-65B4-4E31-BDC5-537C9DF52E13}" destId="{425102D5-5077-4F49-A0CB-6E063517F9A5}" srcOrd="1" destOrd="0" presId="urn:microsoft.com/office/officeart/2008/layout/VerticalCurvedList"/>
    <dgm:cxn modelId="{B43B25B0-E6AD-483E-9D5F-F91F73F2BAEB}" type="presParOf" srcId="{C1537DEA-65B4-4E31-BDC5-537C9DF52E13}" destId="{1D065AA8-50C2-47DB-87B6-CF3A407248C4}" srcOrd="2" destOrd="0" presId="urn:microsoft.com/office/officeart/2008/layout/VerticalCurvedList"/>
    <dgm:cxn modelId="{0611F86A-5FE4-4E66-85BB-F5691F5BC42C}" type="presParOf" srcId="{1D065AA8-50C2-47DB-87B6-CF3A407248C4}" destId="{A4656F56-0391-4F79-8B98-F009E97FE014}" srcOrd="0" destOrd="0" presId="urn:microsoft.com/office/officeart/2008/layout/VerticalCurvedList"/>
    <dgm:cxn modelId="{F1DFD6D7-ACBD-497B-8A0E-02BC5E3B3827}" type="presParOf" srcId="{C1537DEA-65B4-4E31-BDC5-537C9DF52E13}" destId="{12293303-76E6-4B77-B88B-A50498D397B7}" srcOrd="3" destOrd="0" presId="urn:microsoft.com/office/officeart/2008/layout/VerticalCurvedList"/>
    <dgm:cxn modelId="{DCB1315E-8A18-4E0E-93E5-BF93B80E594E}" type="presParOf" srcId="{C1537DEA-65B4-4E31-BDC5-537C9DF52E13}" destId="{E32AB3E5-1047-4C29-860D-837C8F493BF5}" srcOrd="4" destOrd="0" presId="urn:microsoft.com/office/officeart/2008/layout/VerticalCurvedList"/>
    <dgm:cxn modelId="{D03648D2-44C4-4CF9-8CBF-4DEBD42E24A8}" type="presParOf" srcId="{E32AB3E5-1047-4C29-860D-837C8F493BF5}" destId="{37830BB9-D0EC-4F1E-9A79-E6762729447A}" srcOrd="0" destOrd="0" presId="urn:microsoft.com/office/officeart/2008/layout/VerticalCurvedList"/>
    <dgm:cxn modelId="{BCC1687B-A566-4688-BF0E-78B6A50F21C8}" type="presParOf" srcId="{C1537DEA-65B4-4E31-BDC5-537C9DF52E13}" destId="{CBCE5C83-F62B-4128-9845-0D053DB07DC6}" srcOrd="5" destOrd="0" presId="urn:microsoft.com/office/officeart/2008/layout/VerticalCurvedList"/>
    <dgm:cxn modelId="{A70FE1EA-C2C3-4E4A-9665-647AFC04B747}" type="presParOf" srcId="{C1537DEA-65B4-4E31-BDC5-537C9DF52E13}" destId="{DCA26750-1CDE-43DB-B4EE-A336ECCA0864}" srcOrd="6" destOrd="0" presId="urn:microsoft.com/office/officeart/2008/layout/VerticalCurvedList"/>
    <dgm:cxn modelId="{5A9AA81F-2FBA-4048-A359-74BEB0A886F0}" type="presParOf" srcId="{DCA26750-1CDE-43DB-B4EE-A336ECCA0864}" destId="{9E60737F-B7BD-4336-9730-F7F4C9C1F3A4}" srcOrd="0" destOrd="0" presId="urn:microsoft.com/office/officeart/2008/layout/VerticalCurvedList"/>
    <dgm:cxn modelId="{52748229-04E3-429A-8E4E-B0CE69020E45}" type="presParOf" srcId="{C1537DEA-65B4-4E31-BDC5-537C9DF52E13}" destId="{0D844AD8-30FB-4A46-9A37-5A6418CD7B40}" srcOrd="7" destOrd="0" presId="urn:microsoft.com/office/officeart/2008/layout/VerticalCurvedList"/>
    <dgm:cxn modelId="{60BCB411-B5D5-47DA-9C8A-50AFC875A878}" type="presParOf" srcId="{C1537DEA-65B4-4E31-BDC5-537C9DF52E13}" destId="{B305360E-CD1D-4A87-8AAD-F350E5276642}" srcOrd="8" destOrd="0" presId="urn:microsoft.com/office/officeart/2008/layout/VerticalCurvedList"/>
    <dgm:cxn modelId="{692320E0-11CA-4A3A-A22A-63DF4B637197}" type="presParOf" srcId="{B305360E-CD1D-4A87-8AAD-F350E5276642}" destId="{6D4500E2-34B6-4F18-84A8-88262AB3A4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9F42EA-F2F7-4B67-8EFA-52017A2B689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S"/>
        </a:p>
      </dgm:t>
    </dgm:pt>
    <dgm:pt modelId="{A7D3B0D3-F643-42E6-A781-B0BD8DCC3F1C}">
      <dgm:prSet/>
      <dgm:spPr/>
      <dgm:t>
        <a:bodyPr/>
        <a:lstStyle/>
        <a:p>
          <a:r>
            <a:rPr lang="nl-BE" altLang="es-ES" dirty="0">
              <a:solidFill>
                <a:schemeClr val="tx1"/>
              </a:solidFill>
              <a:latin typeface="Arial Rounded MT Bold" panose="020F0704030504030204" pitchFamily="34" charset="0"/>
            </a:rPr>
            <a:t>De eerste wil technologische vooruitgang die altijd</a:t>
          </a:r>
        </a:p>
        <a:p>
          <a:r>
            <a:rPr lang="nl-BE" altLang="es-ES" dirty="0">
              <a:solidFill>
                <a:schemeClr val="tx1"/>
              </a:solidFill>
              <a:latin typeface="Arial Rounded MT Bold" panose="020F0704030504030204" pitchFamily="34" charset="0"/>
            </a:rPr>
            <a:t>hun inkomen opblazen</a:t>
          </a:r>
          <a:r>
            <a:rPr lang="en-US" altLang="es-ES" dirty="0">
              <a:solidFill>
                <a:schemeClr val="tx1"/>
              </a:solidFill>
              <a:latin typeface="Arial Rounded MT Bold" panose="020F0704030504030204" pitchFamily="34" charset="0"/>
            </a:rPr>
            <a:t>. </a:t>
          </a:r>
          <a:endParaRPr lang="es-ES" dirty="0">
            <a:solidFill>
              <a:schemeClr val="tx1"/>
            </a:solidFill>
          </a:endParaRPr>
        </a:p>
      </dgm:t>
    </dgm:pt>
    <dgm:pt modelId="{9CBDF7DC-4F07-4BC0-BDC7-A1DC56E79521}" type="parTrans" cxnId="{92694D38-F008-47D1-8E04-A39819EBE7EA}">
      <dgm:prSet/>
      <dgm:spPr/>
      <dgm:t>
        <a:bodyPr/>
        <a:lstStyle/>
        <a:p>
          <a:endParaRPr lang="es-ES">
            <a:solidFill>
              <a:schemeClr val="tx1"/>
            </a:solidFill>
          </a:endParaRPr>
        </a:p>
      </dgm:t>
    </dgm:pt>
    <dgm:pt modelId="{7C8BBFA5-1097-4880-8CDF-6C8D14A05702}" type="sibTrans" cxnId="{92694D38-F008-47D1-8E04-A39819EBE7EA}">
      <dgm:prSet/>
      <dgm:spPr/>
      <dgm:t>
        <a:bodyPr/>
        <a:lstStyle/>
        <a:p>
          <a:endParaRPr lang="es-ES">
            <a:solidFill>
              <a:schemeClr val="tx1"/>
            </a:solidFill>
          </a:endParaRPr>
        </a:p>
      </dgm:t>
    </dgm:pt>
    <dgm:pt modelId="{4DF3ECEE-B8C9-4857-9EA5-C7AC23839BC7}">
      <dgm:prSet/>
      <dgm:spPr/>
      <dgm:t>
        <a:bodyPr/>
        <a:lstStyle/>
        <a:p>
          <a:r>
            <a:rPr lang="nl-BE" altLang="es-ES" dirty="0">
              <a:solidFill>
                <a:schemeClr val="tx1"/>
              </a:solidFill>
              <a:latin typeface="Arial Rounded MT Bold" panose="020F0704030504030204" pitchFamily="34" charset="0"/>
            </a:rPr>
            <a:t>De ander wil dat automatisering de lonen van arbeiders schaadt</a:t>
          </a:r>
        </a:p>
        <a:p>
          <a:r>
            <a:rPr lang="nl-BE" altLang="es-ES" dirty="0">
              <a:solidFill>
                <a:schemeClr val="tx1"/>
              </a:solidFill>
              <a:latin typeface="Arial Rounded MT Bold" panose="020F0704030504030204" pitchFamily="34" charset="0"/>
            </a:rPr>
            <a:t>omdat mensen worden vervangen door machines.</a:t>
          </a:r>
          <a:endParaRPr lang="es-ES" dirty="0">
            <a:solidFill>
              <a:schemeClr val="tx1"/>
            </a:solidFill>
          </a:endParaRPr>
        </a:p>
      </dgm:t>
    </dgm:pt>
    <dgm:pt modelId="{38D89659-1460-41B7-81B1-C8151F86198D}" type="parTrans" cxnId="{0D976C7E-BEBA-4224-8919-E5BE3603EE6E}">
      <dgm:prSet/>
      <dgm:spPr/>
      <dgm:t>
        <a:bodyPr/>
        <a:lstStyle/>
        <a:p>
          <a:endParaRPr lang="es-ES">
            <a:solidFill>
              <a:schemeClr val="tx1"/>
            </a:solidFill>
          </a:endParaRPr>
        </a:p>
      </dgm:t>
    </dgm:pt>
    <dgm:pt modelId="{D5C141AA-4297-457F-9F60-957D1C897A15}" type="sibTrans" cxnId="{0D976C7E-BEBA-4224-8919-E5BE3603EE6E}">
      <dgm:prSet/>
      <dgm:spPr/>
      <dgm:t>
        <a:bodyPr/>
        <a:lstStyle/>
        <a:p>
          <a:endParaRPr lang="es-ES">
            <a:solidFill>
              <a:schemeClr val="tx1"/>
            </a:solidFill>
          </a:endParaRPr>
        </a:p>
      </dgm:t>
    </dgm:pt>
    <dgm:pt modelId="{61CC3F6C-91C7-4595-8743-C9D14165F7A7}" type="pres">
      <dgm:prSet presAssocID="{849F42EA-F2F7-4B67-8EFA-52017A2B6898}" presName="compositeShape" presStyleCnt="0">
        <dgm:presLayoutVars>
          <dgm:chMax val="2"/>
          <dgm:dir/>
          <dgm:resizeHandles val="exact"/>
        </dgm:presLayoutVars>
      </dgm:prSet>
      <dgm:spPr/>
    </dgm:pt>
    <dgm:pt modelId="{ADEA7C21-D928-4499-8A91-1B01AFDADD0A}" type="pres">
      <dgm:prSet presAssocID="{849F42EA-F2F7-4B67-8EFA-52017A2B6898}" presName="ribbon" presStyleLbl="node1" presStyleIdx="0" presStyleCnt="1" custLinFactNeighborX="1381"/>
      <dgm:spPr>
        <a:solidFill>
          <a:srgbClr val="98DFBB"/>
        </a:solidFill>
      </dgm:spPr>
    </dgm:pt>
    <dgm:pt modelId="{510D08A1-8A5A-4A78-AE39-567BFD4C6CA5}" type="pres">
      <dgm:prSet presAssocID="{849F42EA-F2F7-4B67-8EFA-52017A2B6898}" presName="leftArrowText" presStyleLbl="node1" presStyleIdx="0" presStyleCnt="1">
        <dgm:presLayoutVars>
          <dgm:chMax val="0"/>
          <dgm:bulletEnabled val="1"/>
        </dgm:presLayoutVars>
      </dgm:prSet>
      <dgm:spPr/>
    </dgm:pt>
    <dgm:pt modelId="{95032B30-D01D-4593-97D4-99F11FB022E0}" type="pres">
      <dgm:prSet presAssocID="{849F42EA-F2F7-4B67-8EFA-52017A2B6898}" presName="rightArrowText" presStyleLbl="node1" presStyleIdx="0" presStyleCnt="1">
        <dgm:presLayoutVars>
          <dgm:chMax val="0"/>
          <dgm:bulletEnabled val="1"/>
        </dgm:presLayoutVars>
      </dgm:prSet>
      <dgm:spPr/>
    </dgm:pt>
  </dgm:ptLst>
  <dgm:cxnLst>
    <dgm:cxn modelId="{F5230231-571C-4424-97C0-9FA84EDB0A7C}" type="presOf" srcId="{849F42EA-F2F7-4B67-8EFA-52017A2B6898}" destId="{61CC3F6C-91C7-4595-8743-C9D14165F7A7}" srcOrd="0" destOrd="0" presId="urn:microsoft.com/office/officeart/2005/8/layout/arrow6"/>
    <dgm:cxn modelId="{92694D38-F008-47D1-8E04-A39819EBE7EA}" srcId="{849F42EA-F2F7-4B67-8EFA-52017A2B6898}" destId="{A7D3B0D3-F643-42E6-A781-B0BD8DCC3F1C}" srcOrd="0" destOrd="0" parTransId="{9CBDF7DC-4F07-4BC0-BDC7-A1DC56E79521}" sibTransId="{7C8BBFA5-1097-4880-8CDF-6C8D14A05702}"/>
    <dgm:cxn modelId="{0D976C7E-BEBA-4224-8919-E5BE3603EE6E}" srcId="{849F42EA-F2F7-4B67-8EFA-52017A2B6898}" destId="{4DF3ECEE-B8C9-4857-9EA5-C7AC23839BC7}" srcOrd="1" destOrd="0" parTransId="{38D89659-1460-41B7-81B1-C8151F86198D}" sibTransId="{D5C141AA-4297-457F-9F60-957D1C897A15}"/>
    <dgm:cxn modelId="{3564F1D6-C2E7-4CC0-89B9-14980DE0E023}" type="presOf" srcId="{A7D3B0D3-F643-42E6-A781-B0BD8DCC3F1C}" destId="{510D08A1-8A5A-4A78-AE39-567BFD4C6CA5}" srcOrd="0" destOrd="0" presId="urn:microsoft.com/office/officeart/2005/8/layout/arrow6"/>
    <dgm:cxn modelId="{6EC81AF8-536B-49E6-9E6D-196344319078}" type="presOf" srcId="{4DF3ECEE-B8C9-4857-9EA5-C7AC23839BC7}" destId="{95032B30-D01D-4593-97D4-99F11FB022E0}" srcOrd="0" destOrd="0" presId="urn:microsoft.com/office/officeart/2005/8/layout/arrow6"/>
    <dgm:cxn modelId="{8E5572D0-9826-4206-8712-98C5A944E1FC}" type="presParOf" srcId="{61CC3F6C-91C7-4595-8743-C9D14165F7A7}" destId="{ADEA7C21-D928-4499-8A91-1B01AFDADD0A}" srcOrd="0" destOrd="0" presId="urn:microsoft.com/office/officeart/2005/8/layout/arrow6"/>
    <dgm:cxn modelId="{92FD1C66-093E-4472-9428-2D9D6D16DDFF}" type="presParOf" srcId="{61CC3F6C-91C7-4595-8743-C9D14165F7A7}" destId="{510D08A1-8A5A-4A78-AE39-567BFD4C6CA5}" srcOrd="1" destOrd="0" presId="urn:microsoft.com/office/officeart/2005/8/layout/arrow6"/>
    <dgm:cxn modelId="{89A7DF3C-2EC9-4437-891E-EA0092EF7D52}" type="presParOf" srcId="{61CC3F6C-91C7-4595-8743-C9D14165F7A7}" destId="{95032B30-D01D-4593-97D4-99F11FB022E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E9EE5-7967-4B6F-B15A-D4B7E797914E}"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2C1A64D3-FAEF-45C9-B408-72A391BFF992}">
      <dgm:prSet custT="1"/>
      <dgm:spPr/>
      <dgm:t>
        <a:bodyPr/>
        <a:lstStyle/>
        <a:p>
          <a:r>
            <a:rPr lang="nl-BE" altLang="es-ES" sz="1100" dirty="0">
              <a:solidFill>
                <a:schemeClr val="tx1"/>
              </a:solidFill>
              <a:latin typeface="Arial Rounded MT Bold" panose="020F0704030504030204" pitchFamily="34" charset="0"/>
            </a:rPr>
            <a:t>hard studeren, technologie en alle andere beschikbare middelen gebruiken om "uw gereedschapskist te vullen"</a:t>
          </a:r>
          <a:endParaRPr lang="es-ES" sz="1100" dirty="0">
            <a:solidFill>
              <a:schemeClr val="tx1"/>
            </a:solidFill>
            <a:latin typeface="Arial Rounded MT Bold" panose="020F0704030504030204" pitchFamily="34" charset="0"/>
          </a:endParaRPr>
        </a:p>
      </dgm:t>
    </dgm:pt>
    <dgm:pt modelId="{65B65B97-D2D5-46C2-89F8-3F8CB78898F9}" type="parTrans" cxnId="{9D88275B-C598-479B-92FC-4FEF94B499AA}">
      <dgm:prSet/>
      <dgm:spPr/>
      <dgm:t>
        <a:bodyPr/>
        <a:lstStyle/>
        <a:p>
          <a:endParaRPr lang="es-ES" sz="1600">
            <a:solidFill>
              <a:schemeClr val="tx1"/>
            </a:solidFill>
            <a:latin typeface="Arial Rounded MT Bold" panose="020F0704030504030204" pitchFamily="34" charset="0"/>
          </a:endParaRPr>
        </a:p>
      </dgm:t>
    </dgm:pt>
    <dgm:pt modelId="{F48C7224-DC94-49DA-91BA-8C3C14195096}" type="sibTrans" cxnId="{9D88275B-C598-479B-92FC-4FEF94B499AA}">
      <dgm:prSet custT="1"/>
      <dgm:spPr/>
      <dgm:t>
        <a:bodyPr/>
        <a:lstStyle/>
        <a:p>
          <a:endParaRPr lang="es-ES" sz="900">
            <a:solidFill>
              <a:schemeClr val="tx1"/>
            </a:solidFill>
            <a:latin typeface="Arial Rounded MT Bold" panose="020F0704030504030204" pitchFamily="34" charset="0"/>
          </a:endParaRPr>
        </a:p>
      </dgm:t>
    </dgm:pt>
    <dgm:pt modelId="{F4A0DD3D-C793-43E8-AE5F-430347FC4EAA}">
      <dgm:prSet custT="1"/>
      <dgm:spPr/>
      <dgm:t>
        <a:bodyPr/>
        <a:lstStyle/>
        <a:p>
          <a:r>
            <a:rPr lang="nl-BE" altLang="es-ES" sz="1100" dirty="0">
              <a:solidFill>
                <a:schemeClr val="tx1"/>
              </a:solidFill>
              <a:latin typeface="Arial Rounded MT Bold" panose="020F0704030504030204" pitchFamily="34" charset="0"/>
            </a:rPr>
            <a:t>en de vaardigheden en capaciteiten verwerven die nodig zijn in de</a:t>
          </a:r>
        </a:p>
        <a:p>
          <a:r>
            <a:rPr lang="nl-BE" altLang="es-ES" sz="1100" dirty="0">
              <a:solidFill>
                <a:schemeClr val="tx1"/>
              </a:solidFill>
              <a:latin typeface="Arial Rounded MT Bold" panose="020F0704030504030204" pitchFamily="34" charset="0"/>
            </a:rPr>
            <a:t>tweede leeftijd van machines.</a:t>
          </a:r>
          <a:endParaRPr lang="es-ES" sz="1100" dirty="0">
            <a:solidFill>
              <a:schemeClr val="tx1"/>
            </a:solidFill>
            <a:latin typeface="Arial Rounded MT Bold" panose="020F0704030504030204" pitchFamily="34" charset="0"/>
          </a:endParaRPr>
        </a:p>
      </dgm:t>
    </dgm:pt>
    <dgm:pt modelId="{98DDDF0D-93D2-4CF2-856B-C6CF88E9360A}" type="parTrans" cxnId="{B077459B-C7B8-4F53-8A98-392C9FD906E8}">
      <dgm:prSet/>
      <dgm:spPr/>
      <dgm:t>
        <a:bodyPr/>
        <a:lstStyle/>
        <a:p>
          <a:endParaRPr lang="es-ES" sz="1600">
            <a:solidFill>
              <a:schemeClr val="tx1"/>
            </a:solidFill>
            <a:latin typeface="Arial Rounded MT Bold" panose="020F0704030504030204" pitchFamily="34" charset="0"/>
          </a:endParaRPr>
        </a:p>
      </dgm:t>
    </dgm:pt>
    <dgm:pt modelId="{403EC203-6399-44CD-8132-947B1BB33A31}" type="sibTrans" cxnId="{B077459B-C7B8-4F53-8A98-392C9FD906E8}">
      <dgm:prSet/>
      <dgm:spPr/>
      <dgm:t>
        <a:bodyPr/>
        <a:lstStyle/>
        <a:p>
          <a:endParaRPr lang="es-ES" sz="1600">
            <a:solidFill>
              <a:schemeClr val="tx1"/>
            </a:solidFill>
            <a:latin typeface="Arial Rounded MT Bold" panose="020F0704030504030204" pitchFamily="34" charset="0"/>
          </a:endParaRPr>
        </a:p>
      </dgm:t>
    </dgm:pt>
    <dgm:pt modelId="{FCFF237A-6157-48E0-BAE5-C2AE0E6796DC}">
      <dgm:prSet custT="1"/>
      <dgm:spPr/>
      <dgm:t>
        <a:bodyPr/>
        <a:lstStyle/>
        <a:p>
          <a:r>
            <a:rPr lang="nl-BE" altLang="es-ES" sz="1100" dirty="0">
              <a:solidFill>
                <a:schemeClr val="tx1"/>
              </a:solidFill>
              <a:latin typeface="Arial Rounded MT Bold" panose="020F0704030504030204" pitchFamily="34" charset="0"/>
            </a:rPr>
            <a:t>Dit onderzoek leidt ons rechtstreeks naar onze fundamentele aanbeveling voor leerlingen en hun ouders:</a:t>
          </a:r>
          <a:endParaRPr lang="es-ES" sz="1100" dirty="0">
            <a:solidFill>
              <a:schemeClr val="tx1"/>
            </a:solidFill>
            <a:latin typeface="Arial Rounded MT Bold" panose="020F0704030504030204" pitchFamily="34" charset="0"/>
          </a:endParaRPr>
        </a:p>
      </dgm:t>
    </dgm:pt>
    <dgm:pt modelId="{68F3E01F-6EE9-4A96-B4C1-727B1F3B9439}" type="parTrans" cxnId="{BB2F8872-317A-4B1B-86C8-EEA1BF44233B}">
      <dgm:prSet/>
      <dgm:spPr/>
      <dgm:t>
        <a:bodyPr/>
        <a:lstStyle/>
        <a:p>
          <a:endParaRPr lang="es-ES" sz="1600">
            <a:solidFill>
              <a:schemeClr val="tx1"/>
            </a:solidFill>
            <a:latin typeface="Arial Rounded MT Bold" panose="020F0704030504030204" pitchFamily="34" charset="0"/>
          </a:endParaRPr>
        </a:p>
      </dgm:t>
    </dgm:pt>
    <dgm:pt modelId="{74F19F0D-0FCD-4604-99CB-A4FB857EC38C}" type="sibTrans" cxnId="{BB2F8872-317A-4B1B-86C8-EEA1BF44233B}">
      <dgm:prSet custT="1"/>
      <dgm:spPr/>
      <dgm:t>
        <a:bodyPr/>
        <a:lstStyle/>
        <a:p>
          <a:endParaRPr lang="es-ES" sz="900">
            <a:solidFill>
              <a:schemeClr val="tx1"/>
            </a:solidFill>
            <a:latin typeface="Arial Rounded MT Bold" panose="020F0704030504030204" pitchFamily="34" charset="0"/>
          </a:endParaRPr>
        </a:p>
      </dgm:t>
    </dgm:pt>
    <dgm:pt modelId="{2B113F20-1928-4AFC-87B4-8C3C0E37CADB}" type="pres">
      <dgm:prSet presAssocID="{BC5E9EE5-7967-4B6F-B15A-D4B7E797914E}" presName="Name0" presStyleCnt="0">
        <dgm:presLayoutVars>
          <dgm:dir/>
          <dgm:resizeHandles val="exact"/>
        </dgm:presLayoutVars>
      </dgm:prSet>
      <dgm:spPr/>
    </dgm:pt>
    <dgm:pt modelId="{48318322-1123-4240-9582-43949506BEF6}" type="pres">
      <dgm:prSet presAssocID="{FCFF237A-6157-48E0-BAE5-C2AE0E6796DC}" presName="node" presStyleLbl="node1" presStyleIdx="0" presStyleCnt="3">
        <dgm:presLayoutVars>
          <dgm:bulletEnabled val="1"/>
        </dgm:presLayoutVars>
      </dgm:prSet>
      <dgm:spPr/>
    </dgm:pt>
    <dgm:pt modelId="{71A5F787-3287-4D68-A307-3E186FACB03C}" type="pres">
      <dgm:prSet presAssocID="{74F19F0D-0FCD-4604-99CB-A4FB857EC38C}" presName="sibTrans" presStyleLbl="sibTrans2D1" presStyleIdx="0" presStyleCnt="2"/>
      <dgm:spPr/>
    </dgm:pt>
    <dgm:pt modelId="{B0ADC36C-6F2C-41A1-B9AF-C5641A400E12}" type="pres">
      <dgm:prSet presAssocID="{74F19F0D-0FCD-4604-99CB-A4FB857EC38C}" presName="connectorText" presStyleLbl="sibTrans2D1" presStyleIdx="0" presStyleCnt="2"/>
      <dgm:spPr/>
    </dgm:pt>
    <dgm:pt modelId="{CC26C107-16A6-4F85-9BA2-2D3B6F214E99}" type="pres">
      <dgm:prSet presAssocID="{2C1A64D3-FAEF-45C9-B408-72A391BFF992}" presName="node" presStyleLbl="node1" presStyleIdx="1" presStyleCnt="3">
        <dgm:presLayoutVars>
          <dgm:bulletEnabled val="1"/>
        </dgm:presLayoutVars>
      </dgm:prSet>
      <dgm:spPr/>
    </dgm:pt>
    <dgm:pt modelId="{80AF990B-45D1-4092-B0E9-5882375E7C34}" type="pres">
      <dgm:prSet presAssocID="{F48C7224-DC94-49DA-91BA-8C3C14195096}" presName="sibTrans" presStyleLbl="sibTrans2D1" presStyleIdx="1" presStyleCnt="2"/>
      <dgm:spPr/>
    </dgm:pt>
    <dgm:pt modelId="{E36E1D8B-2EF7-4B21-95F7-B8AD476574F8}" type="pres">
      <dgm:prSet presAssocID="{F48C7224-DC94-49DA-91BA-8C3C14195096}" presName="connectorText" presStyleLbl="sibTrans2D1" presStyleIdx="1" presStyleCnt="2"/>
      <dgm:spPr/>
    </dgm:pt>
    <dgm:pt modelId="{2C212F22-66BC-4309-8A42-B64F5508FFA6}" type="pres">
      <dgm:prSet presAssocID="{F4A0DD3D-C793-43E8-AE5F-430347FC4EAA}" presName="node" presStyleLbl="node1" presStyleIdx="2" presStyleCnt="3">
        <dgm:presLayoutVars>
          <dgm:bulletEnabled val="1"/>
        </dgm:presLayoutVars>
      </dgm:prSet>
      <dgm:spPr/>
    </dgm:pt>
  </dgm:ptLst>
  <dgm:cxnLst>
    <dgm:cxn modelId="{62EA7A00-23E3-47A8-B70D-45F069601B7F}" type="presOf" srcId="{F48C7224-DC94-49DA-91BA-8C3C14195096}" destId="{E36E1D8B-2EF7-4B21-95F7-B8AD476574F8}" srcOrd="1" destOrd="0" presId="urn:microsoft.com/office/officeart/2005/8/layout/process1"/>
    <dgm:cxn modelId="{0A42A419-5B3C-4772-BB93-02503DB1DFC5}" type="presOf" srcId="{BC5E9EE5-7967-4B6F-B15A-D4B7E797914E}" destId="{2B113F20-1928-4AFC-87B4-8C3C0E37CADB}" srcOrd="0" destOrd="0" presId="urn:microsoft.com/office/officeart/2005/8/layout/process1"/>
    <dgm:cxn modelId="{6431722A-7BFD-48F6-ADD3-11781C6F551A}" type="presOf" srcId="{74F19F0D-0FCD-4604-99CB-A4FB857EC38C}" destId="{B0ADC36C-6F2C-41A1-B9AF-C5641A400E12}" srcOrd="1" destOrd="0" presId="urn:microsoft.com/office/officeart/2005/8/layout/process1"/>
    <dgm:cxn modelId="{97629438-E11B-42A7-9CBF-8F7CA0989823}" type="presOf" srcId="{F4A0DD3D-C793-43E8-AE5F-430347FC4EAA}" destId="{2C212F22-66BC-4309-8A42-B64F5508FFA6}" srcOrd="0" destOrd="0" presId="urn:microsoft.com/office/officeart/2005/8/layout/process1"/>
    <dgm:cxn modelId="{9D88275B-C598-479B-92FC-4FEF94B499AA}" srcId="{BC5E9EE5-7967-4B6F-B15A-D4B7E797914E}" destId="{2C1A64D3-FAEF-45C9-B408-72A391BFF992}" srcOrd="1" destOrd="0" parTransId="{65B65B97-D2D5-46C2-89F8-3F8CB78898F9}" sibTransId="{F48C7224-DC94-49DA-91BA-8C3C14195096}"/>
    <dgm:cxn modelId="{5753D046-CDCB-4906-8BDE-972420621F01}" type="presOf" srcId="{F48C7224-DC94-49DA-91BA-8C3C14195096}" destId="{80AF990B-45D1-4092-B0E9-5882375E7C34}" srcOrd="0" destOrd="0" presId="urn:microsoft.com/office/officeart/2005/8/layout/process1"/>
    <dgm:cxn modelId="{BB2F8872-317A-4B1B-86C8-EEA1BF44233B}" srcId="{BC5E9EE5-7967-4B6F-B15A-D4B7E797914E}" destId="{FCFF237A-6157-48E0-BAE5-C2AE0E6796DC}" srcOrd="0" destOrd="0" parTransId="{68F3E01F-6EE9-4A96-B4C1-727B1F3B9439}" sibTransId="{74F19F0D-0FCD-4604-99CB-A4FB857EC38C}"/>
    <dgm:cxn modelId="{EF752C55-39DA-4677-9471-0A33E97D7210}" type="presOf" srcId="{74F19F0D-0FCD-4604-99CB-A4FB857EC38C}" destId="{71A5F787-3287-4D68-A307-3E186FACB03C}" srcOrd="0" destOrd="0" presId="urn:microsoft.com/office/officeart/2005/8/layout/process1"/>
    <dgm:cxn modelId="{B077459B-C7B8-4F53-8A98-392C9FD906E8}" srcId="{BC5E9EE5-7967-4B6F-B15A-D4B7E797914E}" destId="{F4A0DD3D-C793-43E8-AE5F-430347FC4EAA}" srcOrd="2" destOrd="0" parTransId="{98DDDF0D-93D2-4CF2-856B-C6CF88E9360A}" sibTransId="{403EC203-6399-44CD-8132-947B1BB33A31}"/>
    <dgm:cxn modelId="{9D2865AD-0220-4824-9D58-48122E787834}" type="presOf" srcId="{2C1A64D3-FAEF-45C9-B408-72A391BFF992}" destId="{CC26C107-16A6-4F85-9BA2-2D3B6F214E99}" srcOrd="0" destOrd="0" presId="urn:microsoft.com/office/officeart/2005/8/layout/process1"/>
    <dgm:cxn modelId="{CC2E28E9-D3AB-47C9-812A-E6B7BC846122}" type="presOf" srcId="{FCFF237A-6157-48E0-BAE5-C2AE0E6796DC}" destId="{48318322-1123-4240-9582-43949506BEF6}" srcOrd="0" destOrd="0" presId="urn:microsoft.com/office/officeart/2005/8/layout/process1"/>
    <dgm:cxn modelId="{50CBFAC1-A8F2-4FCE-9950-0E902FF21A1C}" type="presParOf" srcId="{2B113F20-1928-4AFC-87B4-8C3C0E37CADB}" destId="{48318322-1123-4240-9582-43949506BEF6}" srcOrd="0" destOrd="0" presId="urn:microsoft.com/office/officeart/2005/8/layout/process1"/>
    <dgm:cxn modelId="{E4C1675B-9203-431E-BB0E-D5CB55631A0C}" type="presParOf" srcId="{2B113F20-1928-4AFC-87B4-8C3C0E37CADB}" destId="{71A5F787-3287-4D68-A307-3E186FACB03C}" srcOrd="1" destOrd="0" presId="urn:microsoft.com/office/officeart/2005/8/layout/process1"/>
    <dgm:cxn modelId="{D191D049-C768-472B-AFE1-1E2FAA113DD2}" type="presParOf" srcId="{71A5F787-3287-4D68-A307-3E186FACB03C}" destId="{B0ADC36C-6F2C-41A1-B9AF-C5641A400E12}" srcOrd="0" destOrd="0" presId="urn:microsoft.com/office/officeart/2005/8/layout/process1"/>
    <dgm:cxn modelId="{465734B1-F233-4148-B8C1-057A9A6DC031}" type="presParOf" srcId="{2B113F20-1928-4AFC-87B4-8C3C0E37CADB}" destId="{CC26C107-16A6-4F85-9BA2-2D3B6F214E99}" srcOrd="2" destOrd="0" presId="urn:microsoft.com/office/officeart/2005/8/layout/process1"/>
    <dgm:cxn modelId="{9F678A36-9796-4538-A82F-E7F6D60991FA}" type="presParOf" srcId="{2B113F20-1928-4AFC-87B4-8C3C0E37CADB}" destId="{80AF990B-45D1-4092-B0E9-5882375E7C34}" srcOrd="3" destOrd="0" presId="urn:microsoft.com/office/officeart/2005/8/layout/process1"/>
    <dgm:cxn modelId="{3B1AAC37-DB80-4B95-A336-33BFDB7C9DD5}" type="presParOf" srcId="{80AF990B-45D1-4092-B0E9-5882375E7C34}" destId="{E36E1D8B-2EF7-4B21-95F7-B8AD476574F8}" srcOrd="0" destOrd="0" presId="urn:microsoft.com/office/officeart/2005/8/layout/process1"/>
    <dgm:cxn modelId="{1C99E2D1-5BE3-4D25-8082-9B043DFD6674}" type="presParOf" srcId="{2B113F20-1928-4AFC-87B4-8C3C0E37CADB}" destId="{2C212F22-66BC-4309-8A42-B64F5508FFA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3B27C-CB99-4B80-AFEE-8E066820C9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7956D6C-59A6-4D11-B5D7-BBB2F13A943A}">
      <dgm:prSet custT="1"/>
      <dgm:spPr/>
      <dgm:t>
        <a:bodyPr/>
        <a:lstStyle/>
        <a:p>
          <a:r>
            <a:rPr lang="nl-BE" altLang="es-ES" sz="1200" dirty="0">
              <a:solidFill>
                <a:schemeClr val="tx1"/>
              </a:solidFill>
              <a:latin typeface="Arial Rounded MT Bold" panose="020F0704030504030204" pitchFamily="34" charset="0"/>
            </a:rPr>
            <a:t>45% van de studenten toonde geen significante verbeteringen in CAO</a:t>
          </a:r>
        </a:p>
        <a:p>
          <a:r>
            <a:rPr lang="nl-BE" altLang="es-ES" sz="1200" dirty="0">
              <a:solidFill>
                <a:schemeClr val="tx1"/>
              </a:solidFill>
              <a:latin typeface="Arial Rounded MT Bold" panose="020F0704030504030204" pitchFamily="34" charset="0"/>
            </a:rPr>
            <a:t>na twee jaar college</a:t>
          </a:r>
          <a:endParaRPr lang="es-ES" sz="1200" dirty="0">
            <a:solidFill>
              <a:schemeClr val="tx1"/>
            </a:solidFill>
          </a:endParaRPr>
        </a:p>
      </dgm:t>
    </dgm:pt>
    <dgm:pt modelId="{42CA5CBF-D142-4FA4-A207-31E407D5B1D7}" type="parTrans" cxnId="{A7066B32-E59D-416C-AE17-FAE9460E0D47}">
      <dgm:prSet/>
      <dgm:spPr/>
      <dgm:t>
        <a:bodyPr/>
        <a:lstStyle/>
        <a:p>
          <a:endParaRPr lang="es-ES"/>
        </a:p>
      </dgm:t>
    </dgm:pt>
    <dgm:pt modelId="{A5A91EF1-9158-4D72-B362-97BF7FB61FDC}" type="sibTrans" cxnId="{A7066B32-E59D-416C-AE17-FAE9460E0D47}">
      <dgm:prSet/>
      <dgm:spPr/>
      <dgm:t>
        <a:bodyPr/>
        <a:lstStyle/>
        <a:p>
          <a:endParaRPr lang="es-ES"/>
        </a:p>
      </dgm:t>
    </dgm:pt>
    <dgm:pt modelId="{77171712-C86F-422A-840D-9A578D4A9CD6}">
      <dgm:prSet custT="1"/>
      <dgm:spPr/>
      <dgm:t>
        <a:bodyPr/>
        <a:lstStyle/>
        <a:p>
          <a:r>
            <a:rPr lang="en-US" altLang="es-ES" sz="1200" dirty="0">
              <a:solidFill>
                <a:schemeClr val="tx1"/>
              </a:solidFill>
              <a:latin typeface="Arial Rounded MT Bold" panose="020F0704030504030204" pitchFamily="34" charset="0"/>
            </a:rPr>
            <a:t>3</a:t>
          </a:r>
          <a:r>
            <a:rPr lang="nl-BE" altLang="es-ES" sz="1200" dirty="0">
              <a:solidFill>
                <a:schemeClr val="tx1"/>
              </a:solidFill>
              <a:latin typeface="Arial Rounded MT Bold" panose="020F0704030504030204" pitchFamily="34" charset="0"/>
            </a:rPr>
            <a:t>6% verbeterde helemaal niet, zelfs niet na vier jaar.</a:t>
          </a:r>
          <a:endParaRPr lang="es-ES" sz="1200" dirty="0">
            <a:solidFill>
              <a:schemeClr val="tx1"/>
            </a:solidFill>
          </a:endParaRPr>
        </a:p>
      </dgm:t>
    </dgm:pt>
    <dgm:pt modelId="{0879C006-DFC6-4384-A4FF-A0F194D96FC5}" type="parTrans" cxnId="{F338548F-94E9-4071-A507-19DFC41C935C}">
      <dgm:prSet/>
      <dgm:spPr/>
      <dgm:t>
        <a:bodyPr/>
        <a:lstStyle/>
        <a:p>
          <a:endParaRPr lang="es-ES"/>
        </a:p>
      </dgm:t>
    </dgm:pt>
    <dgm:pt modelId="{BDEEA26D-4AC7-4D18-BBF9-2F32F6E40EBB}" type="sibTrans" cxnId="{F338548F-94E9-4071-A507-19DFC41C935C}">
      <dgm:prSet/>
      <dgm:spPr/>
      <dgm:t>
        <a:bodyPr/>
        <a:lstStyle/>
        <a:p>
          <a:endParaRPr lang="es-ES"/>
        </a:p>
      </dgm:t>
    </dgm:pt>
    <dgm:pt modelId="{BF1D492E-9136-4FEF-B0E0-F3D71C3529AB}" type="pres">
      <dgm:prSet presAssocID="{4043B27C-CB99-4B80-AFEE-8E066820C994}" presName="linear" presStyleCnt="0">
        <dgm:presLayoutVars>
          <dgm:animLvl val="lvl"/>
          <dgm:resizeHandles val="exact"/>
        </dgm:presLayoutVars>
      </dgm:prSet>
      <dgm:spPr/>
    </dgm:pt>
    <dgm:pt modelId="{52EDC246-B614-4D39-8A18-11C31F4218CD}" type="pres">
      <dgm:prSet presAssocID="{B7956D6C-59A6-4D11-B5D7-BBB2F13A943A}" presName="parentText" presStyleLbl="node1" presStyleIdx="0" presStyleCnt="2" custLinFactNeighborX="-258" custLinFactNeighborY="-4473">
        <dgm:presLayoutVars>
          <dgm:chMax val="0"/>
          <dgm:bulletEnabled val="1"/>
        </dgm:presLayoutVars>
      </dgm:prSet>
      <dgm:spPr/>
    </dgm:pt>
    <dgm:pt modelId="{776083FB-4EC4-4231-86F9-0CE4E150D784}" type="pres">
      <dgm:prSet presAssocID="{A5A91EF1-9158-4D72-B362-97BF7FB61FDC}" presName="spacer" presStyleCnt="0"/>
      <dgm:spPr/>
    </dgm:pt>
    <dgm:pt modelId="{33921F1C-D85F-498D-9276-40FDAB1B2DFB}" type="pres">
      <dgm:prSet presAssocID="{77171712-C86F-422A-840D-9A578D4A9CD6}" presName="parentText" presStyleLbl="node1" presStyleIdx="1" presStyleCnt="2">
        <dgm:presLayoutVars>
          <dgm:chMax val="0"/>
          <dgm:bulletEnabled val="1"/>
        </dgm:presLayoutVars>
      </dgm:prSet>
      <dgm:spPr/>
    </dgm:pt>
  </dgm:ptLst>
  <dgm:cxnLst>
    <dgm:cxn modelId="{A7066B32-E59D-416C-AE17-FAE9460E0D47}" srcId="{4043B27C-CB99-4B80-AFEE-8E066820C994}" destId="{B7956D6C-59A6-4D11-B5D7-BBB2F13A943A}" srcOrd="0" destOrd="0" parTransId="{42CA5CBF-D142-4FA4-A207-31E407D5B1D7}" sibTransId="{A5A91EF1-9158-4D72-B362-97BF7FB61FDC}"/>
    <dgm:cxn modelId="{EF4F394B-54C3-4A45-A41C-5FE6D75A72EB}" type="presOf" srcId="{4043B27C-CB99-4B80-AFEE-8E066820C994}" destId="{BF1D492E-9136-4FEF-B0E0-F3D71C3529AB}" srcOrd="0" destOrd="0" presId="urn:microsoft.com/office/officeart/2005/8/layout/vList2"/>
    <dgm:cxn modelId="{80801554-E846-47D1-A84A-C35961CFDF15}" type="presOf" srcId="{B7956D6C-59A6-4D11-B5D7-BBB2F13A943A}" destId="{52EDC246-B614-4D39-8A18-11C31F4218CD}" srcOrd="0" destOrd="0" presId="urn:microsoft.com/office/officeart/2005/8/layout/vList2"/>
    <dgm:cxn modelId="{F338548F-94E9-4071-A507-19DFC41C935C}" srcId="{4043B27C-CB99-4B80-AFEE-8E066820C994}" destId="{77171712-C86F-422A-840D-9A578D4A9CD6}" srcOrd="1" destOrd="0" parTransId="{0879C006-DFC6-4384-A4FF-A0F194D96FC5}" sibTransId="{BDEEA26D-4AC7-4D18-BBF9-2F32F6E40EBB}"/>
    <dgm:cxn modelId="{0E6848B4-9062-446F-89BF-3F4B86B22B40}" type="presOf" srcId="{77171712-C86F-422A-840D-9A578D4A9CD6}" destId="{33921F1C-D85F-498D-9276-40FDAB1B2DFB}" srcOrd="0" destOrd="0" presId="urn:microsoft.com/office/officeart/2005/8/layout/vList2"/>
    <dgm:cxn modelId="{C9E1F8A6-BB4F-4505-B627-054E154866F2}" type="presParOf" srcId="{BF1D492E-9136-4FEF-B0E0-F3D71C3529AB}" destId="{52EDC246-B614-4D39-8A18-11C31F4218CD}" srcOrd="0" destOrd="0" presId="urn:microsoft.com/office/officeart/2005/8/layout/vList2"/>
    <dgm:cxn modelId="{B01308FD-CE12-4EE0-AEFB-4DAA92881782}" type="presParOf" srcId="{BF1D492E-9136-4FEF-B0E0-F3D71C3529AB}" destId="{776083FB-4EC4-4231-86F9-0CE4E150D784}" srcOrd="1" destOrd="0" presId="urn:microsoft.com/office/officeart/2005/8/layout/vList2"/>
    <dgm:cxn modelId="{9811C6FC-E8C9-4FDB-A45F-9FD41A2D720F}" type="presParOf" srcId="{BF1D492E-9136-4FEF-B0E0-F3D71C3529AB}" destId="{33921F1C-D85F-498D-9276-40FDAB1B2D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8133-9BF1-46BA-9D23-2D64302819DB}">
      <dsp:nvSpPr>
        <dsp:cNvPr id="0" name=""/>
        <dsp:cNvSpPr/>
      </dsp:nvSpPr>
      <dsp:spPr>
        <a:xfrm>
          <a:off x="0" y="0"/>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Wat is de impact van kunstmatige intelligentie op individuen?</a:t>
          </a:r>
          <a:endParaRPr lang="it-IT" sz="1200" kern="1200" dirty="0">
            <a:solidFill>
              <a:schemeClr val="tx1"/>
            </a:solidFill>
          </a:endParaRPr>
        </a:p>
      </dsp:txBody>
      <dsp:txXfrm>
        <a:off x="23760" y="23760"/>
        <a:ext cx="5220447" cy="439200"/>
      </dsp:txXfrm>
    </dsp:sp>
    <dsp:sp modelId="{AB4559F8-2F15-450A-9904-2503EC644A70}">
      <dsp:nvSpPr>
        <dsp:cNvPr id="0" name=""/>
        <dsp:cNvSpPr/>
      </dsp:nvSpPr>
      <dsp:spPr>
        <a:xfrm>
          <a:off x="0" y="1540692"/>
          <a:ext cx="5267967" cy="51995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kern="1200" dirty="0">
              <a:solidFill>
                <a:schemeClr val="tx1"/>
              </a:solidFill>
              <a:latin typeface="Arial Rounded MT Bold" panose="020F0704030504030204" pitchFamily="34" charset="0"/>
            </a:rPr>
            <a:t>Welke veranderingen brengt het "Second Age of Machines" in de wereld?</a:t>
          </a:r>
        </a:p>
        <a:p>
          <a:pPr marL="0" lvl="0" indent="0" algn="l" defTabSz="488950">
            <a:lnSpc>
              <a:spcPct val="90000"/>
            </a:lnSpc>
            <a:spcBef>
              <a:spcPct val="0"/>
            </a:spcBef>
            <a:spcAft>
              <a:spcPct val="35000"/>
            </a:spcAft>
            <a:buNone/>
          </a:pPr>
          <a:r>
            <a:rPr lang="nl-BE" sz="1100" kern="1200" dirty="0">
              <a:solidFill>
                <a:schemeClr val="tx1"/>
              </a:solidFill>
              <a:latin typeface="Arial Rounded MT Bold" panose="020F0704030504030204" pitchFamily="34" charset="0"/>
            </a:rPr>
            <a:t>Over werk?</a:t>
          </a:r>
          <a:endParaRPr lang="it-IT" sz="1100" kern="1200" dirty="0">
            <a:solidFill>
              <a:schemeClr val="tx1"/>
            </a:solidFill>
          </a:endParaRPr>
        </a:p>
      </dsp:txBody>
      <dsp:txXfrm>
        <a:off x="25382" y="1566074"/>
        <a:ext cx="5217203" cy="469189"/>
      </dsp:txXfrm>
    </dsp:sp>
    <dsp:sp modelId="{3EB76157-8E0F-4EA5-A726-8F69AE49456E}">
      <dsp:nvSpPr>
        <dsp:cNvPr id="0" name=""/>
        <dsp:cNvSpPr/>
      </dsp:nvSpPr>
      <dsp:spPr>
        <a:xfrm>
          <a:off x="0" y="1112459"/>
          <a:ext cx="526796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8" tIns="33020" rIns="184912" bIns="33020" numCol="1" spcCol="1270" anchor="t" anchorCtr="0">
          <a:noAutofit/>
        </a:bodyPr>
        <a:lstStyle/>
        <a:p>
          <a:pPr marL="228600" lvl="1" indent="-228600" algn="l" defTabSz="889000">
            <a:lnSpc>
              <a:spcPct val="90000"/>
            </a:lnSpc>
            <a:spcBef>
              <a:spcPct val="0"/>
            </a:spcBef>
            <a:spcAft>
              <a:spcPct val="20000"/>
            </a:spcAft>
            <a:buNone/>
          </a:pPr>
          <a:endParaRPr lang="it-IT" sz="2000" kern="1200" dirty="0"/>
        </a:p>
      </dsp:txBody>
      <dsp:txXfrm>
        <a:off x="0" y="1112459"/>
        <a:ext cx="5267967" cy="430560"/>
      </dsp:txXfrm>
    </dsp:sp>
    <dsp:sp modelId="{40B4D4D5-E113-41A4-A15F-A39D00F74E12}">
      <dsp:nvSpPr>
        <dsp:cNvPr id="0" name=""/>
        <dsp:cNvSpPr/>
      </dsp:nvSpPr>
      <dsp:spPr>
        <a:xfrm>
          <a:off x="0" y="735762"/>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Hoe is de relatie tussen machines en mensen veranderd?</a:t>
          </a:r>
          <a:endParaRPr lang="it-IT" sz="1200" kern="1200" dirty="0">
            <a:solidFill>
              <a:schemeClr val="tx1"/>
            </a:solidFill>
          </a:endParaRPr>
        </a:p>
      </dsp:txBody>
      <dsp:txXfrm>
        <a:off x="23760" y="759522"/>
        <a:ext cx="5220447" cy="439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E6B4-2D2F-4CE8-ADE0-3C258B4F4B38}">
      <dsp:nvSpPr>
        <dsp:cNvPr id="0" name=""/>
        <dsp:cNvSpPr/>
      </dsp:nvSpPr>
      <dsp:spPr>
        <a:xfrm>
          <a:off x="1822" y="15460"/>
          <a:ext cx="1777134" cy="6423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14e van vierendertig landen in</a:t>
          </a:r>
        </a:p>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lezing</a:t>
          </a:r>
          <a:endParaRPr lang="es-ES" sz="1200" kern="1200" dirty="0">
            <a:solidFill>
              <a:schemeClr val="tx1"/>
            </a:solidFill>
          </a:endParaRPr>
        </a:p>
      </dsp:txBody>
      <dsp:txXfrm>
        <a:off x="1822" y="15460"/>
        <a:ext cx="1777134" cy="642368"/>
      </dsp:txXfrm>
    </dsp:sp>
    <dsp:sp modelId="{BCE3245B-D6BF-4604-A33C-93A41D540945}">
      <dsp:nvSpPr>
        <dsp:cNvPr id="0" name=""/>
        <dsp:cNvSpPr/>
      </dsp:nvSpPr>
      <dsp:spPr>
        <a:xfrm>
          <a:off x="1822" y="657828"/>
          <a:ext cx="1777134" cy="5270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6C811-0911-4E06-B0F8-D0B7EDFD965B}">
      <dsp:nvSpPr>
        <dsp:cNvPr id="0" name=""/>
        <dsp:cNvSpPr/>
      </dsp:nvSpPr>
      <dsp:spPr>
        <a:xfrm>
          <a:off x="2027756" y="15460"/>
          <a:ext cx="1777134" cy="64236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tot de 17e in de wetenschap</a:t>
          </a:r>
          <a:endParaRPr lang="es-ES" sz="1200" kern="1200" dirty="0">
            <a:solidFill>
              <a:schemeClr val="tx1"/>
            </a:solidFill>
          </a:endParaRPr>
        </a:p>
      </dsp:txBody>
      <dsp:txXfrm>
        <a:off x="2027756" y="15460"/>
        <a:ext cx="1777134" cy="642368"/>
      </dsp:txXfrm>
    </dsp:sp>
    <dsp:sp modelId="{BC8C4F6F-1936-44A2-9305-4995C64FB7C0}">
      <dsp:nvSpPr>
        <dsp:cNvPr id="0" name=""/>
        <dsp:cNvSpPr/>
      </dsp:nvSpPr>
      <dsp:spPr>
        <a:xfrm>
          <a:off x="2027756" y="657828"/>
          <a:ext cx="1777134" cy="5270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E1917-F003-4A75-A5CB-C71D63CBF0D5}">
      <dsp:nvSpPr>
        <dsp:cNvPr id="0" name=""/>
        <dsp:cNvSpPr/>
      </dsp:nvSpPr>
      <dsp:spPr>
        <a:xfrm>
          <a:off x="4053690" y="15460"/>
          <a:ext cx="1777134" cy="64236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de 25e in de wiskunde</a:t>
          </a:r>
          <a:endParaRPr lang="es-ES" sz="1200" kern="1200" dirty="0">
            <a:solidFill>
              <a:schemeClr val="tx1"/>
            </a:solidFill>
          </a:endParaRPr>
        </a:p>
      </dsp:txBody>
      <dsp:txXfrm>
        <a:off x="4053690" y="15460"/>
        <a:ext cx="1777134" cy="642368"/>
      </dsp:txXfrm>
    </dsp:sp>
    <dsp:sp modelId="{8A71EE69-BF78-4C09-B9FF-83A739CF2A62}">
      <dsp:nvSpPr>
        <dsp:cNvPr id="0" name=""/>
        <dsp:cNvSpPr/>
      </dsp:nvSpPr>
      <dsp:spPr>
        <a:xfrm>
          <a:off x="4053690" y="657828"/>
          <a:ext cx="1777134" cy="5270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6E1A-E9EE-422C-9D6F-1B7547447A59}">
      <dsp:nvSpPr>
        <dsp:cNvPr id="0" name=""/>
        <dsp:cNvSpPr/>
      </dsp:nvSpPr>
      <dsp:spPr>
        <a:xfrm>
          <a:off x="0" y="0"/>
          <a:ext cx="4720298" cy="4129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altLang="es-ES" sz="1000" kern="1200" dirty="0">
              <a:solidFill>
                <a:schemeClr val="tx1"/>
              </a:solidFill>
              <a:latin typeface="Arial Rounded MT Bold" panose="020F0704030504030204" pitchFamily="34" charset="0"/>
            </a:rPr>
            <a:t>Nu digitaal werk </a:t>
          </a:r>
          <a:r>
            <a:rPr lang="nl-BE" altLang="es-ES" sz="1000" kern="1200" dirty="0" err="1">
              <a:solidFill>
                <a:schemeClr val="tx1"/>
              </a:solidFill>
              <a:latin typeface="Arial Rounded MT Bold" panose="020F0704030504030204" pitchFamily="34" charset="0"/>
            </a:rPr>
            <a:t>alomtegenwoordiger</a:t>
          </a:r>
          <a:r>
            <a:rPr lang="nl-BE" altLang="es-ES" sz="1000" kern="1200" dirty="0">
              <a:solidFill>
                <a:schemeClr val="tx1"/>
              </a:solidFill>
              <a:latin typeface="Arial Rounded MT Bold" panose="020F0704030504030204" pitchFamily="34" charset="0"/>
            </a:rPr>
            <a:t>, capabeler en krachtiger wordt,</a:t>
          </a:r>
          <a:endParaRPr lang="es-ES" sz="1000" kern="1200" dirty="0">
            <a:solidFill>
              <a:schemeClr val="tx1"/>
            </a:solidFill>
            <a:latin typeface="Arial Rounded MT Bold" panose="020F0704030504030204" pitchFamily="34" charset="0"/>
          </a:endParaRPr>
        </a:p>
      </dsp:txBody>
      <dsp:txXfrm>
        <a:off x="12096" y="12096"/>
        <a:ext cx="4226331" cy="388797"/>
      </dsp:txXfrm>
    </dsp:sp>
    <dsp:sp modelId="{BE3E1208-22E7-4169-A891-742A81B21330}">
      <dsp:nvSpPr>
        <dsp:cNvPr id="0" name=""/>
        <dsp:cNvSpPr/>
      </dsp:nvSpPr>
      <dsp:spPr>
        <a:xfrm>
          <a:off x="352489" y="470349"/>
          <a:ext cx="4720298" cy="412989"/>
        </a:xfrm>
        <a:prstGeom prst="roundRect">
          <a:avLst>
            <a:gd name="adj" fmla="val 10000"/>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altLang="es-ES" sz="1000" kern="1200" dirty="0">
              <a:solidFill>
                <a:schemeClr val="tx1"/>
              </a:solidFill>
              <a:latin typeface="Arial Rounded MT Bold" panose="020F0704030504030204" pitchFamily="34" charset="0"/>
            </a:rPr>
            <a:t>zullen steeds minder bereid zijn om mensen een acceptabel loon te geven</a:t>
          </a:r>
          <a:r>
            <a:rPr lang="en-US" altLang="es-ES" sz="1000" kern="1200" dirty="0">
              <a:solidFill>
                <a:schemeClr val="tx1"/>
              </a:solidFill>
              <a:latin typeface="Arial Rounded MT Bold" panose="020F0704030504030204" pitchFamily="34" charset="0"/>
            </a:rPr>
            <a:t>, </a:t>
          </a:r>
          <a:endParaRPr lang="es-ES" sz="1000" kern="1200" dirty="0">
            <a:solidFill>
              <a:schemeClr val="tx1"/>
            </a:solidFill>
            <a:latin typeface="Arial Rounded MT Bold" panose="020F0704030504030204" pitchFamily="34" charset="0"/>
          </a:endParaRPr>
        </a:p>
      </dsp:txBody>
      <dsp:txXfrm>
        <a:off x="364585" y="482445"/>
        <a:ext cx="4075173" cy="388797"/>
      </dsp:txXfrm>
    </dsp:sp>
    <dsp:sp modelId="{3322B3FC-F688-42EC-834A-A06469C60119}">
      <dsp:nvSpPr>
        <dsp:cNvPr id="0" name=""/>
        <dsp:cNvSpPr/>
      </dsp:nvSpPr>
      <dsp:spPr>
        <a:xfrm>
          <a:off x="704979" y="940698"/>
          <a:ext cx="4720298" cy="412989"/>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altLang="es-ES" sz="1000" kern="1200" dirty="0">
              <a:solidFill>
                <a:schemeClr val="tx1"/>
              </a:solidFill>
              <a:latin typeface="Arial Rounded MT Bold" panose="020F0704030504030204" pitchFamily="34" charset="0"/>
            </a:rPr>
            <a:t>loon waarmee ze de lang geleden verworven levensstandaard kunnen handhaven.</a:t>
          </a:r>
          <a:endParaRPr lang="es-ES" sz="1000" kern="1200" dirty="0">
            <a:solidFill>
              <a:schemeClr val="tx1"/>
            </a:solidFill>
            <a:latin typeface="Arial Rounded MT Bold" panose="020F0704030504030204" pitchFamily="34" charset="0"/>
          </a:endParaRPr>
        </a:p>
      </dsp:txBody>
      <dsp:txXfrm>
        <a:off x="717075" y="952794"/>
        <a:ext cx="4075173" cy="388797"/>
      </dsp:txXfrm>
    </dsp:sp>
    <dsp:sp modelId="{1192DB2E-4A1A-4003-83A3-6B999EE9AEF0}">
      <dsp:nvSpPr>
        <dsp:cNvPr id="0" name=""/>
        <dsp:cNvSpPr/>
      </dsp:nvSpPr>
      <dsp:spPr>
        <a:xfrm>
          <a:off x="1057469" y="1411047"/>
          <a:ext cx="4720298" cy="412989"/>
        </a:xfrm>
        <a:prstGeom prst="roundRect">
          <a:avLst>
            <a:gd name="adj" fmla="val 10000"/>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altLang="es-ES" sz="1000" kern="1200" dirty="0">
              <a:solidFill>
                <a:schemeClr val="tx1"/>
              </a:solidFill>
              <a:latin typeface="Arial Rounded MT Bold" panose="020F0704030504030204" pitchFamily="34" charset="0"/>
            </a:rPr>
            <a:t>Als zulke dingen gebeuren, zijn mensen werkloos. Het is slecht nieuws voor de economie als werklozen</a:t>
          </a:r>
          <a:endParaRPr lang="es-ES" sz="1000" kern="1200" dirty="0">
            <a:solidFill>
              <a:schemeClr val="tx1"/>
            </a:solidFill>
            <a:latin typeface="Arial Rounded MT Bold" panose="020F0704030504030204" pitchFamily="34" charset="0"/>
          </a:endParaRPr>
        </a:p>
      </dsp:txBody>
      <dsp:txXfrm>
        <a:off x="1069565" y="1423143"/>
        <a:ext cx="4075173" cy="388797"/>
      </dsp:txXfrm>
    </dsp:sp>
    <dsp:sp modelId="{FE5CC916-04EB-4948-9ECD-8B8E57F4077D}">
      <dsp:nvSpPr>
        <dsp:cNvPr id="0" name=""/>
        <dsp:cNvSpPr/>
      </dsp:nvSpPr>
      <dsp:spPr>
        <a:xfrm>
          <a:off x="1409959" y="1881396"/>
          <a:ext cx="4720298" cy="412989"/>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BE" altLang="es-ES" sz="1000" kern="1200" dirty="0">
              <a:solidFill>
                <a:schemeClr val="tx1"/>
              </a:solidFill>
              <a:latin typeface="Arial Rounded MT Bold" panose="020F0704030504030204" pitchFamily="34" charset="0"/>
            </a:rPr>
            <a:t>niet zo veel vraag naar goederen creëren en als gevolg daarvan neigt de algemene groei te vertragen.</a:t>
          </a:r>
          <a:endParaRPr lang="es-ES" sz="1000" kern="1200" dirty="0">
            <a:solidFill>
              <a:schemeClr val="tx1"/>
            </a:solidFill>
            <a:latin typeface="Arial Rounded MT Bold" panose="020F0704030504030204" pitchFamily="34" charset="0"/>
          </a:endParaRPr>
        </a:p>
      </dsp:txBody>
      <dsp:txXfrm>
        <a:off x="1422055" y="1893492"/>
        <a:ext cx="4075173" cy="388797"/>
      </dsp:txXfrm>
    </dsp:sp>
    <dsp:sp modelId="{9BAA0925-4AA3-4B4B-9BE3-676E7E12E8E9}">
      <dsp:nvSpPr>
        <dsp:cNvPr id="0" name=""/>
        <dsp:cNvSpPr/>
      </dsp:nvSpPr>
      <dsp:spPr>
        <a:xfrm>
          <a:off x="4451855" y="301711"/>
          <a:ext cx="268443" cy="26844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512255" y="301711"/>
        <a:ext cx="147643" cy="202003"/>
      </dsp:txXfrm>
    </dsp:sp>
    <dsp:sp modelId="{ADB2D691-7593-4484-AE62-3D4F844E2722}">
      <dsp:nvSpPr>
        <dsp:cNvPr id="0" name=""/>
        <dsp:cNvSpPr/>
      </dsp:nvSpPr>
      <dsp:spPr>
        <a:xfrm>
          <a:off x="4804345" y="772060"/>
          <a:ext cx="268443" cy="268443"/>
        </a:xfrm>
        <a:prstGeom prst="downArrow">
          <a:avLst>
            <a:gd name="adj1" fmla="val 55000"/>
            <a:gd name="adj2" fmla="val 45000"/>
          </a:avLst>
        </a:prstGeom>
        <a:solidFill>
          <a:schemeClr val="accent2">
            <a:tint val="40000"/>
            <a:alpha val="90000"/>
            <a:hueOff val="-580954"/>
            <a:satOff val="393"/>
            <a:lumOff val="-193"/>
            <a:alphaOff val="0"/>
          </a:schemeClr>
        </a:solidFill>
        <a:ln w="25400" cap="flat" cmpd="sng" algn="ctr">
          <a:solidFill>
            <a:schemeClr val="accent2">
              <a:tint val="40000"/>
              <a:alpha val="90000"/>
              <a:hueOff val="-580954"/>
              <a:satOff val="393"/>
              <a:lumOff val="-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864745" y="772060"/>
        <a:ext cx="147643" cy="202003"/>
      </dsp:txXfrm>
    </dsp:sp>
    <dsp:sp modelId="{A011F0A7-55B8-4288-9CC9-96DF02AD785D}">
      <dsp:nvSpPr>
        <dsp:cNvPr id="0" name=""/>
        <dsp:cNvSpPr/>
      </dsp:nvSpPr>
      <dsp:spPr>
        <a:xfrm>
          <a:off x="5156835" y="1235526"/>
          <a:ext cx="268443" cy="268443"/>
        </a:xfrm>
        <a:prstGeom prst="downArrow">
          <a:avLst>
            <a:gd name="adj1" fmla="val 55000"/>
            <a:gd name="adj2" fmla="val 45000"/>
          </a:avLst>
        </a:prstGeom>
        <a:solidFill>
          <a:schemeClr val="accent2">
            <a:tint val="40000"/>
            <a:alpha val="90000"/>
            <a:hueOff val="-1161907"/>
            <a:satOff val="785"/>
            <a:lumOff val="-385"/>
            <a:alphaOff val="0"/>
          </a:schemeClr>
        </a:solidFill>
        <a:ln w="25400" cap="flat" cmpd="sng" algn="ctr">
          <a:solidFill>
            <a:schemeClr val="accent2">
              <a:tint val="40000"/>
              <a:alpha val="90000"/>
              <a:hueOff val="-1161907"/>
              <a:satOff val="78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5217235" y="1235526"/>
        <a:ext cx="147643" cy="202003"/>
      </dsp:txXfrm>
    </dsp:sp>
    <dsp:sp modelId="{FC548FA4-4D73-4296-BA5B-032F790E6410}">
      <dsp:nvSpPr>
        <dsp:cNvPr id="0" name=""/>
        <dsp:cNvSpPr/>
      </dsp:nvSpPr>
      <dsp:spPr>
        <a:xfrm>
          <a:off x="5509325" y="1710464"/>
          <a:ext cx="268443" cy="268443"/>
        </a:xfrm>
        <a:prstGeom prst="downArrow">
          <a:avLst>
            <a:gd name="adj1" fmla="val 55000"/>
            <a:gd name="adj2" fmla="val 45000"/>
          </a:avLst>
        </a:prstGeom>
        <a:solidFill>
          <a:schemeClr val="accent2">
            <a:tint val="40000"/>
            <a:alpha val="90000"/>
            <a:hueOff val="-1742861"/>
            <a:satOff val="1178"/>
            <a:lumOff val="-578"/>
            <a:alphaOff val="0"/>
          </a:schemeClr>
        </a:solidFill>
        <a:ln w="25400" cap="flat" cmpd="sng" algn="ctr">
          <a:solidFill>
            <a:schemeClr val="accent2">
              <a:tint val="40000"/>
              <a:alpha val="90000"/>
              <a:hueOff val="-1742861"/>
              <a:satOff val="1178"/>
              <a:lumOff val="-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5569725" y="1710464"/>
        <a:ext cx="147643" cy="2020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4F9A-90F7-47CD-BF98-4F2638055F1F}">
      <dsp:nvSpPr>
        <dsp:cNvPr id="0" name=""/>
        <dsp:cNvSpPr/>
      </dsp:nvSpPr>
      <dsp:spPr>
        <a:xfrm>
          <a:off x="0" y="939"/>
          <a:ext cx="6016638" cy="489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Dit "minimuminkomensproject" is volgens de voorstanders relatief eenvoudig</a:t>
          </a:r>
        </a:p>
        <a:p>
          <a:pPr marL="0" lvl="0" indent="0" algn="l"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om de elementen van het kapitalisme die goed werken te beheren en te behouden,</a:t>
          </a:r>
          <a:endParaRPr lang="es-ES" sz="1100" kern="1200" dirty="0">
            <a:solidFill>
              <a:schemeClr val="tx1"/>
            </a:solidFill>
          </a:endParaRPr>
        </a:p>
      </dsp:txBody>
      <dsp:txXfrm>
        <a:off x="23874" y="24813"/>
        <a:ext cx="5968890" cy="441312"/>
      </dsp:txXfrm>
    </dsp:sp>
    <dsp:sp modelId="{957E37F3-9F6C-48A0-A44E-DD643D1B1BEB}">
      <dsp:nvSpPr>
        <dsp:cNvPr id="0" name=""/>
        <dsp:cNvSpPr/>
      </dsp:nvSpPr>
      <dsp:spPr>
        <a:xfrm>
          <a:off x="0" y="521679"/>
          <a:ext cx="6016638" cy="4890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maar het oplossen van het probleem van mensen die niet kunnen overleven door hun eigen mankracht aan te bieden.</a:t>
          </a:r>
          <a:endParaRPr lang="es-ES" sz="1100" kern="1200" dirty="0">
            <a:solidFill>
              <a:schemeClr val="tx1"/>
            </a:solidFill>
          </a:endParaRPr>
        </a:p>
      </dsp:txBody>
      <dsp:txXfrm>
        <a:off x="23874" y="545553"/>
        <a:ext cx="5968890" cy="441312"/>
      </dsp:txXfrm>
    </dsp:sp>
    <dsp:sp modelId="{E1F60DD8-9128-4246-8AE2-B287617D3536}">
      <dsp:nvSpPr>
        <dsp:cNvPr id="0" name=""/>
        <dsp:cNvSpPr/>
      </dsp:nvSpPr>
      <dsp:spPr>
        <a:xfrm>
          <a:off x="0" y="1042420"/>
          <a:ext cx="6016638" cy="4890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Het minimuminkomen zorgt ervoor dat iedereen een basislevensstandaard heeft</a:t>
          </a:r>
          <a:r>
            <a:rPr lang="en-US" altLang="es-ES" sz="1100" kern="1200" dirty="0">
              <a:solidFill>
                <a:schemeClr val="tx1"/>
              </a:solidFill>
              <a:latin typeface="Arial Rounded MT Bold" panose="020F0704030504030204" pitchFamily="34" charset="0"/>
            </a:rPr>
            <a:t>.</a:t>
          </a:r>
          <a:endParaRPr lang="es-ES" sz="1100" kern="1200" dirty="0">
            <a:solidFill>
              <a:schemeClr val="tx1"/>
            </a:solidFill>
          </a:endParaRPr>
        </a:p>
      </dsp:txBody>
      <dsp:txXfrm>
        <a:off x="23874" y="1066294"/>
        <a:ext cx="5968890" cy="441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24CE-273D-403A-8D1C-24BF2F9C2917}">
      <dsp:nvSpPr>
        <dsp:cNvPr id="0" name=""/>
        <dsp:cNvSpPr/>
      </dsp:nvSpPr>
      <dsp:spPr>
        <a:xfrm>
          <a:off x="0" y="0"/>
          <a:ext cx="1200329" cy="120032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31AAC-6479-4ADA-8A43-F65D3447EC19}">
      <dsp:nvSpPr>
        <dsp:cNvPr id="0" name=""/>
        <dsp:cNvSpPr/>
      </dsp:nvSpPr>
      <dsp:spPr>
        <a:xfrm>
          <a:off x="600164" y="0"/>
          <a:ext cx="5458085" cy="120032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BE" altLang="es-ES" sz="900" kern="1200" dirty="0">
              <a:latin typeface="Arial Rounded MT Bold" panose="020F0704030504030204" pitchFamily="34" charset="0"/>
            </a:rPr>
            <a:t>Latere aanhangers zijn onder meer de filosoof Bertrand Russell en de leider van de</a:t>
          </a:r>
        </a:p>
        <a:p>
          <a:pPr marL="0" lvl="0" indent="0" algn="ctr" defTabSz="400050">
            <a:lnSpc>
              <a:spcPct val="90000"/>
            </a:lnSpc>
            <a:spcBef>
              <a:spcPct val="0"/>
            </a:spcBef>
            <a:spcAft>
              <a:spcPct val="35000"/>
            </a:spcAft>
            <a:buNone/>
          </a:pPr>
          <a:r>
            <a:rPr lang="nl-BE" altLang="es-ES" sz="900" kern="1200" dirty="0">
              <a:latin typeface="Arial Rounded MT Bold" panose="020F0704030504030204" pitchFamily="34" charset="0"/>
            </a:rPr>
            <a:t>burgerrechtenbeweging Martin Luther King Jr., die in 1967 schreef:</a:t>
          </a:r>
          <a:endParaRPr lang="es-ES" sz="900" kern="1200" dirty="0"/>
        </a:p>
      </dsp:txBody>
      <dsp:txXfrm>
        <a:off x="600164" y="0"/>
        <a:ext cx="5458085" cy="570156"/>
      </dsp:txXfrm>
    </dsp:sp>
    <dsp:sp modelId="{619D055E-7606-4EBF-B2F5-5E236FB9F99B}">
      <dsp:nvSpPr>
        <dsp:cNvPr id="0" name=""/>
        <dsp:cNvSpPr/>
      </dsp:nvSpPr>
      <dsp:spPr>
        <a:xfrm>
          <a:off x="315086" y="570156"/>
          <a:ext cx="570156" cy="570156"/>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8984-9990-46A9-92E6-9F2FC55D5111}">
      <dsp:nvSpPr>
        <dsp:cNvPr id="0" name=""/>
        <dsp:cNvSpPr/>
      </dsp:nvSpPr>
      <dsp:spPr>
        <a:xfrm>
          <a:off x="600164" y="570156"/>
          <a:ext cx="5458085" cy="570156"/>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nl-BE" altLang="es-ES" sz="900" kern="1200" dirty="0">
              <a:latin typeface="Arial Rounded MT Bold" panose="020F0704030504030204" pitchFamily="34" charset="0"/>
            </a:rPr>
            <a:t>“Ik ben er nu van overtuigd dat de eenvoudigste strategie het meest effectief zal blijken te zijn. De</a:t>
          </a:r>
        </a:p>
        <a:p>
          <a:pPr marL="0" lvl="0" indent="0" algn="ctr" defTabSz="400050">
            <a:lnSpc>
              <a:spcPct val="90000"/>
            </a:lnSpc>
            <a:spcBef>
              <a:spcPct val="0"/>
            </a:spcBef>
            <a:spcAft>
              <a:spcPct val="35000"/>
            </a:spcAft>
            <a:buNone/>
          </a:pPr>
          <a:r>
            <a:rPr lang="nl-BE" altLang="es-ES" sz="900" kern="1200" dirty="0">
              <a:latin typeface="Arial Rounded MT Bold" panose="020F0704030504030204" pitchFamily="34" charset="0"/>
            </a:rPr>
            <a:t>oplossing voor armoede is om het direct af te schaffen met een maatregel die vandaag veel wordt besproken: gegarandeerd inkomen”.</a:t>
          </a:r>
          <a:endParaRPr lang="es-ES" sz="900" kern="1200" dirty="0"/>
        </a:p>
      </dsp:txBody>
      <dsp:txXfrm>
        <a:off x="600164" y="570156"/>
        <a:ext cx="5458085" cy="570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99A3-03CE-4829-B6AE-D18F9C703D81}">
      <dsp:nvSpPr>
        <dsp:cNvPr id="0" name=""/>
        <dsp:cNvSpPr/>
      </dsp:nvSpPr>
      <dsp:spPr>
        <a:xfrm>
          <a:off x="0" y="181006"/>
          <a:ext cx="2752080" cy="2154237"/>
        </a:xfrm>
        <a:prstGeom prst="triangle">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68F45-90B3-4854-8C4D-0A2342CAF7AE}">
      <dsp:nvSpPr>
        <dsp:cNvPr id="0" name=""/>
        <dsp:cNvSpPr/>
      </dsp:nvSpPr>
      <dsp:spPr>
        <a:xfrm>
          <a:off x="1585956" y="191827"/>
          <a:ext cx="3268377" cy="6540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it-IT" altLang="es-ES" sz="1000" kern="1200" dirty="0">
            <a:latin typeface="Arial Rounded MT Bold" panose="020F0704030504030204" pitchFamily="34" charset="0"/>
          </a:endParaRPr>
        </a:p>
        <a:p>
          <a:pPr marL="0" lvl="0" indent="0" algn="just" defTabSz="444500">
            <a:lnSpc>
              <a:spcPct val="90000"/>
            </a:lnSpc>
            <a:spcBef>
              <a:spcPct val="0"/>
            </a:spcBef>
            <a:spcAft>
              <a:spcPct val="35000"/>
            </a:spcAft>
            <a:buNone/>
          </a:pPr>
          <a:r>
            <a:rPr lang="nl-BE" altLang="es-ES" sz="1000" kern="1200" dirty="0">
              <a:latin typeface="Arial Rounded MT Bold" panose="020F0704030504030204" pitchFamily="34" charset="0"/>
            </a:rPr>
            <a:t>De plotselinge verandering die we in de grafiek tegen het einde van de achttiende eeuw zien, komt overeen met een ontwikkeling waar we veel over hebben gehoord: de industriële revolutie.</a:t>
          </a:r>
          <a:endParaRPr lang="es-ES" sz="1000" kern="1200" dirty="0"/>
        </a:p>
      </dsp:txBody>
      <dsp:txXfrm>
        <a:off x="1617884" y="223755"/>
        <a:ext cx="3204521" cy="590201"/>
      </dsp:txXfrm>
    </dsp:sp>
    <dsp:sp modelId="{87764381-6ED9-439A-82DD-8B322F834DD7}">
      <dsp:nvSpPr>
        <dsp:cNvPr id="0" name=""/>
        <dsp:cNvSpPr/>
      </dsp:nvSpPr>
      <dsp:spPr>
        <a:xfrm>
          <a:off x="1556232" y="1014551"/>
          <a:ext cx="3289649"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it-IT" altLang="es-ES" sz="1000" kern="1200" dirty="0">
            <a:latin typeface="Arial Rounded MT Bold" panose="020F0704030504030204" pitchFamily="34" charset="0"/>
          </a:endParaRPr>
        </a:p>
        <a:p>
          <a:pPr marL="0" lvl="0" indent="0" algn="just" defTabSz="444500">
            <a:lnSpc>
              <a:spcPct val="90000"/>
            </a:lnSpc>
            <a:spcBef>
              <a:spcPct val="0"/>
            </a:spcBef>
            <a:spcAft>
              <a:spcPct val="35000"/>
            </a:spcAft>
            <a:buNone/>
          </a:pPr>
          <a:r>
            <a:rPr lang="nl-BE" altLang="es-ES" sz="1000" kern="1200" dirty="0">
              <a:latin typeface="Arial Rounded MT Bold" panose="020F0704030504030204" pitchFamily="34" charset="0"/>
            </a:rPr>
            <a:t>Het was de som van verschillende bijna gelijktijdige vorderingen op het gebied van techniek, mechanica, scheikunde, metallurgie en andere disciplines.</a:t>
          </a:r>
          <a:endParaRPr lang="es-ES" sz="1000" kern="1200" dirty="0"/>
        </a:p>
      </dsp:txBody>
      <dsp:txXfrm>
        <a:off x="1590361" y="1048680"/>
        <a:ext cx="3221391" cy="630879"/>
      </dsp:txXfrm>
    </dsp:sp>
    <dsp:sp modelId="{3A928C09-7E22-47C1-ADA8-82CAB7B20D53}">
      <dsp:nvSpPr>
        <dsp:cNvPr id="0" name=""/>
        <dsp:cNvSpPr/>
      </dsp:nvSpPr>
      <dsp:spPr>
        <a:xfrm>
          <a:off x="1533510" y="1893345"/>
          <a:ext cx="3322592"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nl-BE" altLang="es-ES" sz="1000" kern="1200" dirty="0">
              <a:latin typeface="Arial Rounded MT Bold" panose="020F0704030504030204" pitchFamily="34" charset="0"/>
            </a:rPr>
            <a:t>Het is niet moeilijk voor te stellen dat deze technologische innovaties aan de basis liggen van de eerder genoemde, duidelijke en langdurige sprong in de vooruitgang van de mensheid.</a:t>
          </a:r>
          <a:endParaRPr lang="es-ES" sz="1000" kern="1200" dirty="0"/>
        </a:p>
      </dsp:txBody>
      <dsp:txXfrm>
        <a:off x="1567639" y="1927474"/>
        <a:ext cx="3254334" cy="630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C092-A37A-45C9-925C-297BBFD00AF7}">
      <dsp:nvSpPr>
        <dsp:cNvPr id="0" name=""/>
        <dsp:cNvSpPr/>
      </dsp:nvSpPr>
      <dsp:spPr>
        <a:xfrm>
          <a:off x="449074"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nl-NL" altLang="es-ES" sz="1100" kern="1200" dirty="0">
              <a:latin typeface="Arial Rounded MT Bold" panose="020F0704030504030204" pitchFamily="34" charset="0"/>
            </a:rPr>
            <a:t>De problemen van de digitale revolutie moeten ook worden aangepakt, maar in eerste instantie moeten we</a:t>
          </a:r>
          <a:endParaRPr lang="nl-BE" altLang="es-ES" sz="1100" kern="1200" dirty="0">
            <a:latin typeface="Arial Rounded MT Bold" panose="020F0704030504030204" pitchFamily="34" charset="0"/>
          </a:endParaRPr>
        </a:p>
        <a:p>
          <a:pPr marL="0" lvl="0" indent="0" algn="ctr" defTabSz="488950">
            <a:lnSpc>
              <a:spcPct val="90000"/>
            </a:lnSpc>
            <a:spcBef>
              <a:spcPct val="0"/>
            </a:spcBef>
            <a:spcAft>
              <a:spcPct val="35000"/>
            </a:spcAft>
            <a:buNone/>
          </a:pPr>
          <a:r>
            <a:rPr lang="nl-NL" altLang="es-ES" sz="1100" kern="1200" dirty="0">
              <a:latin typeface="Arial Rounded MT Bold" panose="020F0704030504030204" pitchFamily="34" charset="0"/>
            </a:rPr>
            <a:t>moeten begrijpen wat ze zijn.</a:t>
          </a:r>
          <a:endParaRPr lang="es-ES" sz="1100" kern="1200" dirty="0"/>
        </a:p>
      </dsp:txBody>
      <dsp:txXfrm>
        <a:off x="792166" y="343189"/>
        <a:ext cx="1656595" cy="1656595"/>
      </dsp:txXfrm>
    </dsp:sp>
    <dsp:sp modelId="{7EB9129B-5026-4B57-8B9F-8CF5DC557131}">
      <dsp:nvSpPr>
        <dsp:cNvPr id="0" name=""/>
        <dsp:cNvSpPr/>
      </dsp:nvSpPr>
      <dsp:spPr>
        <a:xfrm>
          <a:off x="2323298"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nl-NL" altLang="es-ES" sz="1100" kern="1200" dirty="0">
              <a:latin typeface="Arial Rounded MT Bold" panose="020F0704030504030204" pitchFamily="34" charset="0"/>
            </a:rPr>
            <a:t>Het is essentieel om de waarschijnlijke negatieve gevolgen van het tweede tijdperk van machines te analyseren, zelfs door een dagelijks debat binnen onze gemeenschap te starten.</a:t>
          </a:r>
          <a:endParaRPr lang="es-ES" sz="1100" kern="1200" dirty="0"/>
        </a:p>
      </dsp:txBody>
      <dsp:txXfrm>
        <a:off x="2666390" y="343189"/>
        <a:ext cx="1656595" cy="165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B3F9-32C6-44BB-A2C7-A8B351E724B1}">
      <dsp:nvSpPr>
        <dsp:cNvPr id="0" name=""/>
        <dsp:cNvSpPr/>
      </dsp:nvSpPr>
      <dsp:spPr>
        <a:xfrm>
          <a:off x="-2684861" y="-414117"/>
          <a:ext cx="3204498" cy="3204498"/>
        </a:xfrm>
        <a:prstGeom prst="blockArc">
          <a:avLst>
            <a:gd name="adj1" fmla="val 18900000"/>
            <a:gd name="adj2" fmla="val 2700000"/>
            <a:gd name="adj3" fmla="val 6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B3900-E91D-4A99-867A-A8FAAA78BD6E}">
      <dsp:nvSpPr>
        <dsp:cNvPr id="0" name=""/>
        <dsp:cNvSpPr/>
      </dsp:nvSpPr>
      <dsp:spPr>
        <a:xfrm>
          <a:off x="334087" y="237626"/>
          <a:ext cx="5753643" cy="475252"/>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continue exponentiële verbetering in bijna alle aspecten van</a:t>
          </a:r>
          <a:endParaRPr lang="es-ES" sz="1200" kern="1200" dirty="0">
            <a:solidFill>
              <a:schemeClr val="tx1"/>
            </a:solidFill>
          </a:endParaRPr>
        </a:p>
      </dsp:txBody>
      <dsp:txXfrm>
        <a:off x="334087" y="237626"/>
        <a:ext cx="5753643" cy="475252"/>
      </dsp:txXfrm>
    </dsp:sp>
    <dsp:sp modelId="{137FB06F-45CD-48C9-9190-41335C262B54}">
      <dsp:nvSpPr>
        <dsp:cNvPr id="0" name=""/>
        <dsp:cNvSpPr/>
      </dsp:nvSpPr>
      <dsp:spPr>
        <a:xfrm>
          <a:off x="37054" y="17821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2C4D-871E-49A8-B40D-88D642A43A2B}">
      <dsp:nvSpPr>
        <dsp:cNvPr id="0" name=""/>
        <dsp:cNvSpPr/>
      </dsp:nvSpPr>
      <dsp:spPr>
        <a:xfrm>
          <a:off x="535372" y="950600"/>
          <a:ext cx="5580888" cy="475252"/>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buitengewoon grote hoeveelheid gedigitaliseerde informatie en</a:t>
          </a:r>
          <a:endParaRPr lang="es-ES" sz="1200" kern="1200" dirty="0">
            <a:solidFill>
              <a:schemeClr val="tx1"/>
            </a:solidFill>
          </a:endParaRPr>
        </a:p>
      </dsp:txBody>
      <dsp:txXfrm>
        <a:off x="535372" y="950600"/>
        <a:ext cx="5580888" cy="475252"/>
      </dsp:txXfrm>
    </dsp:sp>
    <dsp:sp modelId="{BED10E97-6650-4643-86D7-12A329CAABE2}">
      <dsp:nvSpPr>
        <dsp:cNvPr id="0" name=""/>
        <dsp:cNvSpPr/>
      </dsp:nvSpPr>
      <dsp:spPr>
        <a:xfrm>
          <a:off x="209808" y="89109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82C9-1074-4B3B-B39E-87C6E5C51F05}">
      <dsp:nvSpPr>
        <dsp:cNvPr id="0" name=""/>
        <dsp:cNvSpPr/>
      </dsp:nvSpPr>
      <dsp:spPr>
        <a:xfrm>
          <a:off x="334087" y="1663384"/>
          <a:ext cx="5753643" cy="475252"/>
        </a:xfrm>
        <a:prstGeom prst="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eindelijk recombinante innovatie</a:t>
          </a:r>
          <a:endParaRPr lang="es-ES" sz="1200" kern="1200" dirty="0">
            <a:solidFill>
              <a:schemeClr val="tx1"/>
            </a:solidFill>
          </a:endParaRPr>
        </a:p>
      </dsp:txBody>
      <dsp:txXfrm>
        <a:off x="334087" y="1663384"/>
        <a:ext cx="5753643" cy="475252"/>
      </dsp:txXfrm>
    </dsp:sp>
    <dsp:sp modelId="{D1B0BE1F-9115-4D4E-92B7-A62715174D94}">
      <dsp:nvSpPr>
        <dsp:cNvPr id="0" name=""/>
        <dsp:cNvSpPr/>
      </dsp:nvSpPr>
      <dsp:spPr>
        <a:xfrm>
          <a:off x="37054" y="1603978"/>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BBF8-C68F-45E0-B16E-BF3685452A9A}">
      <dsp:nvSpPr>
        <dsp:cNvPr id="0" name=""/>
        <dsp:cNvSpPr/>
      </dsp:nvSpPr>
      <dsp:spPr>
        <a:xfrm>
          <a:off x="0" y="290683"/>
          <a:ext cx="6014157"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2F1B8-F645-41E4-BCFE-1BD40F0FFBC8}">
      <dsp:nvSpPr>
        <dsp:cNvPr id="0" name=""/>
        <dsp:cNvSpPr/>
      </dsp:nvSpPr>
      <dsp:spPr>
        <a:xfrm>
          <a:off x="300707" y="69283"/>
          <a:ext cx="4209909"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De evolutie van de fotografie illustreert perfect de overvloed van het tweede tijdperk van de machines.</a:t>
          </a:r>
          <a:endParaRPr lang="es-ES" sz="900" kern="1200" dirty="0">
            <a:solidFill>
              <a:schemeClr val="tx1"/>
            </a:solidFill>
            <a:latin typeface="Arial Rounded MT Bold" panose="020F0704030504030204" pitchFamily="34" charset="0"/>
          </a:endParaRPr>
        </a:p>
      </dsp:txBody>
      <dsp:txXfrm>
        <a:off x="322323" y="90899"/>
        <a:ext cx="4166677" cy="399568"/>
      </dsp:txXfrm>
    </dsp:sp>
    <dsp:sp modelId="{1AA16C4F-1129-42E4-B31E-DB59CBEAB1DF}">
      <dsp:nvSpPr>
        <dsp:cNvPr id="0" name=""/>
        <dsp:cNvSpPr/>
      </dsp:nvSpPr>
      <dsp:spPr>
        <a:xfrm>
          <a:off x="0" y="971083"/>
          <a:ext cx="6014157"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420B0-D753-43CA-99C1-43C2A5BB3050}">
      <dsp:nvSpPr>
        <dsp:cNvPr id="0" name=""/>
        <dsp:cNvSpPr/>
      </dsp:nvSpPr>
      <dsp:spPr>
        <a:xfrm>
          <a:off x="300707" y="749683"/>
          <a:ext cx="4209909"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Met kloof bedoelen we dat er grote en groeiende ongelijkheden zijn tussen mensen in termen van inkomen, vermogen en andere belangrijke aspecten van het bestaan.</a:t>
          </a:r>
          <a:endParaRPr lang="es-ES" sz="900" kern="1200" dirty="0">
            <a:solidFill>
              <a:schemeClr val="tx1"/>
            </a:solidFill>
            <a:latin typeface="Arial Rounded MT Bold" panose="020F0704030504030204" pitchFamily="34" charset="0"/>
          </a:endParaRPr>
        </a:p>
      </dsp:txBody>
      <dsp:txXfrm>
        <a:off x="322323" y="771299"/>
        <a:ext cx="4166677" cy="399568"/>
      </dsp:txXfrm>
    </dsp:sp>
    <dsp:sp modelId="{A86A9EF5-091F-4C86-8640-4CA44B9B007E}">
      <dsp:nvSpPr>
        <dsp:cNvPr id="0" name=""/>
        <dsp:cNvSpPr/>
      </dsp:nvSpPr>
      <dsp:spPr>
        <a:xfrm>
          <a:off x="0" y="1651483"/>
          <a:ext cx="6014157"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4DE56-46F7-4036-A03E-3C6D0408ED24}">
      <dsp:nvSpPr>
        <dsp:cNvPr id="0" name=""/>
        <dsp:cNvSpPr/>
      </dsp:nvSpPr>
      <dsp:spPr>
        <a:xfrm>
          <a:off x="300707" y="1430083"/>
          <a:ext cx="4209909"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Bedrijven als Instagram en Facebook gebruiken een minimale fractie van de mensen die Kodak nodig had.</a:t>
          </a:r>
          <a:endParaRPr lang="es-ES" sz="900" kern="1200" dirty="0">
            <a:solidFill>
              <a:schemeClr val="tx1"/>
            </a:solidFill>
            <a:latin typeface="Arial Rounded MT Bold" panose="020F0704030504030204" pitchFamily="34" charset="0"/>
          </a:endParaRPr>
        </a:p>
      </dsp:txBody>
      <dsp:txXfrm>
        <a:off x="322323" y="1451699"/>
        <a:ext cx="4166677" cy="399568"/>
      </dsp:txXfrm>
    </dsp:sp>
    <dsp:sp modelId="{F1A8AAA3-B359-4D8E-950D-F1478116B7E8}">
      <dsp:nvSpPr>
        <dsp:cNvPr id="0" name=""/>
        <dsp:cNvSpPr/>
      </dsp:nvSpPr>
      <dsp:spPr>
        <a:xfrm>
          <a:off x="0" y="2331883"/>
          <a:ext cx="6014157"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8D090-9C62-4DED-911F-1E98473FB6EB}">
      <dsp:nvSpPr>
        <dsp:cNvPr id="0" name=""/>
        <dsp:cNvSpPr/>
      </dsp:nvSpPr>
      <dsp:spPr>
        <a:xfrm>
          <a:off x="300707" y="2110483"/>
          <a:ext cx="559421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Desondanks heeft Facebook een marktwaarde die vele malen groter is dan wat Kodak ooit had. De overgang van analoog naar digitaal zorgde voor een overvloed aan digitale foto's en andere bezittingen, maar droeg ook bij aan een ongelijkere inkomensverdeling dan voorheen.</a:t>
          </a:r>
          <a:endParaRPr lang="es-ES" sz="900" b="0" kern="1200" dirty="0">
            <a:solidFill>
              <a:schemeClr val="tx1"/>
            </a:solidFill>
            <a:latin typeface="Arial Rounded MT Bold" panose="020F0704030504030204" pitchFamily="34" charset="0"/>
          </a:endParaRPr>
        </a:p>
      </dsp:txBody>
      <dsp:txXfrm>
        <a:off x="322323" y="2132099"/>
        <a:ext cx="5550980"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FDF84-785F-4B4B-AD8A-10387BB70155}">
      <dsp:nvSpPr>
        <dsp:cNvPr id="0" name=""/>
        <dsp:cNvSpPr/>
      </dsp:nvSpPr>
      <dsp:spPr>
        <a:xfrm>
          <a:off x="-2331138" y="-360342"/>
          <a:ext cx="2784301" cy="2784301"/>
        </a:xfrm>
        <a:prstGeom prst="blockArc">
          <a:avLst>
            <a:gd name="adj1" fmla="val 18900000"/>
            <a:gd name="adj2" fmla="val 2700000"/>
            <a:gd name="adj3" fmla="val 7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102D5-5077-4F49-A0CB-6E063517F9A5}">
      <dsp:nvSpPr>
        <dsp:cNvPr id="0" name=""/>
        <dsp:cNvSpPr/>
      </dsp:nvSpPr>
      <dsp:spPr>
        <a:xfrm>
          <a:off x="238073" y="158650"/>
          <a:ext cx="5325423" cy="317466"/>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De theorie en zelfs de gegevens geven aan dat deze combinatie van overvloed en</a:t>
          </a:r>
        </a:p>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kloof is geen toeval.</a:t>
          </a:r>
          <a:endParaRPr lang="es-ES" sz="900" kern="1200" dirty="0">
            <a:solidFill>
              <a:schemeClr val="tx1"/>
            </a:solidFill>
          </a:endParaRPr>
        </a:p>
      </dsp:txBody>
      <dsp:txXfrm>
        <a:off x="238073" y="158650"/>
        <a:ext cx="5325423" cy="317466"/>
      </dsp:txXfrm>
    </dsp:sp>
    <dsp:sp modelId="{A4656F56-0391-4F79-8B98-F009E97FE014}">
      <dsp:nvSpPr>
        <dsp:cNvPr id="0" name=""/>
        <dsp:cNvSpPr/>
      </dsp:nvSpPr>
      <dsp:spPr>
        <a:xfrm>
          <a:off x="39657" y="118967"/>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93303-76E6-4B77-B88B-A50498D397B7}">
      <dsp:nvSpPr>
        <dsp:cNvPr id="0" name=""/>
        <dsp:cNvSpPr/>
      </dsp:nvSpPr>
      <dsp:spPr>
        <a:xfrm>
          <a:off x="415353" y="643946"/>
          <a:ext cx="5143412" cy="317466"/>
        </a:xfrm>
        <a:prstGeom prst="rect">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Vooruitgang in technologieën, met name digitale, bevordert een ongekende herverdeling van welzijn en inkomen.</a:t>
          </a:r>
          <a:endParaRPr lang="es-ES" sz="900" kern="1200" dirty="0">
            <a:solidFill>
              <a:schemeClr val="tx1"/>
            </a:solidFill>
          </a:endParaRPr>
        </a:p>
      </dsp:txBody>
      <dsp:txXfrm>
        <a:off x="415353" y="643946"/>
        <a:ext cx="5143412" cy="317466"/>
      </dsp:txXfrm>
    </dsp:sp>
    <dsp:sp modelId="{37830BB9-D0EC-4F1E-9A79-E6762729447A}">
      <dsp:nvSpPr>
        <dsp:cNvPr id="0" name=""/>
        <dsp:cNvSpPr/>
      </dsp:nvSpPr>
      <dsp:spPr>
        <a:xfrm>
          <a:off x="221668" y="595250"/>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5C83-F62B-4128-9845-0D053DB07DC6}">
      <dsp:nvSpPr>
        <dsp:cNvPr id="0" name=""/>
        <dsp:cNvSpPr/>
      </dsp:nvSpPr>
      <dsp:spPr>
        <a:xfrm>
          <a:off x="420085" y="1111216"/>
          <a:ext cx="5143412" cy="317466"/>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Digitale technologieën kunnen ideeën, inzichten en innovaties repliceren tegen een fractie van de oorspronkelijke prijs.</a:t>
          </a:r>
          <a:endParaRPr lang="es-ES" sz="900" kern="1200" dirty="0">
            <a:solidFill>
              <a:schemeClr val="tx1"/>
            </a:solidFill>
          </a:endParaRPr>
        </a:p>
      </dsp:txBody>
      <dsp:txXfrm>
        <a:off x="420085" y="1111216"/>
        <a:ext cx="5143412" cy="317466"/>
      </dsp:txXfrm>
    </dsp:sp>
    <dsp:sp modelId="{9E60737F-B7BD-4336-9730-F7F4C9C1F3A4}">
      <dsp:nvSpPr>
        <dsp:cNvPr id="0" name=""/>
        <dsp:cNvSpPr/>
      </dsp:nvSpPr>
      <dsp:spPr>
        <a:xfrm>
          <a:off x="221668" y="1071533"/>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44AD8-30FB-4A46-9A37-5A6418CD7B40}">
      <dsp:nvSpPr>
        <dsp:cNvPr id="0" name=""/>
        <dsp:cNvSpPr/>
      </dsp:nvSpPr>
      <dsp:spPr>
        <a:xfrm>
          <a:off x="238073" y="1587499"/>
          <a:ext cx="5325423" cy="317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Dit creëert overvloed voor de samenleving en welvaart voor innovators, maar de vraag naar bepaalde vormen van arbeid neemt af en dit kan het inkomen van veel mensen verminderen.</a:t>
          </a:r>
          <a:endParaRPr lang="es-ES" sz="900" kern="1200" dirty="0">
            <a:solidFill>
              <a:schemeClr val="tx1"/>
            </a:solidFill>
          </a:endParaRPr>
        </a:p>
      </dsp:txBody>
      <dsp:txXfrm>
        <a:off x="238073" y="1587499"/>
        <a:ext cx="5325423" cy="317466"/>
      </dsp:txXfrm>
    </dsp:sp>
    <dsp:sp modelId="{6D4500E2-34B6-4F18-84A8-88262AB3A491}">
      <dsp:nvSpPr>
        <dsp:cNvPr id="0" name=""/>
        <dsp:cNvSpPr/>
      </dsp:nvSpPr>
      <dsp:spPr>
        <a:xfrm>
          <a:off x="39657" y="1547815"/>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7C21-D928-4499-8A91-1B01AFDADD0A}">
      <dsp:nvSpPr>
        <dsp:cNvPr id="0" name=""/>
        <dsp:cNvSpPr/>
      </dsp:nvSpPr>
      <dsp:spPr>
        <a:xfrm>
          <a:off x="217574" y="0"/>
          <a:ext cx="3861710" cy="1544684"/>
        </a:xfrm>
        <a:prstGeom prst="leftRightRibbon">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D08A1-8A5A-4A78-AE39-567BFD4C6CA5}">
      <dsp:nvSpPr>
        <dsp:cNvPr id="0" name=""/>
        <dsp:cNvSpPr/>
      </dsp:nvSpPr>
      <dsp:spPr>
        <a:xfrm>
          <a:off x="627649" y="270319"/>
          <a:ext cx="1274364"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marL="0" lvl="0" indent="0" algn="ctr"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De eerste wil technologische vooruitgang die altijd</a:t>
          </a:r>
        </a:p>
        <a:p>
          <a:pPr marL="0" lvl="0" indent="0" algn="ctr"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hun inkomen opblazen</a:t>
          </a:r>
          <a:r>
            <a:rPr lang="en-US" altLang="es-ES" sz="900" kern="1200" dirty="0">
              <a:solidFill>
                <a:schemeClr val="tx1"/>
              </a:solidFill>
              <a:latin typeface="Arial Rounded MT Bold" panose="020F0704030504030204" pitchFamily="34" charset="0"/>
            </a:rPr>
            <a:t>. </a:t>
          </a:r>
          <a:endParaRPr lang="es-ES" sz="900" kern="1200" dirty="0">
            <a:solidFill>
              <a:schemeClr val="tx1"/>
            </a:solidFill>
          </a:endParaRPr>
        </a:p>
      </dsp:txBody>
      <dsp:txXfrm>
        <a:off x="627649" y="270319"/>
        <a:ext cx="1274364" cy="756895"/>
      </dsp:txXfrm>
    </dsp:sp>
    <dsp:sp modelId="{95032B30-D01D-4593-97D4-99F11FB022E0}">
      <dsp:nvSpPr>
        <dsp:cNvPr id="0" name=""/>
        <dsp:cNvSpPr/>
      </dsp:nvSpPr>
      <dsp:spPr>
        <a:xfrm>
          <a:off x="2095099" y="517469"/>
          <a:ext cx="1506066"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marL="0" lvl="0" indent="0" algn="ctr"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De ander wil dat automatisering de lonen van arbeiders schaadt</a:t>
          </a:r>
        </a:p>
        <a:p>
          <a:pPr marL="0" lvl="0" indent="0" algn="ctr" defTabSz="400050">
            <a:lnSpc>
              <a:spcPct val="90000"/>
            </a:lnSpc>
            <a:spcBef>
              <a:spcPct val="0"/>
            </a:spcBef>
            <a:spcAft>
              <a:spcPct val="35000"/>
            </a:spcAft>
            <a:buNone/>
          </a:pPr>
          <a:r>
            <a:rPr lang="nl-BE" altLang="es-ES" sz="900" kern="1200" dirty="0">
              <a:solidFill>
                <a:schemeClr val="tx1"/>
              </a:solidFill>
              <a:latin typeface="Arial Rounded MT Bold" panose="020F0704030504030204" pitchFamily="34" charset="0"/>
            </a:rPr>
            <a:t>omdat mensen worden vervangen door machines.</a:t>
          </a:r>
          <a:endParaRPr lang="es-ES" sz="900" kern="1200" dirty="0">
            <a:solidFill>
              <a:schemeClr val="tx1"/>
            </a:solidFill>
          </a:endParaRPr>
        </a:p>
      </dsp:txBody>
      <dsp:txXfrm>
        <a:off x="2095099" y="517469"/>
        <a:ext cx="1506066" cy="756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8322-1123-4240-9582-43949506BEF6}">
      <dsp:nvSpPr>
        <dsp:cNvPr id="0" name=""/>
        <dsp:cNvSpPr/>
      </dsp:nvSpPr>
      <dsp:spPr>
        <a:xfrm>
          <a:off x="5456" y="0"/>
          <a:ext cx="1630755" cy="12003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Dit onderzoek leidt ons rechtstreeks naar onze fundamentele aanbeveling voor leerlingen en hun ouders:</a:t>
          </a:r>
          <a:endParaRPr lang="es-ES" sz="1100" kern="1200" dirty="0">
            <a:solidFill>
              <a:schemeClr val="tx1"/>
            </a:solidFill>
            <a:latin typeface="Arial Rounded MT Bold" panose="020F0704030504030204" pitchFamily="34" charset="0"/>
          </a:endParaRPr>
        </a:p>
      </dsp:txBody>
      <dsp:txXfrm>
        <a:off x="40612" y="35156"/>
        <a:ext cx="1560443" cy="1130017"/>
      </dsp:txXfrm>
    </dsp:sp>
    <dsp:sp modelId="{71A5F787-3287-4D68-A307-3E186FACB03C}">
      <dsp:nvSpPr>
        <dsp:cNvPr id="0" name=""/>
        <dsp:cNvSpPr/>
      </dsp:nvSpPr>
      <dsp:spPr>
        <a:xfrm>
          <a:off x="1799286" y="397950"/>
          <a:ext cx="345720" cy="4044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1799286" y="478835"/>
        <a:ext cx="242004" cy="242657"/>
      </dsp:txXfrm>
    </dsp:sp>
    <dsp:sp modelId="{CC26C107-16A6-4F85-9BA2-2D3B6F214E99}">
      <dsp:nvSpPr>
        <dsp:cNvPr id="0" name=""/>
        <dsp:cNvSpPr/>
      </dsp:nvSpPr>
      <dsp:spPr>
        <a:xfrm>
          <a:off x="2288513" y="0"/>
          <a:ext cx="1630755" cy="1200329"/>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hard studeren, technologie en alle andere beschikbare middelen gebruiken om "uw gereedschapskist te vullen"</a:t>
          </a:r>
          <a:endParaRPr lang="es-ES" sz="1100" kern="1200" dirty="0">
            <a:solidFill>
              <a:schemeClr val="tx1"/>
            </a:solidFill>
            <a:latin typeface="Arial Rounded MT Bold" panose="020F0704030504030204" pitchFamily="34" charset="0"/>
          </a:endParaRPr>
        </a:p>
      </dsp:txBody>
      <dsp:txXfrm>
        <a:off x="2323669" y="35156"/>
        <a:ext cx="1560443" cy="1130017"/>
      </dsp:txXfrm>
    </dsp:sp>
    <dsp:sp modelId="{80AF990B-45D1-4092-B0E9-5882375E7C34}">
      <dsp:nvSpPr>
        <dsp:cNvPr id="0" name=""/>
        <dsp:cNvSpPr/>
      </dsp:nvSpPr>
      <dsp:spPr>
        <a:xfrm>
          <a:off x="4082344" y="397950"/>
          <a:ext cx="345720" cy="40442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082344" y="478835"/>
        <a:ext cx="242004" cy="242657"/>
      </dsp:txXfrm>
    </dsp:sp>
    <dsp:sp modelId="{2C212F22-66BC-4309-8A42-B64F5508FFA6}">
      <dsp:nvSpPr>
        <dsp:cNvPr id="0" name=""/>
        <dsp:cNvSpPr/>
      </dsp:nvSpPr>
      <dsp:spPr>
        <a:xfrm>
          <a:off x="4571570" y="0"/>
          <a:ext cx="1630755" cy="1200329"/>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en de vaardigheden en capaciteiten verwerven die nodig zijn in de</a:t>
          </a:r>
        </a:p>
        <a:p>
          <a:pPr marL="0" lvl="0" indent="0" algn="ctr" defTabSz="488950">
            <a:lnSpc>
              <a:spcPct val="90000"/>
            </a:lnSpc>
            <a:spcBef>
              <a:spcPct val="0"/>
            </a:spcBef>
            <a:spcAft>
              <a:spcPct val="35000"/>
            </a:spcAft>
            <a:buNone/>
          </a:pPr>
          <a:r>
            <a:rPr lang="nl-BE" altLang="es-ES" sz="1100" kern="1200" dirty="0">
              <a:solidFill>
                <a:schemeClr val="tx1"/>
              </a:solidFill>
              <a:latin typeface="Arial Rounded MT Bold" panose="020F0704030504030204" pitchFamily="34" charset="0"/>
            </a:rPr>
            <a:t>tweede leeftijd van machines.</a:t>
          </a:r>
          <a:endParaRPr lang="es-ES" sz="1100" kern="1200" dirty="0">
            <a:solidFill>
              <a:schemeClr val="tx1"/>
            </a:solidFill>
            <a:latin typeface="Arial Rounded MT Bold" panose="020F0704030504030204" pitchFamily="34" charset="0"/>
          </a:endParaRPr>
        </a:p>
      </dsp:txBody>
      <dsp:txXfrm>
        <a:off x="4606726" y="35156"/>
        <a:ext cx="1560443" cy="1130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246-B614-4D39-8A18-11C31F4218CD}">
      <dsp:nvSpPr>
        <dsp:cNvPr id="0" name=""/>
        <dsp:cNvSpPr/>
      </dsp:nvSpPr>
      <dsp:spPr>
        <a:xfrm>
          <a:off x="0" y="8266"/>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45% van de studenten toonde geen significante verbeteringen in CAO</a:t>
          </a:r>
        </a:p>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na twee jaar college</a:t>
          </a:r>
          <a:endParaRPr lang="es-ES" sz="1200" kern="1200" dirty="0">
            <a:solidFill>
              <a:schemeClr val="tx1"/>
            </a:solidFill>
          </a:endParaRPr>
        </a:p>
      </dsp:txBody>
      <dsp:txXfrm>
        <a:off x="32898" y="41164"/>
        <a:ext cx="5665310" cy="608124"/>
      </dsp:txXfrm>
    </dsp:sp>
    <dsp:sp modelId="{33921F1C-D85F-498D-9276-40FDAB1B2DFB}">
      <dsp:nvSpPr>
        <dsp:cNvPr id="0" name=""/>
        <dsp:cNvSpPr/>
      </dsp:nvSpPr>
      <dsp:spPr>
        <a:xfrm>
          <a:off x="0" y="790504"/>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3</a:t>
          </a:r>
          <a:r>
            <a:rPr lang="nl-BE" altLang="es-ES" sz="1200" kern="1200" dirty="0">
              <a:solidFill>
                <a:schemeClr val="tx1"/>
              </a:solidFill>
              <a:latin typeface="Arial Rounded MT Bold" panose="020F0704030504030204" pitchFamily="34" charset="0"/>
            </a:rPr>
            <a:t>6% verbeterde helemaal niet, zelfs niet na vier jaar.</a:t>
          </a:r>
          <a:endParaRPr lang="es-ES" sz="1200" kern="1200" dirty="0">
            <a:solidFill>
              <a:schemeClr val="tx1"/>
            </a:solidFill>
          </a:endParaRPr>
        </a:p>
      </dsp:txBody>
      <dsp:txXfrm>
        <a:off x="32898" y="823402"/>
        <a:ext cx="5665310"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6</a:t>
            </a:fld>
            <a:endParaRPr lang="ko-KR" altLang="en-US"/>
          </a:p>
        </p:txBody>
      </p:sp>
    </p:spTree>
    <p:extLst>
      <p:ext uri="{BB962C8B-B14F-4D97-AF65-F5344CB8AC3E}">
        <p14:creationId xmlns:p14="http://schemas.microsoft.com/office/powerpoint/2010/main" val="163805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9</a:t>
            </a:fld>
            <a:endParaRPr lang="ko-KR" altLang="en-US"/>
          </a:p>
        </p:txBody>
      </p:sp>
    </p:spTree>
    <p:extLst>
      <p:ext uri="{BB962C8B-B14F-4D97-AF65-F5344CB8AC3E}">
        <p14:creationId xmlns:p14="http://schemas.microsoft.com/office/powerpoint/2010/main" val="295819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11</a:t>
            </a:fld>
            <a:endParaRPr lang="ko-KR" altLang="en-US"/>
          </a:p>
        </p:txBody>
      </p:sp>
    </p:spTree>
    <p:extLst>
      <p:ext uri="{BB962C8B-B14F-4D97-AF65-F5344CB8AC3E}">
        <p14:creationId xmlns:p14="http://schemas.microsoft.com/office/powerpoint/2010/main" val="347377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17</a:t>
            </a:fld>
            <a:endParaRPr lang="ko-KR" altLang="en-US"/>
          </a:p>
        </p:txBody>
      </p:sp>
    </p:spTree>
    <p:extLst>
      <p:ext uri="{BB962C8B-B14F-4D97-AF65-F5344CB8AC3E}">
        <p14:creationId xmlns:p14="http://schemas.microsoft.com/office/powerpoint/2010/main" val="343963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18</a:t>
            </a:fld>
            <a:endParaRPr lang="ko-KR" altLang="en-US"/>
          </a:p>
        </p:txBody>
      </p:sp>
    </p:spTree>
    <p:extLst>
      <p:ext uri="{BB962C8B-B14F-4D97-AF65-F5344CB8AC3E}">
        <p14:creationId xmlns:p14="http://schemas.microsoft.com/office/powerpoint/2010/main" val="329644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23</a:t>
            </a:fld>
            <a:endParaRPr lang="ko-KR" altLang="en-US"/>
          </a:p>
        </p:txBody>
      </p:sp>
    </p:spTree>
    <p:extLst>
      <p:ext uri="{BB962C8B-B14F-4D97-AF65-F5344CB8AC3E}">
        <p14:creationId xmlns:p14="http://schemas.microsoft.com/office/powerpoint/2010/main" val="115216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29</a:t>
            </a:fld>
            <a:endParaRPr lang="ko-KR" altLang="en-US"/>
          </a:p>
        </p:txBody>
      </p:sp>
    </p:spTree>
    <p:extLst>
      <p:ext uri="{BB962C8B-B14F-4D97-AF65-F5344CB8AC3E}">
        <p14:creationId xmlns:p14="http://schemas.microsoft.com/office/powerpoint/2010/main" val="28496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36</a:t>
            </a:fld>
            <a:endParaRPr lang="ko-KR" altLang="en-US"/>
          </a:p>
        </p:txBody>
      </p:sp>
    </p:spTree>
    <p:extLst>
      <p:ext uri="{BB962C8B-B14F-4D97-AF65-F5344CB8AC3E}">
        <p14:creationId xmlns:p14="http://schemas.microsoft.com/office/powerpoint/2010/main" val="3249736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E46AF2B-CE22-4B1C-9D1E-4735C2CC7A3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A0BEA5F3-48D1-428A-B26D-5AA5C6D9C31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900A5BD-1B01-4F5B-B41D-58F220821CB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8.jfi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1.jfif"/></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2.jfi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jp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5.png"/></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eg"/><Relationship Id="rId7" Type="http://schemas.openxmlformats.org/officeDocument/2006/relationships/diagramColors" Target="../diagrams/colors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9.pn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6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9.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it-IT" altLang="it-IT" sz="1400" dirty="0">
                <a:solidFill>
                  <a:srgbClr val="7030A0"/>
                </a:solidFill>
                <a:latin typeface="Arial Rounded MT Bold" panose="020F0704030504030204" pitchFamily="34" charset="0"/>
              </a:rPr>
              <a:t>1.2 ARTIFICIELE INTELLIGENTIE (AI)</a:t>
            </a: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7CCE091-D307-43D9-B1C0-001A66540EC9}"/>
              </a:ext>
            </a:extLst>
          </p:cNvPr>
          <p:cNvSpPr/>
          <p:nvPr/>
        </p:nvSpPr>
        <p:spPr>
          <a:xfrm>
            <a:off x="5427775" y="2130794"/>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3" name="object 2">
            <a:extLst>
              <a:ext uri="{FF2B5EF4-FFF2-40B4-BE49-F238E27FC236}">
                <a16:creationId xmlns:a16="http://schemas.microsoft.com/office/drawing/2014/main" id="{86210279-536A-4C11-BE3E-72CC56975227}"/>
              </a:ext>
            </a:extLst>
          </p:cNvPr>
          <p:cNvSpPr/>
          <p:nvPr/>
        </p:nvSpPr>
        <p:spPr>
          <a:xfrm rot="10800000">
            <a:off x="5602297" y="2820621"/>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4" name="Rectangle 3"/>
          <p:cNvSpPr/>
          <p:nvPr/>
        </p:nvSpPr>
        <p:spPr>
          <a:xfrm>
            <a:off x="1582769" y="130992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973" y="2130794"/>
            <a:ext cx="3713177"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We kunnen nog nauwkeuriger zijn door te specificeren: welke technologie was de belangrijkste: de stoommachine of, om precies te zijn, de</a:t>
            </a:r>
          </a:p>
          <a:p>
            <a:pPr>
              <a:defRPr/>
            </a:pPr>
            <a:r>
              <a:rPr lang="nl-BE" altLang="es-ES" sz="1200" dirty="0">
                <a:latin typeface="Arial Rounded MT Bold" panose="020F0704030504030204" pitchFamily="34" charset="0"/>
              </a:rPr>
              <a:t>stoommachine verbeterd door James Watt en zijn collega's in de tweede helft van de achttiende</a:t>
            </a:r>
          </a:p>
          <a:p>
            <a:pPr>
              <a:defRPr/>
            </a:pPr>
            <a:r>
              <a:rPr lang="nl-BE" altLang="es-ES" sz="1200" dirty="0">
                <a:latin typeface="Arial Rounded MT Bold" panose="020F0704030504030204" pitchFamily="34" charset="0"/>
              </a:rPr>
              <a:t>eeuw.</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Natuurlijk is de industriële revolutie niet alleen</a:t>
            </a:r>
          </a:p>
          <a:p>
            <a:pPr>
              <a:defRPr/>
            </a:pPr>
            <a:r>
              <a:rPr lang="nl-BE" altLang="es-ES" sz="1200" dirty="0">
                <a:latin typeface="Arial Rounded MT Bold" panose="020F0704030504030204" pitchFamily="34" charset="0"/>
              </a:rPr>
              <a:t>het verhaal van de stoommachine, hoe het ook is van de stoom dat alles begon.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D49876C-9282-405A-90B2-0F503D2D2BAE}"/>
              </a:ext>
            </a:extLst>
          </p:cNvPr>
          <p:cNvSpPr/>
          <p:nvPr/>
        </p:nvSpPr>
        <p:spPr>
          <a:xfrm>
            <a:off x="1575338" y="1489817"/>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nl-BE" altLang="es-ES" sz="1200" dirty="0">
                <a:solidFill>
                  <a:schemeClr val="tx1"/>
                </a:solidFill>
                <a:latin typeface="Arial Rounded MT Bold" panose="020F0704030504030204" pitchFamily="34" charset="0"/>
              </a:rPr>
              <a:t>Hoe bepalen we wat de belangrijkste van deze sprongen voorwaarts is?</a:t>
            </a:r>
            <a:endParaRPr lang="it-IT" dirty="0"/>
          </a:p>
        </p:txBody>
      </p:sp>
      <p:sp>
        <p:nvSpPr>
          <p:cNvPr id="10" name="Donut 24">
            <a:extLst>
              <a:ext uri="{FF2B5EF4-FFF2-40B4-BE49-F238E27FC236}">
                <a16:creationId xmlns:a16="http://schemas.microsoft.com/office/drawing/2014/main" id="{6339D30A-BA34-4742-BE87-F20186E0D63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038C5045-5D72-4563-8996-5DBAB3C25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 t="5056" r="4643" b="16358"/>
          <a:stretch/>
        </p:blipFill>
        <p:spPr>
          <a:xfrm>
            <a:off x="5602297" y="2329231"/>
            <a:ext cx="1763443" cy="1895175"/>
          </a:xfrm>
          <a:prstGeom prst="rect">
            <a:avLst/>
          </a:prstGeom>
        </p:spPr>
      </p:pic>
    </p:spTree>
    <p:extLst>
      <p:ext uri="{BB962C8B-B14F-4D97-AF65-F5344CB8AC3E}">
        <p14:creationId xmlns:p14="http://schemas.microsoft.com/office/powerpoint/2010/main" val="2473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250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0122950-25C6-4B3F-ADA4-B9A24C7CB911}"/>
              </a:ext>
            </a:extLst>
          </p:cNvPr>
          <p:cNvSpPr/>
          <p:nvPr/>
        </p:nvSpPr>
        <p:spPr>
          <a:xfrm>
            <a:off x="1547664" y="138002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rgbClr val="7030A0"/>
                </a:solidFill>
                <a:latin typeface="Arial Rounded MT Bold" panose="020F0704030504030204" pitchFamily="34" charset="0"/>
              </a:rPr>
              <a:t>Machines van vooruitgang: de impact van technologie</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F59980B5-C616-4ADC-8660-5A388B8EEA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 name="Grupo 2">
            <a:extLst>
              <a:ext uri="{FF2B5EF4-FFF2-40B4-BE49-F238E27FC236}">
                <a16:creationId xmlns:a16="http://schemas.microsoft.com/office/drawing/2014/main" id="{19AC2DB9-AFCD-4CB0-A3FA-D11902E99B91}"/>
              </a:ext>
            </a:extLst>
          </p:cNvPr>
          <p:cNvGrpSpPr/>
          <p:nvPr/>
        </p:nvGrpSpPr>
        <p:grpSpPr>
          <a:xfrm>
            <a:off x="2339752" y="1870199"/>
            <a:ext cx="4754158" cy="2964755"/>
            <a:chOff x="1960063" y="1554366"/>
            <a:chExt cx="6441799" cy="3564629"/>
          </a:xfrm>
        </p:grpSpPr>
        <p:sp>
          <p:nvSpPr>
            <p:cNvPr id="5" name="Forma 4">
              <a:extLst>
                <a:ext uri="{FF2B5EF4-FFF2-40B4-BE49-F238E27FC236}">
                  <a16:creationId xmlns:a16="http://schemas.microsoft.com/office/drawing/2014/main" id="{2ADB0F99-5EBD-4CA8-AFA5-D79D4D55D8A8}"/>
                </a:ext>
              </a:extLst>
            </p:cNvPr>
            <p:cNvSpPr/>
            <p:nvPr/>
          </p:nvSpPr>
          <p:spPr>
            <a:xfrm>
              <a:off x="1960063" y="1554366"/>
              <a:ext cx="5250041" cy="328127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Elipse 6">
              <a:extLst>
                <a:ext uri="{FF2B5EF4-FFF2-40B4-BE49-F238E27FC236}">
                  <a16:creationId xmlns:a16="http://schemas.microsoft.com/office/drawing/2014/main" id="{2147A2B3-1458-4ACE-B1F9-4AB2671B4CC3}"/>
                </a:ext>
              </a:extLst>
            </p:cNvPr>
            <p:cNvSpPr/>
            <p:nvPr/>
          </p:nvSpPr>
          <p:spPr>
            <a:xfrm>
              <a:off x="2626818" y="4102456"/>
              <a:ext cx="136501" cy="1365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id="{E664B6F6-5A46-40C4-A8FB-11F9B1BE3F55}"/>
                </a:ext>
              </a:extLst>
            </p:cNvPr>
            <p:cNvSpPr/>
            <p:nvPr/>
          </p:nvSpPr>
          <p:spPr>
            <a:xfrm>
              <a:off x="1969388" y="4170707"/>
              <a:ext cx="4674013" cy="948288"/>
            </a:xfrm>
            <a:custGeom>
              <a:avLst/>
              <a:gdLst>
                <a:gd name="connsiteX0" fmla="*/ 0 w 2674620"/>
                <a:gd name="connsiteY0" fmla="*/ 0 h 948288"/>
                <a:gd name="connsiteX1" fmla="*/ 2674620 w 2674620"/>
                <a:gd name="connsiteY1" fmla="*/ 0 h 948288"/>
                <a:gd name="connsiteX2" fmla="*/ 2674620 w 2674620"/>
                <a:gd name="connsiteY2" fmla="*/ 948288 h 948288"/>
                <a:gd name="connsiteX3" fmla="*/ 0 w 2674620"/>
                <a:gd name="connsiteY3" fmla="*/ 948288 h 948288"/>
                <a:gd name="connsiteX4" fmla="*/ 0 w 2674620"/>
                <a:gd name="connsiteY4" fmla="*/ 0 h 94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20" h="948288">
                  <a:moveTo>
                    <a:pt x="0" y="0"/>
                  </a:moveTo>
                  <a:lnTo>
                    <a:pt x="2674620" y="0"/>
                  </a:lnTo>
                  <a:lnTo>
                    <a:pt x="2674620" y="948288"/>
                  </a:lnTo>
                  <a:lnTo>
                    <a:pt x="0" y="948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29" tIns="0" rIns="0" bIns="0" numCol="1" spcCol="1270" anchor="t" anchorCtr="0">
              <a:noAutofit/>
            </a:bodyPr>
            <a:lstStyle/>
            <a:p>
              <a:pPr>
                <a:defRPr/>
              </a:pPr>
              <a:r>
                <a:rPr lang="nl-BE" altLang="es-ES" sz="1000" dirty="0">
                  <a:latin typeface="Arial Rounded MT Bold" panose="020F0704030504030204" pitchFamily="34" charset="0"/>
                </a:rPr>
                <a:t>Stoom heeft ons in staat gesteld om de grenzen van spierkracht te overwinnen, of het nu van mensen of dieren is, en om op commando duizelingwekkende hoeveelheden energie opwekken.</a:t>
              </a:r>
              <a:endParaRPr lang="en-US" altLang="es-ES" sz="1000" dirty="0">
                <a:latin typeface="Arial Rounded MT Bold" panose="020F0704030504030204" pitchFamily="34" charset="0"/>
              </a:endParaRPr>
            </a:p>
          </p:txBody>
        </p:sp>
        <p:sp>
          <p:nvSpPr>
            <p:cNvPr id="12" name="Elipse 11">
              <a:extLst>
                <a:ext uri="{FF2B5EF4-FFF2-40B4-BE49-F238E27FC236}">
                  <a16:creationId xmlns:a16="http://schemas.microsoft.com/office/drawing/2014/main" id="{E7200E20-890E-4257-BFA4-0B15001C3583}"/>
                </a:ext>
              </a:extLst>
            </p:cNvPr>
            <p:cNvSpPr/>
            <p:nvPr/>
          </p:nvSpPr>
          <p:spPr>
            <a:xfrm>
              <a:off x="3831702" y="3210605"/>
              <a:ext cx="246751" cy="246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id="{817B1FB6-E5EB-4134-9841-6189A4C626BF}"/>
                </a:ext>
              </a:extLst>
            </p:cNvPr>
            <p:cNvSpPr/>
            <p:nvPr/>
          </p:nvSpPr>
          <p:spPr>
            <a:xfrm>
              <a:off x="3955076" y="3333981"/>
              <a:ext cx="4444577" cy="1785013"/>
            </a:xfrm>
            <a:custGeom>
              <a:avLst/>
              <a:gdLst>
                <a:gd name="connsiteX0" fmla="*/ 0 w 1260009"/>
                <a:gd name="connsiteY0" fmla="*/ 0 h 1785013"/>
                <a:gd name="connsiteX1" fmla="*/ 1260009 w 1260009"/>
                <a:gd name="connsiteY1" fmla="*/ 0 h 1785013"/>
                <a:gd name="connsiteX2" fmla="*/ 1260009 w 1260009"/>
                <a:gd name="connsiteY2" fmla="*/ 1785013 h 1785013"/>
                <a:gd name="connsiteX3" fmla="*/ 0 w 1260009"/>
                <a:gd name="connsiteY3" fmla="*/ 1785013 h 1785013"/>
                <a:gd name="connsiteX4" fmla="*/ 0 w 1260009"/>
                <a:gd name="connsiteY4" fmla="*/ 0 h 178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1785013">
                  <a:moveTo>
                    <a:pt x="0" y="0"/>
                  </a:moveTo>
                  <a:lnTo>
                    <a:pt x="1260009" y="0"/>
                  </a:lnTo>
                  <a:lnTo>
                    <a:pt x="1260009" y="1785013"/>
                  </a:lnTo>
                  <a:lnTo>
                    <a:pt x="0" y="1785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49" tIns="0" rIns="0" bIns="0" numCol="1" spcCol="1270" anchor="t" anchorCtr="0">
              <a:noAutofit/>
            </a:bodyPr>
            <a:lstStyle/>
            <a:p>
              <a:pPr>
                <a:defRPr/>
              </a:pPr>
              <a:r>
                <a:rPr lang="nl-BE" altLang="es-ES" sz="1000" dirty="0">
                  <a:latin typeface="Arial Rounded MT Bold" panose="020F0704030504030204" pitchFamily="34" charset="0"/>
                </a:rPr>
                <a:t>Dit leidde tot fabrieken en massaproductie, spoorwegen en tot transport voor veel mensen.</a:t>
              </a:r>
              <a:endParaRPr lang="en-US" altLang="es-ES" sz="1000" dirty="0">
                <a:latin typeface="Arial Rounded MT Bold" panose="020F0704030504030204" pitchFamily="34" charset="0"/>
              </a:endParaRPr>
            </a:p>
          </p:txBody>
        </p:sp>
        <p:sp>
          <p:nvSpPr>
            <p:cNvPr id="17" name="Elipse 16">
              <a:extLst>
                <a:ext uri="{FF2B5EF4-FFF2-40B4-BE49-F238E27FC236}">
                  <a16:creationId xmlns:a16="http://schemas.microsoft.com/office/drawing/2014/main" id="{ED41DF6B-A61A-462A-9471-CD3210FE9BEE}"/>
                </a:ext>
              </a:extLst>
            </p:cNvPr>
            <p:cNvSpPr/>
            <p:nvPr/>
          </p:nvSpPr>
          <p:spPr>
            <a:xfrm>
              <a:off x="5280713" y="2667882"/>
              <a:ext cx="341252" cy="3412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id="{BF0940BB-9AB1-4013-95F6-068F181D371C}"/>
                </a:ext>
              </a:extLst>
            </p:cNvPr>
            <p:cNvSpPr/>
            <p:nvPr/>
          </p:nvSpPr>
          <p:spPr>
            <a:xfrm>
              <a:off x="5451340" y="2838509"/>
              <a:ext cx="2950522" cy="2280486"/>
            </a:xfrm>
            <a:custGeom>
              <a:avLst/>
              <a:gdLst>
                <a:gd name="connsiteX0" fmla="*/ 0 w 1260009"/>
                <a:gd name="connsiteY0" fmla="*/ 0 h 2280486"/>
                <a:gd name="connsiteX1" fmla="*/ 1260009 w 1260009"/>
                <a:gd name="connsiteY1" fmla="*/ 0 h 2280486"/>
                <a:gd name="connsiteX2" fmla="*/ 1260009 w 1260009"/>
                <a:gd name="connsiteY2" fmla="*/ 2280486 h 2280486"/>
                <a:gd name="connsiteX3" fmla="*/ 0 w 1260009"/>
                <a:gd name="connsiteY3" fmla="*/ 2280486 h 2280486"/>
                <a:gd name="connsiteX4" fmla="*/ 0 w 1260009"/>
                <a:gd name="connsiteY4" fmla="*/ 0 h 22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2280486">
                  <a:moveTo>
                    <a:pt x="0" y="0"/>
                  </a:moveTo>
                  <a:lnTo>
                    <a:pt x="1260009" y="0"/>
                  </a:lnTo>
                  <a:lnTo>
                    <a:pt x="1260009" y="2280486"/>
                  </a:lnTo>
                  <a:lnTo>
                    <a:pt x="0" y="22804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823" tIns="0" rIns="0" bIns="0" numCol="1" spcCol="1270" anchor="t" anchorCtr="0">
              <a:noAutofit/>
            </a:bodyPr>
            <a:lstStyle/>
            <a:p>
              <a:pPr>
                <a:defRPr/>
              </a:pPr>
              <a:r>
                <a:rPr lang="nl-BE" altLang="es-ES" sz="1000" dirty="0">
                  <a:latin typeface="Arial Rounded MT Bold" panose="020F0704030504030204" pitchFamily="34" charset="0"/>
                </a:rPr>
                <a:t>Kortom, het leidde tot het moderne leven.</a:t>
              </a:r>
              <a:endParaRPr lang="en-GB" altLang="es-ES" sz="1000" dirty="0">
                <a:latin typeface="Arial Rounded MT Bold" panose="020F0704030504030204" pitchFamily="34" charset="0"/>
              </a:endParaRPr>
            </a:p>
          </p:txBody>
        </p:sp>
      </p:grpSp>
    </p:spTree>
    <p:extLst>
      <p:ext uri="{BB962C8B-B14F-4D97-AF65-F5344CB8AC3E}">
        <p14:creationId xmlns:p14="http://schemas.microsoft.com/office/powerpoint/2010/main" val="143890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6871" y="1952709"/>
            <a:ext cx="6130258"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En nu komt het tweede tijdperk van machines.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Computers en andere digitale innovaties zijn goed voor onze mentale kracht, voor het vermogen om onze hersenen te gebruiken om onze omgeving te begrijpen en te beïnvloeden, wat de stoommachine en zijn volgelingen deden voor de spierkracht in de 19</a:t>
            </a:r>
            <a:r>
              <a:rPr lang="nl-BE" altLang="es-ES" sz="1200" baseline="30000" dirty="0">
                <a:latin typeface="Arial Rounded MT Bold" panose="020F0704030504030204" pitchFamily="34" charset="0"/>
              </a:rPr>
              <a:t>e</a:t>
            </a:r>
            <a:r>
              <a:rPr lang="nl-BE" altLang="es-ES" sz="1200" dirty="0">
                <a:latin typeface="Arial Rounded MT Bold" panose="020F0704030504030204" pitchFamily="34" charset="0"/>
              </a:rPr>
              <a:t> eeuw.</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Ze stellen ons in staat om de vorige limieten te overwinnen en ons naar een onontgonnen gebied te brengen gebied.</a:t>
            </a:r>
            <a:r>
              <a:rPr lang="it-IT" altLang="es-ES" sz="1200" dirty="0">
                <a:latin typeface="Arial Rounded MT Bold" panose="020F0704030504030204" pitchFamily="34" charset="0"/>
              </a:rPr>
              <a:t> </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2B8F523-0A9B-4CD3-9D91-4C37AEDE2D06}"/>
              </a:ext>
            </a:extLst>
          </p:cNvPr>
          <p:cNvSpPr/>
          <p:nvPr/>
        </p:nvSpPr>
        <p:spPr>
          <a:xfrm>
            <a:off x="1610094" y="1783097"/>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rgbClr val="7030A0"/>
                </a:solidFill>
                <a:latin typeface="Arial Rounded MT Bold" panose="020F0704030504030204" pitchFamily="34" charset="0"/>
              </a:rPr>
              <a:t>Machines van vooruitgang: de impact van technologie</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120BE68-A9A3-4B27-B443-46DA53F6F5A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853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225016"/>
            <a:ext cx="2822862"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Voor vooruitgang en ontwikkeling, om de fysieke en intellectuele omgeving te beheersen, is mentale kracht inderdaad net zo belangrijk als fysiek kracht.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Zo'n krachtige en ongekende impuls tot mentale kracht betekent een geweldige stimulans voor het geheel van mensheid, zoals gebeurde met de impuls tot fysieke potentie.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E386B2-F467-42F8-8BD4-12BFA4BC48B2}"/>
              </a:ext>
            </a:extLst>
          </p:cNvPr>
          <p:cNvSpPr/>
          <p:nvPr/>
        </p:nvSpPr>
        <p:spPr>
          <a:xfrm>
            <a:off x="1610094" y="173316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rgbClr val="7030A0"/>
                </a:solidFill>
                <a:latin typeface="Arial Rounded MT Bold" panose="020F0704030504030204" pitchFamily="34" charset="0"/>
              </a:rPr>
              <a:t>Machines van vooruitgang: de impact van technologie</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68554F1F-1E61-445C-B81C-32D25AB5F61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F08C6E81-FEB9-4CE0-98DB-8DFB0554B157}"/>
              </a:ext>
            </a:extLst>
          </p:cNvPr>
          <p:cNvSpPr/>
          <p:nvPr/>
        </p:nvSpPr>
        <p:spPr>
          <a:xfrm>
            <a:off x="4370526" y="2262926"/>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DC35708D-F717-454D-A5E2-4B602E07392E}"/>
              </a:ext>
            </a:extLst>
          </p:cNvPr>
          <p:cNvSpPr/>
          <p:nvPr/>
        </p:nvSpPr>
        <p:spPr>
          <a:xfrm rot="10800000">
            <a:off x="5620026" y="3048102"/>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3" name="Imagen 2">
            <a:extLst>
              <a:ext uri="{FF2B5EF4-FFF2-40B4-BE49-F238E27FC236}">
                <a16:creationId xmlns:a16="http://schemas.microsoft.com/office/drawing/2014/main" id="{7F35BADB-1DF1-4733-97BD-564BC40F0F7A}"/>
              </a:ext>
            </a:extLst>
          </p:cNvPr>
          <p:cNvPicPr>
            <a:picLocks noChangeAspect="1"/>
          </p:cNvPicPr>
          <p:nvPr/>
        </p:nvPicPr>
        <p:blipFill rotWithShape="1">
          <a:blip r:embed="rId4">
            <a:extLst>
              <a:ext uri="{28A0092B-C50C-407E-A947-70E740481C1C}">
                <a14:useLocalDpi xmlns:a14="http://schemas.microsoft.com/office/drawing/2010/main" val="0"/>
              </a:ext>
            </a:extLst>
          </a:blip>
          <a:srcRect l="10783" r="7044"/>
          <a:stretch/>
        </p:blipFill>
        <p:spPr>
          <a:xfrm>
            <a:off x="4572000" y="2427734"/>
            <a:ext cx="2740620" cy="2030117"/>
          </a:xfrm>
          <a:prstGeom prst="rect">
            <a:avLst/>
          </a:prstGeom>
        </p:spPr>
      </p:pic>
    </p:spTree>
    <p:extLst>
      <p:ext uri="{BB962C8B-B14F-4D97-AF65-F5344CB8AC3E}">
        <p14:creationId xmlns:p14="http://schemas.microsoft.com/office/powerpoint/2010/main" val="8355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2381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afgelopen jaren waren geweldig.</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Computers zijn begonnen ziekten te diagnosticeren, naar ons te luisteren en met ons te praten, en proza ​​van hoge kwaliteit te schrijven, terwijl de robots door magazijnen begonnen te razen en zonder enige hulp of met minimale hulp begonnen te rijden.</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CC2AB6C-70BB-4611-BA8D-BFF96C80FA64}"/>
              </a:ext>
            </a:extLst>
          </p:cNvPr>
          <p:cNvSpPr/>
          <p:nvPr/>
        </p:nvSpPr>
        <p:spPr>
          <a:xfrm>
            <a:off x="1610094" y="178565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Elkaar acherna zitten</a:t>
            </a:r>
          </a:p>
        </p:txBody>
      </p:sp>
      <p:sp>
        <p:nvSpPr>
          <p:cNvPr id="11" name="Donut 24">
            <a:extLst>
              <a:ext uri="{FF2B5EF4-FFF2-40B4-BE49-F238E27FC236}">
                <a16:creationId xmlns:a16="http://schemas.microsoft.com/office/drawing/2014/main" id="{E017E1F5-DCF9-42CA-8D96-284113A3025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865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916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2781" y="1702753"/>
            <a:ext cx="6038438"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Vele jaren waren digitale technologieën belachelijk onbekwaam gebleken in zoveel van deze activiteiten, maar toen werden ze plotseling heel goed.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Hoe is het gebeurd?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En wat zijn de implicaties hiervan?</a:t>
            </a:r>
          </a:p>
          <a:p>
            <a:pPr>
              <a:defRPr/>
            </a:pPr>
            <a:r>
              <a:rPr lang="nl-BE" altLang="es-ES" sz="1200" dirty="0">
                <a:latin typeface="Arial Rounded MT Bold" panose="020F0704030504030204" pitchFamily="34" charset="0"/>
              </a:rPr>
              <a:t>vooruitgang, verbazingwekkend nu</a:t>
            </a:r>
          </a:p>
          <a:p>
            <a:pPr>
              <a:defRPr/>
            </a:pPr>
            <a:r>
              <a:rPr lang="nl-BE" altLang="es-ES" sz="1200" dirty="0">
                <a:latin typeface="Arial Rounded MT Bold" panose="020F0704030504030204" pitchFamily="34" charset="0"/>
              </a:rPr>
              <a:t>als gewoon beschouwd?</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135E06F-964F-414B-A877-AA804E2EB5E1}"/>
              </a:ext>
            </a:extLst>
          </p:cNvPr>
          <p:cNvSpPr/>
          <p:nvPr/>
        </p:nvSpPr>
        <p:spPr>
          <a:xfrm>
            <a:off x="1610094" y="15949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Elkaar achterna zitten</a:t>
            </a:r>
          </a:p>
        </p:txBody>
      </p:sp>
      <p:sp>
        <p:nvSpPr>
          <p:cNvPr id="10" name="Donut 24">
            <a:extLst>
              <a:ext uri="{FF2B5EF4-FFF2-40B4-BE49-F238E27FC236}">
                <a16:creationId xmlns:a16="http://schemas.microsoft.com/office/drawing/2014/main" id="{8F53BE7A-004C-4B46-B92F-E64EA9E5474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737B4744-CA2E-46BF-A0AC-2AF4A8DC7FD8}"/>
              </a:ext>
            </a:extLst>
          </p:cNvPr>
          <p:cNvSpPr/>
          <p:nvPr/>
        </p:nvSpPr>
        <p:spPr>
          <a:xfrm rot="10800000">
            <a:off x="5597824" y="2751507"/>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31931D16-4785-43EB-A78B-5A205B8F655E}"/>
              </a:ext>
            </a:extLst>
          </p:cNvPr>
          <p:cNvSpPr/>
          <p:nvPr/>
        </p:nvSpPr>
        <p:spPr>
          <a:xfrm>
            <a:off x="4605110" y="2647911"/>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84CC09C0-2808-4D5D-8CAD-7FCACE9090B1}"/>
              </a:ext>
            </a:extLst>
          </p:cNvPr>
          <p:cNvPicPr>
            <a:picLocks noChangeAspect="1"/>
          </p:cNvPicPr>
          <p:nvPr/>
        </p:nvPicPr>
        <p:blipFill rotWithShape="1">
          <a:blip r:embed="rId4">
            <a:extLst>
              <a:ext uri="{28A0092B-C50C-407E-A947-70E740481C1C}">
                <a14:useLocalDpi xmlns:a14="http://schemas.microsoft.com/office/drawing/2010/main" val="0"/>
              </a:ext>
            </a:extLst>
          </a:blip>
          <a:srcRect l="15350" r="15408"/>
          <a:stretch/>
        </p:blipFill>
        <p:spPr>
          <a:xfrm>
            <a:off x="4788024" y="2751760"/>
            <a:ext cx="2563970" cy="1410141"/>
          </a:xfrm>
          <a:prstGeom prst="rect">
            <a:avLst/>
          </a:prstGeom>
        </p:spPr>
      </p:pic>
    </p:spTree>
    <p:extLst>
      <p:ext uri="{BB962C8B-B14F-4D97-AF65-F5344CB8AC3E}">
        <p14:creationId xmlns:p14="http://schemas.microsoft.com/office/powerpoint/2010/main" val="3772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405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D9CE6DE-E712-466E-BFA7-BFB3058F4790}"/>
              </a:ext>
            </a:extLst>
          </p:cNvPr>
          <p:cNvSpPr/>
          <p:nvPr/>
        </p:nvSpPr>
        <p:spPr>
          <a:xfrm>
            <a:off x="1620000" y="12438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Elkaar achterna zitten</a:t>
            </a:r>
          </a:p>
        </p:txBody>
      </p:sp>
      <p:sp>
        <p:nvSpPr>
          <p:cNvPr id="10" name="Donut 24">
            <a:extLst>
              <a:ext uri="{FF2B5EF4-FFF2-40B4-BE49-F238E27FC236}">
                <a16:creationId xmlns:a16="http://schemas.microsoft.com/office/drawing/2014/main" id="{9B4C0066-A406-4936-8537-5F27483FC50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orma libre: forma 10">
            <a:extLst>
              <a:ext uri="{FF2B5EF4-FFF2-40B4-BE49-F238E27FC236}">
                <a16:creationId xmlns:a16="http://schemas.microsoft.com/office/drawing/2014/main" id="{24145273-D363-40AE-8D6C-ACFFBF588815}"/>
              </a:ext>
            </a:extLst>
          </p:cNvPr>
          <p:cNvSpPr/>
          <p:nvPr/>
        </p:nvSpPr>
        <p:spPr>
          <a:xfrm>
            <a:off x="2754074" y="1837314"/>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lvl="0" defTabSz="355600">
              <a:lnSpc>
                <a:spcPct val="90000"/>
              </a:lnSpc>
              <a:spcBef>
                <a:spcPct val="0"/>
              </a:spcBef>
              <a:spcAft>
                <a:spcPct val="35000"/>
              </a:spcAft>
            </a:pPr>
            <a:r>
              <a:rPr lang="nl-BE" altLang="es-ES" sz="1000" dirty="0">
                <a:latin typeface="Arial Rounded MT Bold" panose="020F0704030504030204" pitchFamily="34" charset="0"/>
              </a:rPr>
              <a:t>Tegenwoordig is het mogelijk om in een auto te reizen zonder chauffeur</a:t>
            </a:r>
            <a:endParaRPr lang="es-ES" sz="1000" kern="1200" dirty="0"/>
          </a:p>
        </p:txBody>
      </p:sp>
      <p:sp>
        <p:nvSpPr>
          <p:cNvPr id="17" name="Forma libre: forma 16">
            <a:extLst>
              <a:ext uri="{FF2B5EF4-FFF2-40B4-BE49-F238E27FC236}">
                <a16:creationId xmlns:a16="http://schemas.microsoft.com/office/drawing/2014/main" id="{3EB8A6E5-85DE-4D18-976C-8BF9F268AA69}"/>
              </a:ext>
            </a:extLst>
          </p:cNvPr>
          <p:cNvSpPr/>
          <p:nvPr/>
        </p:nvSpPr>
        <p:spPr>
          <a:xfrm>
            <a:off x="2761710" y="2821205"/>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lvl="0" algn="just" defTabSz="355600">
              <a:lnSpc>
                <a:spcPct val="90000"/>
              </a:lnSpc>
              <a:spcBef>
                <a:spcPct val="0"/>
              </a:spcBef>
              <a:spcAft>
                <a:spcPct val="35000"/>
              </a:spcAft>
            </a:pPr>
            <a:r>
              <a:rPr lang="nl-BE" altLang="es-ES" sz="1000" dirty="0">
                <a:latin typeface="Arial Rounded MT Bold" panose="020F0704030504030204" pitchFamily="34" charset="0"/>
              </a:rPr>
              <a:t>het is mogelijk dat een computer teams van Harvard- en MIT-studenten verslaat in een spelletje </a:t>
            </a:r>
            <a:r>
              <a:rPr lang="nl-BE" altLang="es-ES" sz="1000" dirty="0" err="1">
                <a:latin typeface="Arial Rounded MT Bold" panose="020F0704030504030204" pitchFamily="34" charset="0"/>
              </a:rPr>
              <a:t>Jeopardy</a:t>
            </a:r>
            <a:r>
              <a:rPr lang="nl-BE" altLang="es-ES" sz="1000" dirty="0">
                <a:latin typeface="Arial Rounded MT Bold" panose="020F0704030504030204" pitchFamily="34" charset="0"/>
              </a:rPr>
              <a:t>!</a:t>
            </a:r>
            <a:endParaRPr lang="es-ES" sz="1000" kern="1200" dirty="0"/>
          </a:p>
        </p:txBody>
      </p:sp>
      <p:sp>
        <p:nvSpPr>
          <p:cNvPr id="19" name="Forma libre: forma 18">
            <a:extLst>
              <a:ext uri="{FF2B5EF4-FFF2-40B4-BE49-F238E27FC236}">
                <a16:creationId xmlns:a16="http://schemas.microsoft.com/office/drawing/2014/main" id="{190ADF82-D683-4561-9574-EC067D7E89A8}"/>
              </a:ext>
            </a:extLst>
          </p:cNvPr>
          <p:cNvSpPr/>
          <p:nvPr/>
        </p:nvSpPr>
        <p:spPr>
          <a:xfrm>
            <a:off x="2772804" y="3805097"/>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a:defRPr/>
            </a:pPr>
            <a:r>
              <a:rPr lang="nl-BE" altLang="es-ES" sz="1000" dirty="0">
                <a:latin typeface="Arial Rounded MT Bold" panose="020F0704030504030204" pitchFamily="34" charset="0"/>
              </a:rPr>
              <a:t>Het is mogelijk dat een industriële robot wordt "getemd" en het is mogelijk om een elegante metalen kom produceren dankzij een 3D-printer.</a:t>
            </a:r>
            <a:endParaRPr lang="en-GB" altLang="es-ES" sz="1000" dirty="0">
              <a:latin typeface="Arial Rounded MT Bold" panose="020F0704030504030204" pitchFamily="34" charset="0"/>
            </a:endParaRPr>
          </a:p>
        </p:txBody>
      </p:sp>
      <p:pic>
        <p:nvPicPr>
          <p:cNvPr id="22" name="Imagen 21">
            <a:extLst>
              <a:ext uri="{FF2B5EF4-FFF2-40B4-BE49-F238E27FC236}">
                <a16:creationId xmlns:a16="http://schemas.microsoft.com/office/drawing/2014/main" id="{1298C44B-F883-4BF3-8070-0831CD142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505" y="1717328"/>
            <a:ext cx="1283110" cy="781555"/>
          </a:xfrm>
          <a:prstGeom prst="rect">
            <a:avLst/>
          </a:prstGeom>
        </p:spPr>
      </p:pic>
      <p:pic>
        <p:nvPicPr>
          <p:cNvPr id="24" name="Imagen 23">
            <a:extLst>
              <a:ext uri="{FF2B5EF4-FFF2-40B4-BE49-F238E27FC236}">
                <a16:creationId xmlns:a16="http://schemas.microsoft.com/office/drawing/2014/main" id="{69F16C49-6747-46D3-8363-A755AA990E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698" y="3759540"/>
            <a:ext cx="1295917" cy="728734"/>
          </a:xfrm>
          <a:prstGeom prst="rect">
            <a:avLst/>
          </a:prstGeom>
        </p:spPr>
      </p:pic>
      <p:pic>
        <p:nvPicPr>
          <p:cNvPr id="26" name="Imagen 25">
            <a:extLst>
              <a:ext uri="{FF2B5EF4-FFF2-40B4-BE49-F238E27FC236}">
                <a16:creationId xmlns:a16="http://schemas.microsoft.com/office/drawing/2014/main" id="{B57D10D7-3368-4140-9494-7B973CE034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504" y="2745740"/>
            <a:ext cx="1286055" cy="723406"/>
          </a:xfrm>
          <a:prstGeom prst="rect">
            <a:avLst/>
          </a:prstGeom>
        </p:spPr>
      </p:pic>
    </p:spTree>
    <p:extLst>
      <p:ext uri="{BB962C8B-B14F-4D97-AF65-F5344CB8AC3E}">
        <p14:creationId xmlns:p14="http://schemas.microsoft.com/office/powerpoint/2010/main" val="412770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3" y="1917618"/>
            <a:ext cx="6480721"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We leven in een tijdperk van ongelooflijke vooruitgang in digitale technologieën, degenen die ze hebben hardware, software en computernetwerken als kern.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zijn geen nieuwe technologieën, bedrijven hebben zichzelf uitgerust</a:t>
            </a:r>
          </a:p>
          <a:p>
            <a:pPr>
              <a:defRPr/>
            </a:pPr>
            <a:r>
              <a:rPr lang="nl-BE" altLang="es-ES" sz="1200" dirty="0">
                <a:latin typeface="Arial Rounded MT Bold" panose="020F0704030504030204" pitchFamily="34" charset="0"/>
              </a:rPr>
              <a:t>meer dan een halve eeuw met computers en al in 1982, Time magazine</a:t>
            </a:r>
          </a:p>
          <a:p>
            <a:pPr>
              <a:defRPr/>
            </a:pPr>
            <a:r>
              <a:rPr lang="nl-BE" altLang="es-ES" sz="1200" dirty="0">
                <a:latin typeface="Arial Rounded MT Bold" panose="020F0704030504030204" pitchFamily="34" charset="0"/>
              </a:rPr>
              <a:t>de computer definieerde als "Machine van het jaar".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Maar net zoals het meerdere generaties kostte om de stoommachine te verbeteren tot de om energie te kunnen leveren aan de Industriële Revolutie, duurde het even</a:t>
            </a:r>
          </a:p>
          <a:p>
            <a:pPr>
              <a:defRPr/>
            </a:pPr>
            <a:r>
              <a:rPr lang="nl-BE" altLang="es-ES" sz="1200" dirty="0">
                <a:latin typeface="Arial Rounded MT Bold" panose="020F0704030504030204" pitchFamily="34" charset="0"/>
              </a:rPr>
              <a:t>veel om onze digitale machines goed af te stemmen.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149A351-7AAC-4F3D-8DBB-6D317C87714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92C40AF9-62F6-46E6-A7EE-4661F33BE31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Elipse 10">
            <a:extLst>
              <a:ext uri="{FF2B5EF4-FFF2-40B4-BE49-F238E27FC236}">
                <a16:creationId xmlns:a16="http://schemas.microsoft.com/office/drawing/2014/main" id="{CCF8B775-9861-48E3-B11A-2D0B49B4962A}"/>
              </a:ext>
            </a:extLst>
          </p:cNvPr>
          <p:cNvSpPr/>
          <p:nvPr/>
        </p:nvSpPr>
        <p:spPr>
          <a:xfrm>
            <a:off x="1054990" y="2291352"/>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ES" sz="2400" b="1" dirty="0">
              <a:solidFill>
                <a:schemeClr val="tx1"/>
              </a:solidFill>
            </a:endParaRPr>
          </a:p>
        </p:txBody>
      </p:sp>
      <p:sp>
        <p:nvSpPr>
          <p:cNvPr id="12" name="Elipse 11">
            <a:extLst>
              <a:ext uri="{FF2B5EF4-FFF2-40B4-BE49-F238E27FC236}">
                <a16:creationId xmlns:a16="http://schemas.microsoft.com/office/drawing/2014/main" id="{14F4F523-D8A5-493C-89D0-2721935102B9}"/>
              </a:ext>
            </a:extLst>
          </p:cNvPr>
          <p:cNvSpPr/>
          <p:nvPr/>
        </p:nvSpPr>
        <p:spPr>
          <a:xfrm>
            <a:off x="1054991" y="2931790"/>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08D25648-3C4E-475A-A9ED-BFFFDD2ACFE6}"/>
              </a:ext>
            </a:extLst>
          </p:cNvPr>
          <p:cNvSpPr/>
          <p:nvPr/>
        </p:nvSpPr>
        <p:spPr>
          <a:xfrm>
            <a:off x="1054991" y="357222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Conector recto de flecha 18">
            <a:extLst>
              <a:ext uri="{FF2B5EF4-FFF2-40B4-BE49-F238E27FC236}">
                <a16:creationId xmlns:a16="http://schemas.microsoft.com/office/drawing/2014/main" id="{765D0164-3256-4E08-AE52-D72BED672B77}"/>
              </a:ext>
            </a:extLst>
          </p:cNvPr>
          <p:cNvCxnSpPr>
            <a:cxnSpLocks/>
            <a:stCxn id="11" idx="4"/>
          </p:cNvCxnSpPr>
          <p:nvPr/>
        </p:nvCxnSpPr>
        <p:spPr>
          <a:xfrm>
            <a:off x="1301327" y="2741627"/>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B12B70CE-948D-42F1-8EB8-FE8E5122A92D}"/>
              </a:ext>
            </a:extLst>
          </p:cNvPr>
          <p:cNvCxnSpPr>
            <a:cxnSpLocks/>
          </p:cNvCxnSpPr>
          <p:nvPr/>
        </p:nvCxnSpPr>
        <p:spPr>
          <a:xfrm>
            <a:off x="1301328" y="3385885"/>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66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6658"/>
            <a:ext cx="6048672"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Computers zullen blijven verbeteren en ongekende nieuwe dingen doen.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Met "volledige uitdrukking van macht" kunnen we eenvoudigweg bedoelen dat de stenen al aanwezig zijn zodat digitale technologieën kunnen bewijzen dat ze belangrijk en in staat zijn om</a:t>
            </a:r>
          </a:p>
          <a:p>
            <a:pPr>
              <a:defRPr/>
            </a:pPr>
            <a:r>
              <a:rPr lang="nl-BE" altLang="es-ES" sz="1200" dirty="0">
                <a:latin typeface="Arial Rounded MT Bold" panose="020F0704030504030204" pitchFamily="34" charset="0"/>
              </a:rPr>
              <a:t>de samenleving en de economie net zo transformeren als de stoommachine.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Om een ​​lang verhaal kort te maken, we staan ​​op een keerpunt, op het punt waar de curve opkomt</a:t>
            </a:r>
          </a:p>
          <a:p>
            <a:pPr>
              <a:defRPr/>
            </a:pPr>
            <a:r>
              <a:rPr lang="nl-BE" altLang="es-ES" sz="1200" dirty="0">
                <a:latin typeface="Arial Rounded MT Bold" panose="020F0704030504030204" pitchFamily="34" charset="0"/>
              </a:rPr>
              <a:t>op, dankzij computers. We gaan het tweede tijdperk van machines binnen.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B36F373-F0A1-41AD-A2A8-0066F29D0D1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07A863C2-BB4B-4D22-B956-FDA81C031C6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8790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958" y="1871766"/>
            <a:ext cx="3415090"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Onze tweede conclusie is dat de transformaties die door technologie worden gebracht, zullen zijn: zeer gunstig voor ons.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We gaan naar een tijdperk dat niet alleen anders zal zijn, maar ook beter zal zijn omdat we beide kunnen vergroten de variëteit en het volume van onze consumptie.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81BEE8D-C29C-4EEF-A084-192DC7B9F97A}"/>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CA796780-2BF7-4D80-AD08-0C76E01E4E0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0BE67A81-E9E7-48CC-B895-D332C5E75ABE}"/>
              </a:ext>
            </a:extLst>
          </p:cNvPr>
          <p:cNvSpPr/>
          <p:nvPr/>
        </p:nvSpPr>
        <p:spPr>
          <a:xfrm rot="10800000">
            <a:off x="5611471" y="2382751"/>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67CA2E0B-0D9E-44E6-ABE3-4E301CF8D0C3}"/>
              </a:ext>
            </a:extLst>
          </p:cNvPr>
          <p:cNvSpPr/>
          <p:nvPr/>
        </p:nvSpPr>
        <p:spPr>
          <a:xfrm>
            <a:off x="5076056" y="2372092"/>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6E1B2B9D-0B1A-4508-A243-0D7E05FBA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2571750"/>
            <a:ext cx="1877326" cy="1102047"/>
          </a:xfrm>
          <a:prstGeom prst="rect">
            <a:avLst/>
          </a:prstGeom>
        </p:spPr>
      </p:pic>
    </p:spTree>
    <p:extLst>
      <p:ext uri="{BB962C8B-B14F-4D97-AF65-F5344CB8AC3E}">
        <p14:creationId xmlns:p14="http://schemas.microsoft.com/office/powerpoint/2010/main" val="366762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9821" y="17735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73542"/>
            <a:ext cx="6207782" cy="461665"/>
          </a:xfrm>
          <a:prstGeom prst="rect">
            <a:avLst/>
          </a:prstGeom>
          <a:noFill/>
        </p:spPr>
        <p:txBody>
          <a:bodyPr wrap="square" rtlCol="0">
            <a:spAutoFit/>
          </a:bodyPr>
          <a:lstStyle/>
          <a:p>
            <a:pPr marL="82296" indent="0">
              <a:buFontTx/>
              <a:buNone/>
              <a:defRPr/>
            </a:pPr>
            <a:r>
              <a:rPr lang="nl-BE" sz="1200" dirty="0">
                <a:latin typeface="Arial Rounded MT Bold" panose="020F0704030504030204" pitchFamily="34" charset="0"/>
              </a:rPr>
              <a:t>Deze module geeft antwoord op de volgende vragen:</a:t>
            </a:r>
            <a:r>
              <a:rPr lang="en-US" sz="1200" dirty="0">
                <a:latin typeface="Arial Rounded MT Bold" panose="020F0704030504030204" pitchFamily="34" charset="0"/>
              </a:rPr>
              <a:t>:</a:t>
            </a:r>
            <a:endParaRPr lang="en-GB" sz="1200" dirty="0">
              <a:latin typeface="Arial Rounded MT Bold" panose="020F0704030504030204" pitchFamily="34" charset="0"/>
            </a:endParaRPr>
          </a:p>
          <a:p>
            <a:pPr marL="82296" indent="0">
              <a:buFontTx/>
              <a:buNone/>
              <a:defRPr/>
            </a:pPr>
            <a:endParaRPr lang="en-GB"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chemeClr val="tx2">
                    <a:lumMod val="60000"/>
                    <a:lumOff val="40000"/>
                  </a:schemeClr>
                </a:solidFill>
                <a:latin typeface="Arial Rounded MT Bold" panose="020F0704030504030204" pitchFamily="34" charset="0"/>
              </a:rPr>
              <a:t>Resultaten</a:t>
            </a:r>
            <a:endParaRPr lang="en-GB" sz="2000" b="1" dirty="0">
              <a:solidFill>
                <a:schemeClr val="tx2">
                  <a:lumMod val="60000"/>
                  <a:lumOff val="40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0079B85D-04D1-463D-9ED3-272ABB933097}"/>
              </a:ext>
            </a:extLst>
          </p:cNvPr>
          <p:cNvGraphicFramePr/>
          <p:nvPr>
            <p:extLst>
              <p:ext uri="{D42A27DB-BD31-4B8C-83A1-F6EECF244321}">
                <p14:modId xmlns:p14="http://schemas.microsoft.com/office/powerpoint/2010/main" val="3152932924"/>
              </p:ext>
            </p:extLst>
          </p:nvPr>
        </p:nvGraphicFramePr>
        <p:xfrm>
          <a:off x="2299174" y="2194933"/>
          <a:ext cx="5267967" cy="206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ipse 10">
            <a:extLst>
              <a:ext uri="{FF2B5EF4-FFF2-40B4-BE49-F238E27FC236}">
                <a16:creationId xmlns:a16="http://schemas.microsoft.com/office/drawing/2014/main" id="{617D28E7-5B83-47AD-8608-DB161D70D72B}"/>
              </a:ext>
            </a:extLst>
          </p:cNvPr>
          <p:cNvSpPr/>
          <p:nvPr/>
        </p:nvSpPr>
        <p:spPr>
          <a:xfrm>
            <a:off x="1691680" y="2220113"/>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ipse 11">
            <a:extLst>
              <a:ext uri="{FF2B5EF4-FFF2-40B4-BE49-F238E27FC236}">
                <a16:creationId xmlns:a16="http://schemas.microsoft.com/office/drawing/2014/main" id="{1EB4D4CD-28A0-46BA-AE66-DB9F7F4D2253}"/>
              </a:ext>
            </a:extLst>
          </p:cNvPr>
          <p:cNvSpPr/>
          <p:nvPr/>
        </p:nvSpPr>
        <p:spPr>
          <a:xfrm>
            <a:off x="1691680" y="2978759"/>
            <a:ext cx="492673" cy="45027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700FCD99-3275-4D32-A6DA-AFA146E91C80}"/>
              </a:ext>
            </a:extLst>
          </p:cNvPr>
          <p:cNvSpPr/>
          <p:nvPr/>
        </p:nvSpPr>
        <p:spPr>
          <a:xfrm>
            <a:off x="1691680" y="3754928"/>
            <a:ext cx="492673" cy="450275"/>
          </a:xfrm>
          <a:prstGeom prst="ellipse">
            <a:avLst/>
          </a:prstGeom>
          <a:solidFill>
            <a:srgbClr val="98DFB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a:extLst>
              <a:ext uri="{FF2B5EF4-FFF2-40B4-BE49-F238E27FC236}">
                <a16:creationId xmlns:a16="http://schemas.microsoft.com/office/drawing/2014/main" id="{A77C0C09-7F2B-44BE-AAB7-A4A3BF883CDA}"/>
              </a:ext>
            </a:extLst>
          </p:cNvPr>
          <p:cNvSpPr txBox="1"/>
          <p:nvPr/>
        </p:nvSpPr>
        <p:spPr>
          <a:xfrm>
            <a:off x="1781825" y="2251483"/>
            <a:ext cx="315948" cy="369332"/>
          </a:xfrm>
          <a:prstGeom prst="rect">
            <a:avLst/>
          </a:prstGeom>
          <a:noFill/>
        </p:spPr>
        <p:txBody>
          <a:bodyPr wrap="square" rtlCol="0">
            <a:spAutoFit/>
          </a:bodyPr>
          <a:lstStyle/>
          <a:p>
            <a:r>
              <a:rPr lang="es-ES" dirty="0"/>
              <a:t>?</a:t>
            </a:r>
          </a:p>
        </p:txBody>
      </p:sp>
      <p:sp>
        <p:nvSpPr>
          <p:cNvPr id="18" name="CuadroTexto 17">
            <a:extLst>
              <a:ext uri="{FF2B5EF4-FFF2-40B4-BE49-F238E27FC236}">
                <a16:creationId xmlns:a16="http://schemas.microsoft.com/office/drawing/2014/main" id="{5CA24A30-5447-42B5-A712-B22C0CDB0C44}"/>
              </a:ext>
            </a:extLst>
          </p:cNvPr>
          <p:cNvSpPr txBox="1"/>
          <p:nvPr/>
        </p:nvSpPr>
        <p:spPr>
          <a:xfrm>
            <a:off x="1780042" y="3795399"/>
            <a:ext cx="315948" cy="369332"/>
          </a:xfrm>
          <a:prstGeom prst="rect">
            <a:avLst/>
          </a:prstGeom>
          <a:noFill/>
        </p:spPr>
        <p:txBody>
          <a:bodyPr wrap="square" rtlCol="0">
            <a:spAutoFit/>
          </a:bodyPr>
          <a:lstStyle/>
          <a:p>
            <a:r>
              <a:rPr lang="es-ES" dirty="0"/>
              <a:t>?</a:t>
            </a:r>
          </a:p>
        </p:txBody>
      </p:sp>
      <p:sp>
        <p:nvSpPr>
          <p:cNvPr id="19" name="CuadroTexto 18">
            <a:extLst>
              <a:ext uri="{FF2B5EF4-FFF2-40B4-BE49-F238E27FC236}">
                <a16:creationId xmlns:a16="http://schemas.microsoft.com/office/drawing/2014/main" id="{8BDBEB7D-931D-42A3-942F-1FF1C27BAA7A}"/>
              </a:ext>
            </a:extLst>
          </p:cNvPr>
          <p:cNvSpPr txBox="1"/>
          <p:nvPr/>
        </p:nvSpPr>
        <p:spPr>
          <a:xfrm>
            <a:off x="1780042" y="3003798"/>
            <a:ext cx="315948" cy="369332"/>
          </a:xfrm>
          <a:prstGeom prst="rect">
            <a:avLst/>
          </a:prstGeom>
          <a:noFill/>
        </p:spPr>
        <p:txBody>
          <a:bodyPr wrap="square" rtlCol="0">
            <a:spAutoFit/>
          </a:bodyPr>
          <a:lstStyle/>
          <a:p>
            <a:r>
              <a:rPr lang="es-ES" dirty="0"/>
              <a:t>?</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3495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8" y="1814715"/>
            <a:ext cx="6139634" cy="138499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Op deze manier uitgedrukt, dat wil zeggen, met behulp van het droge vocabulaire van de economie, is het bijna...</a:t>
            </a:r>
          </a:p>
          <a:p>
            <a:pPr>
              <a:defRPr/>
            </a:pPr>
            <a:r>
              <a:rPr lang="nl-BE" altLang="es-ES" sz="1200" dirty="0">
                <a:latin typeface="Arial Rounded MT Bold" panose="020F0704030504030204" pitchFamily="34" charset="0"/>
              </a:rPr>
              <a:t>lijkt me een ongelukkig scenario. Wie is het die meer wil consumeren en?</a:t>
            </a:r>
          </a:p>
          <a:p>
            <a:pPr>
              <a:defRPr/>
            </a:pPr>
            <a:r>
              <a:rPr lang="nl-BE" altLang="es-ES" sz="1200" dirty="0">
                <a:latin typeface="Arial Rounded MT Bold" panose="020F0704030504030204" pitchFamily="34" charset="0"/>
              </a:rPr>
              <a:t>meer? Maar we verbruiken niet alleen calorieën en benzine. We consumeren informatie uit boeken en vrienden, entertainment verzorgd door grote sterren en zelfs amateurs, ervaring van leraren en artsen en talloze andere dingen die dat niet zijn gemaakt van atomen.</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8C5DADD-4C9A-4A60-B41C-92FE61C917A1}"/>
              </a:ext>
            </a:extLst>
          </p:cNvPr>
          <p:cNvSpPr/>
          <p:nvPr/>
        </p:nvSpPr>
        <p:spPr>
          <a:xfrm>
            <a:off x="1600719" y="137617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B0E1E611-6893-4C49-BF1F-A5EA26BFC4F2}"/>
              </a:ext>
            </a:extLst>
          </p:cNvPr>
          <p:cNvSpPr/>
          <p:nvPr/>
        </p:nvSpPr>
        <p:spPr>
          <a:xfrm>
            <a:off x="6654972" y="337922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9FB50C2A-DA4C-4356-82FF-65401804E3DD}"/>
              </a:ext>
            </a:extLst>
          </p:cNvPr>
          <p:cNvGrpSpPr/>
          <p:nvPr/>
        </p:nvGrpSpPr>
        <p:grpSpPr>
          <a:xfrm>
            <a:off x="5076056" y="2895135"/>
            <a:ext cx="2266550" cy="1604377"/>
            <a:chOff x="5100204" y="3020371"/>
            <a:chExt cx="2266550" cy="1604377"/>
          </a:xfrm>
        </p:grpSpPr>
        <p:sp>
          <p:nvSpPr>
            <p:cNvPr id="17" name="object 2">
              <a:extLst>
                <a:ext uri="{FF2B5EF4-FFF2-40B4-BE49-F238E27FC236}">
                  <a16:creationId xmlns:a16="http://schemas.microsoft.com/office/drawing/2014/main" id="{1C982C99-D532-4F32-A984-7BD55F0632A6}"/>
                </a:ext>
              </a:extLst>
            </p:cNvPr>
            <p:cNvSpPr/>
            <p:nvPr/>
          </p:nvSpPr>
          <p:spPr>
            <a:xfrm rot="10800000">
              <a:off x="5635619" y="3031029"/>
              <a:ext cx="1731135" cy="159371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2C25D766-07C5-48C1-A9B3-8510CBC6A567}"/>
                </a:ext>
              </a:extLst>
            </p:cNvPr>
            <p:cNvSpPr/>
            <p:nvPr/>
          </p:nvSpPr>
          <p:spPr>
            <a:xfrm>
              <a:off x="5100204" y="3020371"/>
              <a:ext cx="1627613" cy="159371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6489E1-EE1E-46C6-8D43-5597CD1E2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194908"/>
              <a:ext cx="1966865" cy="1242910"/>
            </a:xfrm>
            <a:prstGeom prst="rect">
              <a:avLst/>
            </a:prstGeom>
          </p:spPr>
        </p:pic>
      </p:grpSp>
      <p:sp>
        <p:nvSpPr>
          <p:cNvPr id="19" name="CuadroTexto 18">
            <a:extLst>
              <a:ext uri="{FF2B5EF4-FFF2-40B4-BE49-F238E27FC236}">
                <a16:creationId xmlns:a16="http://schemas.microsoft.com/office/drawing/2014/main" id="{932B6D30-610D-43DB-8E98-7DCAA3753A35}"/>
              </a:ext>
            </a:extLst>
          </p:cNvPr>
          <p:cNvSpPr txBox="1"/>
          <p:nvPr/>
        </p:nvSpPr>
        <p:spPr>
          <a:xfrm>
            <a:off x="1600718" y="3480278"/>
            <a:ext cx="3287959" cy="461665"/>
          </a:xfrm>
          <a:prstGeom prst="rect">
            <a:avLst/>
          </a:prstGeom>
          <a:noFill/>
        </p:spPr>
        <p:txBody>
          <a:bodyPr wrap="square">
            <a:spAutoFit/>
          </a:bodyPr>
          <a:lstStyle/>
          <a:p>
            <a:pPr>
              <a:defRPr/>
            </a:pPr>
            <a:r>
              <a:rPr lang="nl-BE" altLang="es-ES" sz="1200" dirty="0">
                <a:latin typeface="Arial Rounded MT Bold" panose="020F0704030504030204" pitchFamily="34" charset="0"/>
              </a:rPr>
              <a:t>Technologie kan ons meer keuze en nog meer vrijheid bieden.</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91640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6" y="1862203"/>
            <a:ext cx="6110446"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Wanneer deze assets worden gedigitaliseerd, wanneer ze worden omgezet in vele bits en gearchiveerd op een computer en verzonden over het netwerk, krijgen ze een aantal vreemde en prachtige eigenschappen.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Ze zijn onderworpen aan een andere economie, waar overvloed, niet schaarste, de norm.</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Zoals we zullen aantonen, zijn digitale goederen niet zoals fysieke goederen, en deze verschillen zijn waar het echt om gaat.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C689CC-4279-4291-AA86-B0E07A86EB56}"/>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a:p>
            <a:pPr>
              <a:defRPr/>
            </a:pPr>
            <a:r>
              <a:rPr lang="it-IT" altLang="es-ES" sz="1200" dirty="0">
                <a:solidFill>
                  <a:schemeClr val="tx1"/>
                </a:solidFill>
                <a:latin typeface="Arial Rounded MT Bold" panose="020F0704030504030204" pitchFamily="34" charset="0"/>
              </a:rPr>
              <a:t> </a:t>
            </a:r>
          </a:p>
        </p:txBody>
      </p:sp>
      <p:sp>
        <p:nvSpPr>
          <p:cNvPr id="10" name="Donut 24">
            <a:extLst>
              <a:ext uri="{FF2B5EF4-FFF2-40B4-BE49-F238E27FC236}">
                <a16:creationId xmlns:a16="http://schemas.microsoft.com/office/drawing/2014/main" id="{F9178527-A71F-4AFD-8E56-0BC8E56DEB4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2183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615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110665"/>
            <a:ext cx="6048672"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Fysieke goederen blijven essentieel, en bijna iedereen zou ze willen hebben</a:t>
            </a:r>
          </a:p>
          <a:p>
            <a:pPr>
              <a:defRPr/>
            </a:pPr>
            <a:r>
              <a:rPr lang="nl-BE" altLang="es-ES" sz="1200" dirty="0">
                <a:latin typeface="Arial Rounded MT Bold" panose="020F0704030504030204" pitchFamily="34" charset="0"/>
              </a:rPr>
              <a:t>tot meer kwaliteit en variatie.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maakt niet uit of we meer willen eten: we willen allemaal eten in een betere of in een meer gedifferentieerde manier.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maakt niet uit of we meer fossiele koolwaterstoffen willen verbranden: we willen graag meer plaatsen kunnen bezoeken met meer gemak.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Computers helpen ons deze doelen en nog veel meer te bereiken.</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9C1E5E-05B6-4B5E-AC18-D0A00C3DEC1F}"/>
              </a:ext>
            </a:extLst>
          </p:cNvPr>
          <p:cNvSpPr/>
          <p:nvPr/>
        </p:nvSpPr>
        <p:spPr>
          <a:xfrm>
            <a:off x="1547664" y="150951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7CC64692-186A-4350-BAF2-438D3AD84EC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482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2567" y="1966679"/>
            <a:ext cx="5931339"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Digitalisering verbetert de fysieke wereld, en deze verbeteringen kunnen alleen belangrijker worden.</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Economische historici zijn het er in grote lijnen over eens dat, zoals Martin </a:t>
            </a:r>
            <a:r>
              <a:rPr lang="nl-NL" altLang="es-ES" sz="1200" dirty="0" err="1">
                <a:latin typeface="Arial Rounded MT Bold" panose="020F0704030504030204" pitchFamily="34" charset="0"/>
              </a:rPr>
              <a:t>Weitzman</a:t>
            </a:r>
            <a:r>
              <a:rPr lang="nl-NL" altLang="es-ES" sz="1200" dirty="0">
                <a:latin typeface="Arial Rounded MT Bold" panose="020F0704030504030204" pitchFamily="34" charset="0"/>
              </a:rPr>
              <a:t> het stelt, "de </a:t>
            </a:r>
            <a:r>
              <a:rPr lang="nl-NL" altLang="es-ES" sz="1200" dirty="0" err="1">
                <a:latin typeface="Arial Rounded MT Bold" panose="020F0704030504030204" pitchFamily="34" charset="0"/>
              </a:rPr>
              <a:t>langetermijngroei</a:t>
            </a:r>
            <a:r>
              <a:rPr lang="nl-NL" altLang="es-ES" sz="1200" dirty="0">
                <a:latin typeface="Arial Rounded MT Bold" panose="020F0704030504030204" pitchFamily="34" charset="0"/>
              </a:rPr>
              <a:t> van een geavanceerde economie wordt gedomineerd door technische vooruitgang".</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Zoals we in deze module zullen aantonen, verbetert de technische vooruitgang exponentieel.</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B8494ED-6AF7-454C-B030-0434519B9833}"/>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981C1375-C9FF-4E63-AF42-C5FB9EE8C8F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5492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30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7E41900-1434-4B2B-A1BB-27238D8D6789}"/>
              </a:ext>
            </a:extLst>
          </p:cNvPr>
          <p:cNvSpPr/>
          <p:nvPr/>
        </p:nvSpPr>
        <p:spPr>
          <a:xfrm>
            <a:off x="1620000" y="113411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0B3E6E4A-BCCB-42BA-8246-EBEAB3E0548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ángulo 4">
            <a:extLst>
              <a:ext uri="{FF2B5EF4-FFF2-40B4-BE49-F238E27FC236}">
                <a16:creationId xmlns:a16="http://schemas.microsoft.com/office/drawing/2014/main" id="{7AAAC1F3-8EF8-4F3B-A226-F56997D0AF91}"/>
              </a:ext>
            </a:extLst>
          </p:cNvPr>
          <p:cNvSpPr/>
          <p:nvPr/>
        </p:nvSpPr>
        <p:spPr>
          <a:xfrm>
            <a:off x="1595680" y="1944499"/>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7" name="Forma libre: forma 6">
            <a:extLst>
              <a:ext uri="{FF2B5EF4-FFF2-40B4-BE49-F238E27FC236}">
                <a16:creationId xmlns:a16="http://schemas.microsoft.com/office/drawing/2014/main" id="{6E73633D-0E3E-4FBB-8B85-6335A7C73FE8}"/>
              </a:ext>
            </a:extLst>
          </p:cNvPr>
          <p:cNvSpPr/>
          <p:nvPr/>
        </p:nvSpPr>
        <p:spPr>
          <a:xfrm>
            <a:off x="1868507" y="1672494"/>
            <a:ext cx="5223445" cy="1119776"/>
          </a:xfrm>
          <a:custGeom>
            <a:avLst/>
            <a:gdLst>
              <a:gd name="connsiteX0" fmla="*/ 0 w 4263032"/>
              <a:gd name="connsiteY0" fmla="*/ 262439 h 1574603"/>
              <a:gd name="connsiteX1" fmla="*/ 262439 w 4263032"/>
              <a:gd name="connsiteY1" fmla="*/ 0 h 1574603"/>
              <a:gd name="connsiteX2" fmla="*/ 4000593 w 4263032"/>
              <a:gd name="connsiteY2" fmla="*/ 0 h 1574603"/>
              <a:gd name="connsiteX3" fmla="*/ 4263032 w 4263032"/>
              <a:gd name="connsiteY3" fmla="*/ 262439 h 1574603"/>
              <a:gd name="connsiteX4" fmla="*/ 4263032 w 4263032"/>
              <a:gd name="connsiteY4" fmla="*/ 1312164 h 1574603"/>
              <a:gd name="connsiteX5" fmla="*/ 4000593 w 4263032"/>
              <a:gd name="connsiteY5" fmla="*/ 1574603 h 1574603"/>
              <a:gd name="connsiteX6" fmla="*/ 262439 w 4263032"/>
              <a:gd name="connsiteY6" fmla="*/ 1574603 h 1574603"/>
              <a:gd name="connsiteX7" fmla="*/ 0 w 4263032"/>
              <a:gd name="connsiteY7" fmla="*/ 1312164 h 1574603"/>
              <a:gd name="connsiteX8" fmla="*/ 0 w 4263032"/>
              <a:gd name="connsiteY8" fmla="*/ 262439 h 15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574603">
                <a:moveTo>
                  <a:pt x="0" y="262439"/>
                </a:moveTo>
                <a:cubicBezTo>
                  <a:pt x="0" y="117498"/>
                  <a:pt x="117498" y="0"/>
                  <a:pt x="262439" y="0"/>
                </a:cubicBezTo>
                <a:lnTo>
                  <a:pt x="4000593" y="0"/>
                </a:lnTo>
                <a:cubicBezTo>
                  <a:pt x="4145534" y="0"/>
                  <a:pt x="4263032" y="117498"/>
                  <a:pt x="4263032" y="262439"/>
                </a:cubicBezTo>
                <a:lnTo>
                  <a:pt x="4263032" y="1312164"/>
                </a:lnTo>
                <a:cubicBezTo>
                  <a:pt x="4263032" y="1457105"/>
                  <a:pt x="4145534" y="1574603"/>
                  <a:pt x="4000593" y="1574603"/>
                </a:cubicBezTo>
                <a:lnTo>
                  <a:pt x="262439" y="1574603"/>
                </a:lnTo>
                <a:cubicBezTo>
                  <a:pt x="117498" y="1574603"/>
                  <a:pt x="0" y="1457105"/>
                  <a:pt x="0" y="1312164"/>
                </a:cubicBezTo>
                <a:lnTo>
                  <a:pt x="0" y="26243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38156" tIns="76866" rIns="238156" bIns="76866" numCol="1" spcCol="1270" anchor="ctr" anchorCtr="0">
            <a:noAutofit/>
          </a:bodyPr>
          <a:lstStyle/>
          <a:p>
            <a:pPr>
              <a:defRPr/>
            </a:pPr>
            <a:r>
              <a:rPr lang="nl-NL" altLang="es-ES" sz="1000" dirty="0">
                <a:latin typeface="Arial Rounded MT Bold" panose="020F0704030504030204" pitchFamily="34" charset="0"/>
              </a:rPr>
              <a:t>De laatste overweging is minder optimistisch: digitalisering zal een aantal netelige problemen. Zelfs de meest gunstige vooruitgang brengt onaangename gevolgen met zich mee om te beheren. De industriële revolutie ging gepaard met </a:t>
            </a:r>
            <a:r>
              <a:rPr lang="nl-NL" altLang="es-ES" sz="1000" dirty="0" err="1">
                <a:latin typeface="Arial Rounded MT Bold" panose="020F0704030504030204" pitchFamily="34" charset="0"/>
              </a:rPr>
              <a:t>met</a:t>
            </a:r>
            <a:r>
              <a:rPr lang="nl-NL" altLang="es-ES" sz="1000" dirty="0">
                <a:latin typeface="Arial Rounded MT Bold" panose="020F0704030504030204" pitchFamily="34" charset="0"/>
              </a:rPr>
              <a:t> roet verzadigde Londense luchten en door de obscene uitbuiting van kinderarbeid.</a:t>
            </a:r>
            <a:endParaRPr lang="en-US" altLang="es-ES" sz="1000" dirty="0">
              <a:latin typeface="Arial Rounded MT Bold" panose="020F0704030504030204" pitchFamily="34" charset="0"/>
            </a:endParaRPr>
          </a:p>
        </p:txBody>
      </p:sp>
      <p:sp>
        <p:nvSpPr>
          <p:cNvPr id="11" name="Rectángulo 10">
            <a:extLst>
              <a:ext uri="{FF2B5EF4-FFF2-40B4-BE49-F238E27FC236}">
                <a16:creationId xmlns:a16="http://schemas.microsoft.com/office/drawing/2014/main" id="{7F46BBDF-59B4-453B-88C2-76F87C6D0388}"/>
              </a:ext>
            </a:extLst>
          </p:cNvPr>
          <p:cNvSpPr/>
          <p:nvPr/>
        </p:nvSpPr>
        <p:spPr>
          <a:xfrm>
            <a:off x="1595680" y="334560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2" name="Forma libre: forma 11">
            <a:extLst>
              <a:ext uri="{FF2B5EF4-FFF2-40B4-BE49-F238E27FC236}">
                <a16:creationId xmlns:a16="http://schemas.microsoft.com/office/drawing/2014/main" id="{D494AA6A-407D-4079-AD5B-857862F399CD}"/>
              </a:ext>
            </a:extLst>
          </p:cNvPr>
          <p:cNvSpPr/>
          <p:nvPr/>
        </p:nvSpPr>
        <p:spPr>
          <a:xfrm>
            <a:off x="1867992" y="2900677"/>
            <a:ext cx="5223960" cy="841423"/>
          </a:xfrm>
          <a:custGeom>
            <a:avLst/>
            <a:gdLst>
              <a:gd name="connsiteX0" fmla="*/ 0 w 4263032"/>
              <a:gd name="connsiteY0" fmla="*/ 170354 h 1022106"/>
              <a:gd name="connsiteX1" fmla="*/ 170354 w 4263032"/>
              <a:gd name="connsiteY1" fmla="*/ 0 h 1022106"/>
              <a:gd name="connsiteX2" fmla="*/ 4092678 w 4263032"/>
              <a:gd name="connsiteY2" fmla="*/ 0 h 1022106"/>
              <a:gd name="connsiteX3" fmla="*/ 4263032 w 4263032"/>
              <a:gd name="connsiteY3" fmla="*/ 170354 h 1022106"/>
              <a:gd name="connsiteX4" fmla="*/ 4263032 w 4263032"/>
              <a:gd name="connsiteY4" fmla="*/ 851752 h 1022106"/>
              <a:gd name="connsiteX5" fmla="*/ 4092678 w 4263032"/>
              <a:gd name="connsiteY5" fmla="*/ 1022106 h 1022106"/>
              <a:gd name="connsiteX6" fmla="*/ 170354 w 4263032"/>
              <a:gd name="connsiteY6" fmla="*/ 1022106 h 1022106"/>
              <a:gd name="connsiteX7" fmla="*/ 0 w 4263032"/>
              <a:gd name="connsiteY7" fmla="*/ 851752 h 1022106"/>
              <a:gd name="connsiteX8" fmla="*/ 0 w 4263032"/>
              <a:gd name="connsiteY8" fmla="*/ 170354 h 102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022106">
                <a:moveTo>
                  <a:pt x="0" y="170354"/>
                </a:moveTo>
                <a:cubicBezTo>
                  <a:pt x="0" y="76270"/>
                  <a:pt x="76270" y="0"/>
                  <a:pt x="170354" y="0"/>
                </a:cubicBezTo>
                <a:lnTo>
                  <a:pt x="4092678" y="0"/>
                </a:lnTo>
                <a:cubicBezTo>
                  <a:pt x="4186762" y="0"/>
                  <a:pt x="4263032" y="76270"/>
                  <a:pt x="4263032" y="170354"/>
                </a:cubicBezTo>
                <a:lnTo>
                  <a:pt x="4263032" y="851752"/>
                </a:lnTo>
                <a:cubicBezTo>
                  <a:pt x="4263032" y="945836"/>
                  <a:pt x="4186762" y="1022106"/>
                  <a:pt x="4092678" y="1022106"/>
                </a:cubicBezTo>
                <a:lnTo>
                  <a:pt x="170354" y="1022106"/>
                </a:lnTo>
                <a:cubicBezTo>
                  <a:pt x="76270" y="1022106"/>
                  <a:pt x="0" y="945836"/>
                  <a:pt x="0" y="851752"/>
                </a:cubicBezTo>
                <a:lnTo>
                  <a:pt x="0" y="170354"/>
                </a:lnTo>
                <a:close/>
              </a:path>
            </a:pathLst>
          </a:custGeom>
          <a:ln>
            <a:solidFill>
              <a:srgbClr val="F8B2A3"/>
            </a:solidFill>
          </a:ln>
        </p:spPr>
        <p:style>
          <a:lnRef idx="2">
            <a:schemeClr val="accent2"/>
          </a:lnRef>
          <a:fillRef idx="1">
            <a:schemeClr val="lt1"/>
          </a:fillRef>
          <a:effectRef idx="0">
            <a:schemeClr val="accent2"/>
          </a:effectRef>
          <a:fontRef idx="minor">
            <a:schemeClr val="dk1"/>
          </a:fontRef>
        </p:style>
        <p:txBody>
          <a:bodyPr spcFirstLastPara="0" vert="horz" wrap="square" lIns="211185" tIns="49895" rIns="211185" bIns="49895" numCol="1" spcCol="1270" anchor="ctr" anchorCtr="0">
            <a:noAutofit/>
          </a:bodyPr>
          <a:lstStyle/>
          <a:p>
            <a:pPr>
              <a:defRPr/>
            </a:pPr>
            <a:r>
              <a:rPr lang="nl-NL" altLang="es-ES" sz="1000" dirty="0">
                <a:latin typeface="Arial Rounded MT Bold" panose="020F0704030504030204" pitchFamily="34" charset="0"/>
              </a:rPr>
              <a:t>Wat zullen hun moderne equivalenten zijn? Snelle digitalisering is onderweg en het is zal waarschijnlijk meer economische schade met zich meebrengen dan de ecologische.</a:t>
            </a:r>
            <a:endParaRPr lang="en-US" altLang="es-ES" sz="1000" dirty="0">
              <a:latin typeface="Arial Rounded MT Bold" panose="020F0704030504030204" pitchFamily="34" charset="0"/>
            </a:endParaRPr>
          </a:p>
        </p:txBody>
      </p:sp>
      <p:sp>
        <p:nvSpPr>
          <p:cNvPr id="17" name="Rectángulo 16">
            <a:extLst>
              <a:ext uri="{FF2B5EF4-FFF2-40B4-BE49-F238E27FC236}">
                <a16:creationId xmlns:a16="http://schemas.microsoft.com/office/drawing/2014/main" id="{2581B780-03BD-4D31-BBB8-52CE11C9F436}"/>
              </a:ext>
            </a:extLst>
          </p:cNvPr>
          <p:cNvSpPr/>
          <p:nvPr/>
        </p:nvSpPr>
        <p:spPr>
          <a:xfrm>
            <a:off x="1595680" y="417442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8" name="Forma libre: forma 17">
            <a:extLst>
              <a:ext uri="{FF2B5EF4-FFF2-40B4-BE49-F238E27FC236}">
                <a16:creationId xmlns:a16="http://schemas.microsoft.com/office/drawing/2014/main" id="{DC3BBC52-D4B4-48D2-99AC-F2B5F096ABA2}"/>
              </a:ext>
            </a:extLst>
          </p:cNvPr>
          <p:cNvSpPr/>
          <p:nvPr/>
        </p:nvSpPr>
        <p:spPr>
          <a:xfrm>
            <a:off x="1867992" y="3927033"/>
            <a:ext cx="5223960" cy="503589"/>
          </a:xfrm>
          <a:custGeom>
            <a:avLst/>
            <a:gdLst>
              <a:gd name="connsiteX0" fmla="*/ 0 w 4267200"/>
              <a:gd name="connsiteY0" fmla="*/ 59041 h 354240"/>
              <a:gd name="connsiteX1" fmla="*/ 59041 w 4267200"/>
              <a:gd name="connsiteY1" fmla="*/ 0 h 354240"/>
              <a:gd name="connsiteX2" fmla="*/ 4208159 w 4267200"/>
              <a:gd name="connsiteY2" fmla="*/ 0 h 354240"/>
              <a:gd name="connsiteX3" fmla="*/ 4267200 w 4267200"/>
              <a:gd name="connsiteY3" fmla="*/ 59041 h 354240"/>
              <a:gd name="connsiteX4" fmla="*/ 4267200 w 4267200"/>
              <a:gd name="connsiteY4" fmla="*/ 295199 h 354240"/>
              <a:gd name="connsiteX5" fmla="*/ 4208159 w 4267200"/>
              <a:gd name="connsiteY5" fmla="*/ 354240 h 354240"/>
              <a:gd name="connsiteX6" fmla="*/ 59041 w 4267200"/>
              <a:gd name="connsiteY6" fmla="*/ 354240 h 354240"/>
              <a:gd name="connsiteX7" fmla="*/ 0 w 4267200"/>
              <a:gd name="connsiteY7" fmla="*/ 295199 h 354240"/>
              <a:gd name="connsiteX8" fmla="*/ 0 w 42672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354240">
                <a:moveTo>
                  <a:pt x="0" y="59041"/>
                </a:moveTo>
                <a:cubicBezTo>
                  <a:pt x="0" y="26434"/>
                  <a:pt x="26434" y="0"/>
                  <a:pt x="59041" y="0"/>
                </a:cubicBezTo>
                <a:lnTo>
                  <a:pt x="4208159" y="0"/>
                </a:lnTo>
                <a:cubicBezTo>
                  <a:pt x="4240766" y="0"/>
                  <a:pt x="4267200" y="26434"/>
                  <a:pt x="4267200" y="59041"/>
                </a:cubicBezTo>
                <a:lnTo>
                  <a:pt x="4267200" y="295199"/>
                </a:lnTo>
                <a:cubicBezTo>
                  <a:pt x="4267200" y="327806"/>
                  <a:pt x="4240766" y="354240"/>
                  <a:pt x="4208159" y="354240"/>
                </a:cubicBezTo>
                <a:lnTo>
                  <a:pt x="59041" y="354240"/>
                </a:lnTo>
                <a:cubicBezTo>
                  <a:pt x="26434" y="354240"/>
                  <a:pt x="0" y="327806"/>
                  <a:pt x="0" y="295199"/>
                </a:cubicBezTo>
                <a:lnTo>
                  <a:pt x="0" y="59041"/>
                </a:lnTo>
                <a:close/>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spcFirstLastPara="0" vert="horz" wrap="square" lIns="178583" tIns="17293" rIns="178583" bIns="17293" numCol="1" spcCol="1270" anchor="ctr" anchorCtr="0">
            <a:noAutofit/>
          </a:bodyPr>
          <a:lstStyle/>
          <a:p>
            <a:pPr>
              <a:defRPr/>
            </a:pPr>
            <a:r>
              <a:rPr lang="nl-NL" altLang="es-ES" sz="1000" i="1" dirty="0">
                <a:solidFill>
                  <a:schemeClr val="tx1"/>
                </a:solidFill>
                <a:latin typeface="Arial Rounded MT Bold" panose="020F0704030504030204" pitchFamily="34" charset="0"/>
              </a:rPr>
              <a:t>Naarmate computers krachtiger worden, hebben bedrijven minder zekerheid nodig soorten medewerkers.</a:t>
            </a:r>
            <a:endParaRPr lang="en-GB" altLang="es-ES" sz="1000" i="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12493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5766" y="1885346"/>
            <a:ext cx="6216593"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nl-NL" altLang="es-ES" sz="1200" dirty="0">
                <a:latin typeface="Arial Rounded MT Bold" panose="020F0704030504030204" pitchFamily="34" charset="0"/>
              </a:rPr>
              <a:t>In de loop van de tijd zal de technologische vooruitgang iemand achterlaten, misschien veel mensen. Zoals we zullen bewijzen, is er nooit een betere tijd geweest om een ​​ervaren of geschoolde arbeider in de juiste zin van het woord, want dit is het soort persoon die technologie kan gebruiken om waarde te creëren en vast te leggen.</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Maar er is nog nooit een slechtere tijd geweest om een ​​werknemer te zijn die alleen te bieden heeft "gewone" capaciteiten omdat computers, robots en andere digitale technologieën met grote snelheid dezelfde vaardigheden en competenties verwerven.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902D341-FC73-41B0-8BEA-043035849212}"/>
              </a:ext>
            </a:extLst>
          </p:cNvPr>
          <p:cNvSpPr/>
          <p:nvPr/>
        </p:nvSpPr>
        <p:spPr>
          <a:xfrm>
            <a:off x="1610094" y="145097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15A1C3D1-F39D-4310-B4E0-24103AE7519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939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417" y="12404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215454C-FF7D-49D3-8B8A-3461701DFEBD}"/>
              </a:ext>
            </a:extLst>
          </p:cNvPr>
          <p:cNvSpPr/>
          <p:nvPr/>
        </p:nvSpPr>
        <p:spPr>
          <a:xfrm>
            <a:off x="1547417" y="142500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45AC5FA4-8B24-4DF6-9AF1-269AFD1A707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2" name="Diagrama 1">
            <a:extLst>
              <a:ext uri="{FF2B5EF4-FFF2-40B4-BE49-F238E27FC236}">
                <a16:creationId xmlns:a16="http://schemas.microsoft.com/office/drawing/2014/main" id="{8687C62C-19A3-40FF-93ED-D11DBDC26907}"/>
              </a:ext>
            </a:extLst>
          </p:cNvPr>
          <p:cNvGraphicFramePr/>
          <p:nvPr>
            <p:extLst>
              <p:ext uri="{D42A27DB-BD31-4B8C-83A1-F6EECF244321}">
                <p14:modId xmlns:p14="http://schemas.microsoft.com/office/powerpoint/2010/main" val="2961782177"/>
              </p:ext>
            </p:extLst>
          </p:nvPr>
        </p:nvGraphicFramePr>
        <p:xfrm>
          <a:off x="2014424" y="2050842"/>
          <a:ext cx="5115152" cy="234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283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1397"/>
            <a:ext cx="6336704" cy="249299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Bijna alle innovaties die in deze module worden beschreven, zijn de afgelopen paar jaar binnengekomen jaar. We hebben ze gezien in gebieden waar de vooruitgang lange tijd traag was en waarin nauwgezette studies meer dan eens tot de conclusie waren gekomen dat er zou nooit een versnelling zijn.</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Toen, na zoveel geleidelijkheid, kwam er ineens digitale vooruitgang. Het is binnengekomen meerdere industrieën, van kunstmatige intelligentie tot zelfrijdende auto's en robotica.</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Hoe is het gebeurd? Het was een meevaller, de samenvloeiing van verschillende verbeteringen, gelukkig maar tijdelijk?</a:t>
            </a: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7972D19-3C4A-4DFF-87E7-D49550D71FE7}"/>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
        <p:nvSpPr>
          <p:cNvPr id="10" name="Donut 24">
            <a:extLst>
              <a:ext uri="{FF2B5EF4-FFF2-40B4-BE49-F238E27FC236}">
                <a16:creationId xmlns:a16="http://schemas.microsoft.com/office/drawing/2014/main" id="{04EB82AF-CC8F-45E0-B2A0-5FB50574968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0599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826" y="1057223"/>
            <a:ext cx="6025485" cy="73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D08BDA-FADA-4742-A2F0-80BBB95F52B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1" name="Grupo 30">
            <a:extLst>
              <a:ext uri="{FF2B5EF4-FFF2-40B4-BE49-F238E27FC236}">
                <a16:creationId xmlns:a16="http://schemas.microsoft.com/office/drawing/2014/main" id="{CE7F995A-C49F-413A-AA38-35B502F2A962}"/>
              </a:ext>
            </a:extLst>
          </p:cNvPr>
          <p:cNvGrpSpPr/>
          <p:nvPr/>
        </p:nvGrpSpPr>
        <p:grpSpPr>
          <a:xfrm>
            <a:off x="1672911" y="1531537"/>
            <a:ext cx="6855686" cy="2944317"/>
            <a:chOff x="3149275" y="1251802"/>
            <a:chExt cx="5708411" cy="3468611"/>
          </a:xfrm>
        </p:grpSpPr>
        <p:sp>
          <p:nvSpPr>
            <p:cNvPr id="25" name="Forma libre: forma 24">
              <a:extLst>
                <a:ext uri="{FF2B5EF4-FFF2-40B4-BE49-F238E27FC236}">
                  <a16:creationId xmlns:a16="http://schemas.microsoft.com/office/drawing/2014/main" id="{39DD8D83-E4AD-42C0-9599-D9A7A32F21F7}"/>
                </a:ext>
              </a:extLst>
            </p:cNvPr>
            <p:cNvSpPr/>
            <p:nvPr/>
          </p:nvSpPr>
          <p:spPr>
            <a:xfrm>
              <a:off x="3149275" y="1251802"/>
              <a:ext cx="5038873" cy="1001291"/>
            </a:xfrm>
            <a:custGeom>
              <a:avLst/>
              <a:gdLst>
                <a:gd name="connsiteX0" fmla="*/ 0 w 4091005"/>
                <a:gd name="connsiteY0" fmla="*/ 100129 h 1001291"/>
                <a:gd name="connsiteX1" fmla="*/ 100129 w 4091005"/>
                <a:gd name="connsiteY1" fmla="*/ 0 h 1001291"/>
                <a:gd name="connsiteX2" fmla="*/ 3990876 w 4091005"/>
                <a:gd name="connsiteY2" fmla="*/ 0 h 1001291"/>
                <a:gd name="connsiteX3" fmla="*/ 4091005 w 4091005"/>
                <a:gd name="connsiteY3" fmla="*/ 100129 h 1001291"/>
                <a:gd name="connsiteX4" fmla="*/ 4091005 w 4091005"/>
                <a:gd name="connsiteY4" fmla="*/ 901162 h 1001291"/>
                <a:gd name="connsiteX5" fmla="*/ 3990876 w 4091005"/>
                <a:gd name="connsiteY5" fmla="*/ 1001291 h 1001291"/>
                <a:gd name="connsiteX6" fmla="*/ 100129 w 4091005"/>
                <a:gd name="connsiteY6" fmla="*/ 1001291 h 1001291"/>
                <a:gd name="connsiteX7" fmla="*/ 0 w 4091005"/>
                <a:gd name="connsiteY7" fmla="*/ 901162 h 1001291"/>
                <a:gd name="connsiteX8" fmla="*/ 0 w 4091005"/>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005" h="1001291">
                  <a:moveTo>
                    <a:pt x="0" y="100129"/>
                  </a:moveTo>
                  <a:cubicBezTo>
                    <a:pt x="0" y="44829"/>
                    <a:pt x="44829" y="0"/>
                    <a:pt x="100129" y="0"/>
                  </a:cubicBezTo>
                  <a:lnTo>
                    <a:pt x="3990876" y="0"/>
                  </a:lnTo>
                  <a:cubicBezTo>
                    <a:pt x="4046176" y="0"/>
                    <a:pt x="4091005" y="44829"/>
                    <a:pt x="4091005" y="100129"/>
                  </a:cubicBezTo>
                  <a:lnTo>
                    <a:pt x="4091005" y="901162"/>
                  </a:lnTo>
                  <a:cubicBezTo>
                    <a:pt x="4091005" y="956462"/>
                    <a:pt x="4046176" y="1001291"/>
                    <a:pt x="3990876" y="1001291"/>
                  </a:cubicBezTo>
                  <a:lnTo>
                    <a:pt x="100129" y="1001291"/>
                  </a:lnTo>
                  <a:cubicBezTo>
                    <a:pt x="44829" y="1001291"/>
                    <a:pt x="0" y="956462"/>
                    <a:pt x="0" y="901162"/>
                  </a:cubicBezTo>
                  <a:lnTo>
                    <a:pt x="0" y="100129"/>
                  </a:lnTo>
                  <a:close/>
                </a:path>
              </a:pathLst>
            </a:custGeom>
            <a:ln/>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111683" bIns="71237" numCol="1" spcCol="1270" anchor="ctr" anchorCtr="0">
              <a:noAutofit/>
            </a:bodyPr>
            <a:lstStyle/>
            <a:p>
              <a:pPr>
                <a:defRPr/>
              </a:pPr>
              <a:r>
                <a:rPr lang="nl-NL" altLang="es-ES" sz="1100" dirty="0">
                  <a:latin typeface="Arial Rounded MT Bold" panose="020F0704030504030204" pitchFamily="34" charset="0"/>
                </a:rPr>
                <a:t>Nee. De digitale vooruitgang die we de afgelopen jaren hebben gezien is zeker indrukwekkend, maar het is slechts een hint van wat er nog gaat komen. Het is de dageraad van het tweede tijdperk van de machines.</a:t>
              </a:r>
              <a:endParaRPr lang="en-US" altLang="es-ES" sz="1100" dirty="0">
                <a:latin typeface="Arial Rounded MT Bold" panose="020F0704030504030204" pitchFamily="34" charset="0"/>
              </a:endParaRPr>
            </a:p>
          </p:txBody>
        </p:sp>
        <p:grpSp>
          <p:nvGrpSpPr>
            <p:cNvPr id="30" name="Grupo 29">
              <a:extLst>
                <a:ext uri="{FF2B5EF4-FFF2-40B4-BE49-F238E27FC236}">
                  <a16:creationId xmlns:a16="http://schemas.microsoft.com/office/drawing/2014/main" id="{85C191AF-9C08-494F-B396-2AC3241ED223}"/>
                </a:ext>
              </a:extLst>
            </p:cNvPr>
            <p:cNvGrpSpPr/>
            <p:nvPr/>
          </p:nvGrpSpPr>
          <p:grpSpPr>
            <a:xfrm>
              <a:off x="3160741" y="2010630"/>
              <a:ext cx="5696945" cy="2709783"/>
              <a:chOff x="3160741" y="2010630"/>
              <a:chExt cx="5696945" cy="2709783"/>
            </a:xfrm>
          </p:grpSpPr>
          <p:sp>
            <p:nvSpPr>
              <p:cNvPr id="13" name="Forma libre: forma 12">
                <a:extLst>
                  <a:ext uri="{FF2B5EF4-FFF2-40B4-BE49-F238E27FC236}">
                    <a16:creationId xmlns:a16="http://schemas.microsoft.com/office/drawing/2014/main" id="{5607AFF3-E783-4232-ABCE-B1DA05123D28}"/>
                  </a:ext>
                </a:extLst>
              </p:cNvPr>
              <p:cNvSpPr/>
              <p:nvPr/>
            </p:nvSpPr>
            <p:spPr>
              <a:xfrm>
                <a:off x="3160741" y="2809206"/>
                <a:ext cx="1426359" cy="773008"/>
              </a:xfrm>
              <a:custGeom>
                <a:avLst/>
                <a:gdLst>
                  <a:gd name="connsiteX0" fmla="*/ 0 w 1626989"/>
                  <a:gd name="connsiteY0" fmla="*/ 0 h 903882"/>
                  <a:gd name="connsiteX1" fmla="*/ 1626989 w 1626989"/>
                  <a:gd name="connsiteY1" fmla="*/ 0 h 903882"/>
                  <a:gd name="connsiteX2" fmla="*/ 1626989 w 1626989"/>
                  <a:gd name="connsiteY2" fmla="*/ 903882 h 903882"/>
                  <a:gd name="connsiteX3" fmla="*/ 0 w 1626989"/>
                  <a:gd name="connsiteY3" fmla="*/ 903882 h 903882"/>
                  <a:gd name="connsiteX4" fmla="*/ 0 w 1626989"/>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989" h="903882">
                    <a:moveTo>
                      <a:pt x="0" y="0"/>
                    </a:moveTo>
                    <a:lnTo>
                      <a:pt x="1626989" y="0"/>
                    </a:lnTo>
                    <a:lnTo>
                      <a:pt x="1626989"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r" defTabSz="266700">
                  <a:lnSpc>
                    <a:spcPct val="90000"/>
                  </a:lnSpc>
                  <a:spcBef>
                    <a:spcPct val="0"/>
                  </a:spcBef>
                  <a:spcAft>
                    <a:spcPct val="35000"/>
                  </a:spcAft>
                  <a:buNone/>
                </a:pPr>
                <a:endParaRPr lang="es-ES" sz="600" kern="1200"/>
              </a:p>
            </p:txBody>
          </p:sp>
          <p:sp>
            <p:nvSpPr>
              <p:cNvPr id="19" name="Forma libre: forma 18">
                <a:extLst>
                  <a:ext uri="{FF2B5EF4-FFF2-40B4-BE49-F238E27FC236}">
                    <a16:creationId xmlns:a16="http://schemas.microsoft.com/office/drawing/2014/main" id="{FD21143D-ECBA-439C-A6C5-0A50BDAC8F95}"/>
                  </a:ext>
                </a:extLst>
              </p:cNvPr>
              <p:cNvSpPr/>
              <p:nvPr/>
            </p:nvSpPr>
            <p:spPr>
              <a:xfrm>
                <a:off x="5822176" y="3711852"/>
                <a:ext cx="1473905" cy="773008"/>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6" name="Forma libre: forma 25">
                <a:extLst>
                  <a:ext uri="{FF2B5EF4-FFF2-40B4-BE49-F238E27FC236}">
                    <a16:creationId xmlns:a16="http://schemas.microsoft.com/office/drawing/2014/main" id="{BDFD08EA-8BB2-4BC8-9511-32ED340AF12F}"/>
                  </a:ext>
                </a:extLst>
              </p:cNvPr>
              <p:cNvSpPr/>
              <p:nvPr/>
            </p:nvSpPr>
            <p:spPr>
              <a:xfrm>
                <a:off x="3535718" y="2454219"/>
                <a:ext cx="5038873"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defRPr/>
                </a:pPr>
                <a:r>
                  <a:rPr lang="nl-NL" altLang="es-ES" sz="1100" dirty="0">
                    <a:latin typeface="Arial Rounded MT Bold" panose="020F0704030504030204" pitchFamily="34" charset="0"/>
                  </a:rPr>
                  <a:t>Om te begrijpen waarom het nu gebeurt, moeten we de aard van technologische vooruitgang in het tijdperk van hardware, software en</a:t>
                </a:r>
              </a:p>
              <a:p>
                <a:pPr>
                  <a:defRPr/>
                </a:pPr>
                <a:r>
                  <a:rPr lang="nl-NL" altLang="es-ES" sz="1100" dirty="0">
                    <a:latin typeface="Arial Rounded MT Bold" panose="020F0704030504030204" pitchFamily="34" charset="0"/>
                  </a:rPr>
                  <a:t>digitale netwerken.</a:t>
                </a:r>
                <a:endParaRPr lang="en-US" altLang="es-ES" sz="1100" dirty="0">
                  <a:latin typeface="Arial Rounded MT Bold" panose="020F0704030504030204" pitchFamily="34" charset="0"/>
                </a:endParaRPr>
              </a:p>
            </p:txBody>
          </p:sp>
          <p:sp>
            <p:nvSpPr>
              <p:cNvPr id="27" name="Forma libre: forma 26">
                <a:extLst>
                  <a:ext uri="{FF2B5EF4-FFF2-40B4-BE49-F238E27FC236}">
                    <a16:creationId xmlns:a16="http://schemas.microsoft.com/office/drawing/2014/main" id="{EA323C9E-5E15-41CA-8D32-E0DE85E7F0C7}"/>
                  </a:ext>
                </a:extLst>
              </p:cNvPr>
              <p:cNvSpPr/>
              <p:nvPr/>
            </p:nvSpPr>
            <p:spPr>
              <a:xfrm>
                <a:off x="4062049" y="3719122"/>
                <a:ext cx="4795637"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defRPr/>
                </a:pPr>
                <a:r>
                  <a:rPr lang="nl-NL" altLang="es-ES" sz="1100" dirty="0">
                    <a:latin typeface="Arial Rounded MT Bold" panose="020F0704030504030204" pitchFamily="34" charset="0"/>
                  </a:rPr>
                  <a:t>In het bijzonder moeten we de drie belangrijkste kenmerken ervan begrijpen: exponentieel, digitaal en combinatorisch.</a:t>
                </a:r>
                <a:endParaRPr lang="en-GB" altLang="es-ES" sz="1100" dirty="0">
                  <a:latin typeface="Arial Rounded MT Bold" panose="020F0704030504030204" pitchFamily="34" charset="0"/>
                </a:endParaRPr>
              </a:p>
            </p:txBody>
          </p:sp>
          <p:sp>
            <p:nvSpPr>
              <p:cNvPr id="28" name="Forma libre: forma 27">
                <a:extLst>
                  <a:ext uri="{FF2B5EF4-FFF2-40B4-BE49-F238E27FC236}">
                    <a16:creationId xmlns:a16="http://schemas.microsoft.com/office/drawing/2014/main" id="{86A1F433-BC8D-4CC9-A151-F73546062ADB}"/>
                  </a:ext>
                </a:extLst>
              </p:cNvPr>
              <p:cNvSpPr/>
              <p:nvPr/>
            </p:nvSpPr>
            <p:spPr>
              <a:xfrm>
                <a:off x="7090177" y="2010630"/>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sp>
            <p:nvSpPr>
              <p:cNvPr id="29" name="Forma libre: forma 28">
                <a:extLst>
                  <a:ext uri="{FF2B5EF4-FFF2-40B4-BE49-F238E27FC236}">
                    <a16:creationId xmlns:a16="http://schemas.microsoft.com/office/drawing/2014/main" id="{9FD895E3-A15D-48BC-9FA1-C1580C288E79}"/>
                  </a:ext>
                </a:extLst>
              </p:cNvPr>
              <p:cNvSpPr/>
              <p:nvPr/>
            </p:nvSpPr>
            <p:spPr>
              <a:xfrm>
                <a:off x="7753586" y="3282688"/>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grpSp>
      </p:grpSp>
      <p:sp>
        <p:nvSpPr>
          <p:cNvPr id="9" name="Rectangle: Rounded Corners 8">
            <a:extLst>
              <a:ext uri="{FF2B5EF4-FFF2-40B4-BE49-F238E27FC236}">
                <a16:creationId xmlns:a16="http://schemas.microsoft.com/office/drawing/2014/main" id="{545C4E81-FDE1-4343-8A8E-2A7AFC726B42}"/>
              </a:ext>
            </a:extLst>
          </p:cNvPr>
          <p:cNvSpPr/>
          <p:nvPr/>
        </p:nvSpPr>
        <p:spPr>
          <a:xfrm>
            <a:off x="1341323" y="1223452"/>
            <a:ext cx="162698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Waar zijn we</a:t>
            </a:r>
          </a:p>
        </p:txBody>
      </p:sp>
    </p:spTree>
    <p:extLst>
      <p:ext uri="{BB962C8B-B14F-4D97-AF65-F5344CB8AC3E}">
        <p14:creationId xmlns:p14="http://schemas.microsoft.com/office/powerpoint/2010/main" val="12809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215" y="143526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9662"/>
            <a:ext cx="640871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nl-NL" altLang="es-ES" sz="1200" dirty="0">
                <a:latin typeface="Arial Rounded MT Bold" panose="020F0704030504030204" pitchFamily="34" charset="0"/>
              </a:rPr>
              <a:t>Gordon en </a:t>
            </a:r>
            <a:r>
              <a:rPr lang="nl-NL" altLang="es-ES" sz="1200" dirty="0" err="1">
                <a:latin typeface="Arial Rounded MT Bold" panose="020F0704030504030204" pitchFamily="34" charset="0"/>
              </a:rPr>
              <a:t>Cowen</a:t>
            </a:r>
            <a:r>
              <a:rPr lang="nl-NL" altLang="es-ES" sz="1200" dirty="0">
                <a:latin typeface="Arial Rounded MT Bold" panose="020F0704030504030204" pitchFamily="34" charset="0"/>
              </a:rPr>
              <a:t> beschouwen de uitvinding van krachtige technologieën als essentieel voor: economische vooruitgang.</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Inderdaad, de historici van de economie zijn het er helemaal over eens dat bepaalde technologieën belangrijk genoeg zijn om de normale opmars van de economische vooruitgang te versnellen.</a:t>
            </a:r>
          </a:p>
          <a:p>
            <a:pPr>
              <a:defRPr/>
            </a:pPr>
            <a:endParaRPr lang="nl-NL" altLang="es-ES" sz="1200" dirty="0">
              <a:latin typeface="Arial Rounded MT Bold" panose="020F0704030504030204" pitchFamily="34" charset="0"/>
            </a:endParaRPr>
          </a:p>
          <a:p>
            <a:pPr>
              <a:defRPr/>
            </a:pPr>
            <a:r>
              <a:rPr lang="nl-NL" altLang="es-ES" sz="1200" dirty="0">
                <a:latin typeface="Arial Rounded MT Bold" panose="020F0704030504030204" pitchFamily="34" charset="0"/>
              </a:rPr>
              <a:t>Om dit te doen, moeten ze zich in veel sectoren verspreiden, zo niet in elke sector: dat kunnen ze niet blijven gedegradeerd tot slechts één.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A64D4DB-AF48-439F-A7DA-1784101999E9}"/>
              </a:ext>
            </a:extLst>
          </p:cNvPr>
          <p:cNvSpPr/>
          <p:nvPr/>
        </p:nvSpPr>
        <p:spPr>
          <a:xfrm>
            <a:off x="1610094" y="162206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NL" altLang="es-ES" sz="1200" dirty="0">
                <a:solidFill>
                  <a:schemeClr val="tx1"/>
                </a:solidFill>
                <a:latin typeface="Arial Rounded MT Bold" panose="020F0704030504030204" pitchFamily="34" charset="0"/>
              </a:rPr>
              <a:t>Technologieën voor algemeen gebruik: degene die er echt toe doen</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BBE55AA8-BBBF-458A-A15F-68767EC3CF5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4609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5" y="2011463"/>
            <a:ext cx="6110447"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Zoals iedereen die deze vraag probeert te stellen, bijna onmiddellijk leert, is het moeilijk te beantwoorden.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Om te beginnen, wanneer begint de 'geschiedenis van de mensheid'?</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B47BDB84-462B-4D1D-A878-3EADD78FEAE2}"/>
              </a:ext>
            </a:extLst>
          </p:cNvPr>
          <p:cNvGrpSpPr/>
          <p:nvPr/>
        </p:nvGrpSpPr>
        <p:grpSpPr>
          <a:xfrm>
            <a:off x="1610604" y="1769115"/>
            <a:ext cx="5985732" cy="351000"/>
            <a:chOff x="-837160" y="-513162"/>
            <a:chExt cx="5903490" cy="351000"/>
          </a:xfrm>
        </p:grpSpPr>
        <p:sp>
          <p:nvSpPr>
            <p:cNvPr id="17" name="Rectangle: Rounded Corners 16">
              <a:extLst>
                <a:ext uri="{FF2B5EF4-FFF2-40B4-BE49-F238E27FC236}">
                  <a16:creationId xmlns:a16="http://schemas.microsoft.com/office/drawing/2014/main" id="{2C72E039-B75E-4030-B215-783DAB8C0CC2}"/>
                </a:ext>
              </a:extLst>
            </p:cNvPr>
            <p:cNvSpPr/>
            <p:nvPr/>
          </p:nvSpPr>
          <p:spPr>
            <a:xfrm>
              <a:off x="-837160" y="-513162"/>
              <a:ext cx="5903490"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B8C8DD81-6035-4E07-ABE9-E12BE9B6E3C8}"/>
                </a:ext>
              </a:extLst>
            </p:cNvPr>
            <p:cNvSpPr txBox="1"/>
            <p:nvPr/>
          </p:nvSpPr>
          <p:spPr>
            <a:xfrm>
              <a:off x="-698913" y="-496028"/>
              <a:ext cx="5646298"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nl-BE" altLang="es-ES" sz="1200" dirty="0">
                  <a:solidFill>
                    <a:schemeClr val="tx1"/>
                  </a:solidFill>
                  <a:latin typeface="Arial Rounded MT Bold" panose="020F0704030504030204" pitchFamily="34" charset="0"/>
                </a:rPr>
                <a:t>Wat zijn de belangrijkste sprongen voorwaarts in de geschiedenis van de mensheid?</a:t>
              </a:r>
              <a:endParaRPr lang="it-IT" altLang="es-ES" sz="1200" dirty="0">
                <a:solidFill>
                  <a:schemeClr val="tx1"/>
                </a:solidFill>
                <a:latin typeface="Arial Rounded MT Bold" panose="020F0704030504030204" pitchFamily="34" charset="0"/>
              </a:endParaRPr>
            </a:p>
          </p:txBody>
        </p:sp>
      </p:grpSp>
      <p:sp>
        <p:nvSpPr>
          <p:cNvPr id="19" name="Donut 24">
            <a:extLst>
              <a:ext uri="{FF2B5EF4-FFF2-40B4-BE49-F238E27FC236}">
                <a16:creationId xmlns:a16="http://schemas.microsoft.com/office/drawing/2014/main" id="{8BD52957-65EA-4141-A2AA-E1B592E1459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F9157F76-99A9-4B51-857A-FDC176F0E995}"/>
              </a:ext>
            </a:extLst>
          </p:cNvPr>
          <p:cNvGrpSpPr/>
          <p:nvPr/>
        </p:nvGrpSpPr>
        <p:grpSpPr>
          <a:xfrm>
            <a:off x="6852979" y="2573620"/>
            <a:ext cx="492673" cy="455418"/>
            <a:chOff x="1943251" y="2644007"/>
            <a:chExt cx="492673" cy="455418"/>
          </a:xfrm>
        </p:grpSpPr>
        <p:sp>
          <p:nvSpPr>
            <p:cNvPr id="23" name="Elipse 22">
              <a:extLst>
                <a:ext uri="{FF2B5EF4-FFF2-40B4-BE49-F238E27FC236}">
                  <a16:creationId xmlns:a16="http://schemas.microsoft.com/office/drawing/2014/main" id="{F1EB21A7-4F10-4734-9ED2-F8B1CDB231F6}"/>
                </a:ext>
              </a:extLst>
            </p:cNvPr>
            <p:cNvSpPr/>
            <p:nvPr/>
          </p:nvSpPr>
          <p:spPr>
            <a:xfrm>
              <a:off x="1943251" y="2649150"/>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CuadroTexto 23">
              <a:extLst>
                <a:ext uri="{FF2B5EF4-FFF2-40B4-BE49-F238E27FC236}">
                  <a16:creationId xmlns:a16="http://schemas.microsoft.com/office/drawing/2014/main" id="{83173A7B-90E3-4935-8A4E-4C200AE527CD}"/>
                </a:ext>
              </a:extLst>
            </p:cNvPr>
            <p:cNvSpPr txBox="1"/>
            <p:nvPr/>
          </p:nvSpPr>
          <p:spPr>
            <a:xfrm>
              <a:off x="2031613" y="2644007"/>
              <a:ext cx="315948" cy="369332"/>
            </a:xfrm>
            <a:prstGeom prst="rect">
              <a:avLst/>
            </a:prstGeom>
            <a:noFill/>
          </p:spPr>
          <p:txBody>
            <a:bodyPr wrap="square" rtlCol="0">
              <a:spAutoFit/>
            </a:bodyPr>
            <a:lstStyle/>
            <a:p>
              <a:r>
                <a:rPr lang="es-ES" dirty="0"/>
                <a:t>?</a:t>
              </a:r>
            </a:p>
          </p:txBody>
        </p:sp>
      </p:gr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33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0235"/>
            <a:ext cx="5976664"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a:t>
            </a:r>
            <a:r>
              <a:rPr lang="nl-BE" altLang="es-ES" sz="1200" dirty="0">
                <a:latin typeface="Arial Rounded MT Bold" panose="020F0704030504030204" pitchFamily="34" charset="0"/>
              </a:rPr>
              <a:t>De stoommachine en elektriciteit daarentegen verspreidden zich bijna snel</a:t>
            </a:r>
          </a:p>
          <a:p>
            <a:pPr>
              <a:defRPr/>
            </a:pPr>
            <a:r>
              <a:rPr lang="nl-BE" altLang="es-ES" sz="1200" dirty="0">
                <a:latin typeface="Arial Rounded MT Bold" panose="020F0704030504030204" pitchFamily="34" charset="0"/>
              </a:rPr>
              <a:t>overal.</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stoommachine heeft niet alleen de hoeveelheid energie enorm vergroot</a:t>
            </a:r>
          </a:p>
          <a:p>
            <a:pPr>
              <a:defRPr/>
            </a:pPr>
            <a:r>
              <a:rPr lang="nl-BE" altLang="es-ES" sz="1200" dirty="0">
                <a:latin typeface="Arial Rounded MT Bold" panose="020F0704030504030204" pitchFamily="34" charset="0"/>
              </a:rPr>
              <a:t>beschikbaar voor fabrieken, maar heeft ook een revolutie teweeggebracht in het reizen over land en over zee waardoor de geboorte van spoorwegen en van de stoomboten.</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5088981-22DE-4807-BDCF-40EE913FA291}"/>
              </a:ext>
            </a:extLst>
          </p:cNvPr>
          <p:cNvSpPr/>
          <p:nvPr/>
        </p:nvSpPr>
        <p:spPr>
          <a:xfrm>
            <a:off x="1547664" y="130353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Technologieën voor algemeen gebruik: degene die er echt toe doen</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C7C7396-3CC9-4C2A-899F-16670FF5AA9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54B4EF5-5972-442F-8D73-196F9EE0309D}"/>
              </a:ext>
            </a:extLst>
          </p:cNvPr>
          <p:cNvSpPr txBox="1"/>
          <p:nvPr/>
        </p:nvSpPr>
        <p:spPr>
          <a:xfrm>
            <a:off x="1529240" y="3041569"/>
            <a:ext cx="3528393" cy="1384995"/>
          </a:xfrm>
          <a:prstGeom prst="rect">
            <a:avLst/>
          </a:prstGeom>
          <a:noFill/>
        </p:spPr>
        <p:txBody>
          <a:bodyPr wrap="square">
            <a:spAutoFit/>
          </a:bodyPr>
          <a:lstStyle/>
          <a:p>
            <a:pPr>
              <a:defRPr/>
            </a:pPr>
            <a:r>
              <a:rPr lang="nl-BE" altLang="es-ES" sz="1200" dirty="0">
                <a:latin typeface="Arial Rounded MT Bold" panose="020F0704030504030204" pitchFamily="34" charset="0"/>
              </a:rPr>
              <a:t>Elektriciteit heeft de fabrieken een verdere</a:t>
            </a:r>
          </a:p>
          <a:p>
            <a:pPr>
              <a:defRPr/>
            </a:pPr>
            <a:r>
              <a:rPr lang="nl-BE" altLang="es-ES" sz="1200" dirty="0">
                <a:latin typeface="Arial Rounded MT Bold" panose="020F0704030504030204" pitchFamily="34" charset="0"/>
              </a:rPr>
              <a:t>boost door de machines</a:t>
            </a:r>
          </a:p>
          <a:p>
            <a:pPr>
              <a:defRPr/>
            </a:pPr>
            <a:r>
              <a:rPr lang="nl-BE" altLang="es-ES" sz="1200" dirty="0">
                <a:latin typeface="Arial Rounded MT Bold" panose="020F0704030504030204" pitchFamily="34" charset="0"/>
              </a:rPr>
              <a:t>individueel aangedreven. Hij verlichtte ook</a:t>
            </a:r>
          </a:p>
          <a:p>
            <a:pPr>
              <a:defRPr/>
            </a:pPr>
            <a:r>
              <a:rPr lang="nl-BE" altLang="es-ES" sz="1200" dirty="0">
                <a:latin typeface="Arial Rounded MT Bold" panose="020F0704030504030204" pitchFamily="34" charset="0"/>
              </a:rPr>
              <a:t>fabrieken, kantoren en magazijnen en</a:t>
            </a:r>
          </a:p>
          <a:p>
            <a:pPr>
              <a:defRPr/>
            </a:pPr>
            <a:r>
              <a:rPr lang="nl-BE" altLang="es-ES" sz="1200" dirty="0">
                <a:latin typeface="Arial Rounded MT Bold" panose="020F0704030504030204" pitchFamily="34" charset="0"/>
              </a:rPr>
              <a:t>leidde tot verdere innovaties zoals air</a:t>
            </a:r>
          </a:p>
          <a:p>
            <a:pPr>
              <a:defRPr/>
            </a:pPr>
            <a:r>
              <a:rPr lang="nl-BE" altLang="es-ES" sz="1200" dirty="0">
                <a:latin typeface="Arial Rounded MT Bold" panose="020F0704030504030204" pitchFamily="34" charset="0"/>
              </a:rPr>
              <a:t>conditionering, wat het werk aangenaam maakte.</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177B1649-5B0D-4301-8AEB-30ED0BB4F902}"/>
              </a:ext>
            </a:extLst>
          </p:cNvPr>
          <p:cNvSpPr/>
          <p:nvPr/>
        </p:nvSpPr>
        <p:spPr>
          <a:xfrm rot="10800000">
            <a:off x="5641967" y="3014959"/>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B0FB079C-B684-4CA1-9F68-4D7573670763}"/>
              </a:ext>
            </a:extLst>
          </p:cNvPr>
          <p:cNvSpPr/>
          <p:nvPr/>
        </p:nvSpPr>
        <p:spPr>
          <a:xfrm>
            <a:off x="5106552" y="3004300"/>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48D631B0-5BFB-4F11-AEA7-46ED73F72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458" y="3168193"/>
            <a:ext cx="1954838" cy="1131749"/>
          </a:xfrm>
          <a:prstGeom prst="rect">
            <a:avLst/>
          </a:prstGeom>
        </p:spPr>
      </p:pic>
    </p:spTree>
    <p:extLst>
      <p:ext uri="{BB962C8B-B14F-4D97-AF65-F5344CB8AC3E}">
        <p14:creationId xmlns:p14="http://schemas.microsoft.com/office/powerpoint/2010/main" val="410431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495814"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Economen definiëren innovaties als stoomkracht en elektriciteit voor algemeen gebruik technologieën (GPT).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Economisch historicus Gavin Wright geeft ons een beknopte definitie: "periodiek nieuwe“ technieken die een potentieel belangrijke impact hebben in veel sectoren van de economie”.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Hier bedoelen we met “impact” een significante verhoging van de output als gevolg van substantiële winsten in productiviteit. </a:t>
            </a:r>
            <a:r>
              <a:rPr lang="nl-BE" altLang="es-ES" sz="1200" dirty="0" err="1">
                <a:latin typeface="Arial Rounded MT Bold" panose="020F0704030504030204" pitchFamily="34" charset="0"/>
              </a:rPr>
              <a:t>GPT's</a:t>
            </a:r>
            <a:r>
              <a:rPr lang="nl-BE" altLang="es-ES" sz="1200" dirty="0">
                <a:latin typeface="Arial Rounded MT Bold" panose="020F0704030504030204" pitchFamily="34" charset="0"/>
              </a:rPr>
              <a:t> zijn belangrijk omdat ze economisch significant zijn, omdat ze de normale voortgang van elke economische vooruitgang stopzetten en versnellen.</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BB27AAFA-4C11-4D85-9768-95528688F8D0}"/>
              </a:ext>
            </a:extLst>
          </p:cNvPr>
          <p:cNvSpPr/>
          <p:nvPr/>
        </p:nvSpPr>
        <p:spPr>
          <a:xfrm>
            <a:off x="1547664" y="138286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Technologieën voor algemeen gebruik: degene die er echt toe doen</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FC9FC5FA-537A-43E1-B475-4F15A25DD42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47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965" y="1059582"/>
            <a:ext cx="585022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85FDE08-2047-4D41-937E-D0C470FD06A9}"/>
              </a:ext>
            </a:extLst>
          </p:cNvPr>
          <p:cNvSpPr/>
          <p:nvPr/>
        </p:nvSpPr>
        <p:spPr>
          <a:xfrm>
            <a:off x="1619672" y="1203598"/>
            <a:ext cx="585022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Technologieën voor algemeen gebruik: degene die er echt toe doen</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4A9DCEC-679A-47DE-9A39-333B3BF9185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0" name="Grupo 19">
            <a:extLst>
              <a:ext uri="{FF2B5EF4-FFF2-40B4-BE49-F238E27FC236}">
                <a16:creationId xmlns:a16="http://schemas.microsoft.com/office/drawing/2014/main" id="{137FF433-9A9D-4F0E-BBA8-6DC941657A38}"/>
              </a:ext>
            </a:extLst>
          </p:cNvPr>
          <p:cNvGrpSpPr/>
          <p:nvPr/>
        </p:nvGrpSpPr>
        <p:grpSpPr>
          <a:xfrm>
            <a:off x="1619137" y="1789749"/>
            <a:ext cx="4536504" cy="2746463"/>
            <a:chOff x="1637274" y="1879269"/>
            <a:chExt cx="4526840" cy="2746463"/>
          </a:xfrm>
        </p:grpSpPr>
        <p:sp>
          <p:nvSpPr>
            <p:cNvPr id="5" name="Forma libre: forma 4">
              <a:extLst>
                <a:ext uri="{FF2B5EF4-FFF2-40B4-BE49-F238E27FC236}">
                  <a16:creationId xmlns:a16="http://schemas.microsoft.com/office/drawing/2014/main" id="{7DC35073-99A1-4018-84E3-665DCD1BE4DB}"/>
                </a:ext>
              </a:extLst>
            </p:cNvPr>
            <p:cNvSpPr/>
            <p:nvPr/>
          </p:nvSpPr>
          <p:spPr>
            <a:xfrm>
              <a:off x="1975839" y="1879269"/>
              <a:ext cx="4180337" cy="763541"/>
            </a:xfrm>
            <a:custGeom>
              <a:avLst/>
              <a:gdLst>
                <a:gd name="connsiteX0" fmla="*/ 0 w 3950912"/>
                <a:gd name="connsiteY0" fmla="*/ 0 h 763539"/>
                <a:gd name="connsiteX1" fmla="*/ 3569143 w 3950912"/>
                <a:gd name="connsiteY1" fmla="*/ 0 h 763539"/>
                <a:gd name="connsiteX2" fmla="*/ 3950912 w 3950912"/>
                <a:gd name="connsiteY2" fmla="*/ 381770 h 763539"/>
                <a:gd name="connsiteX3" fmla="*/ 3569143 w 3950912"/>
                <a:gd name="connsiteY3" fmla="*/ 763539 h 763539"/>
                <a:gd name="connsiteX4" fmla="*/ 0 w 3950912"/>
                <a:gd name="connsiteY4" fmla="*/ 763539 h 763539"/>
                <a:gd name="connsiteX5" fmla="*/ 0 w 3950912"/>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912" h="763539">
                  <a:moveTo>
                    <a:pt x="3950912" y="763538"/>
                  </a:moveTo>
                  <a:lnTo>
                    <a:pt x="381769" y="763538"/>
                  </a:lnTo>
                  <a:lnTo>
                    <a:pt x="0" y="381769"/>
                  </a:lnTo>
                  <a:lnTo>
                    <a:pt x="381769" y="1"/>
                  </a:lnTo>
                  <a:lnTo>
                    <a:pt x="3950912" y="1"/>
                  </a:lnTo>
                  <a:lnTo>
                    <a:pt x="3950912"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1" numCol="1" spcCol="1270" anchor="ctr" anchorCtr="0">
              <a:noAutofit/>
            </a:bodyPr>
            <a:lstStyle/>
            <a:p>
              <a:pPr>
                <a:defRPr/>
              </a:pPr>
              <a:r>
                <a:rPr lang="nl-BE" altLang="es-ES" sz="900" dirty="0">
                  <a:solidFill>
                    <a:schemeClr val="tx1"/>
                  </a:solidFill>
                  <a:latin typeface="Arial Rounded MT Bold" panose="020F0704030504030204" pitchFamily="34" charset="0"/>
                </a:rPr>
                <a:t>Deze technologieën moeten alomtegenwoordig zijn, in de loop van de tijd verbeteren en nieuwe innovaties kunnen genereren.</a:t>
              </a:r>
              <a:endParaRPr lang="es-ES" sz="900" kern="1200" dirty="0"/>
            </a:p>
          </p:txBody>
        </p:sp>
        <p:sp>
          <p:nvSpPr>
            <p:cNvPr id="7" name="Elipse 6">
              <a:extLst>
                <a:ext uri="{FF2B5EF4-FFF2-40B4-BE49-F238E27FC236}">
                  <a16:creationId xmlns:a16="http://schemas.microsoft.com/office/drawing/2014/main" id="{564023A7-3F55-4BAF-A55A-97AA7A963588}"/>
                </a:ext>
              </a:extLst>
            </p:cNvPr>
            <p:cNvSpPr/>
            <p:nvPr/>
          </p:nvSpPr>
          <p:spPr>
            <a:xfrm>
              <a:off x="1637274" y="1879270"/>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id="{05D11E4C-BAEC-41EA-A689-18D3684438CE}"/>
                </a:ext>
              </a:extLst>
            </p:cNvPr>
            <p:cNvSpPr/>
            <p:nvPr/>
          </p:nvSpPr>
          <p:spPr>
            <a:xfrm>
              <a:off x="1999775" y="2870730"/>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0" numCol="1" spcCol="1270" anchor="ctr" anchorCtr="0">
              <a:noAutofit/>
            </a:bodyPr>
            <a:lstStyle/>
            <a:p>
              <a:pPr>
                <a:defRPr/>
              </a:pPr>
              <a:r>
                <a:rPr lang="nl-BE" altLang="es-ES" sz="900" dirty="0">
                  <a:solidFill>
                    <a:schemeClr val="tx1"/>
                  </a:solidFill>
                  <a:latin typeface="Arial Rounded MT Bold" panose="020F0704030504030204" pitchFamily="34" charset="0"/>
                </a:rPr>
                <a:t>Informatie- en communicatietechnologie (ICT) zeker</a:t>
              </a:r>
            </a:p>
            <a:p>
              <a:pPr>
                <a:defRPr/>
              </a:pPr>
              <a:r>
                <a:rPr lang="nl-BE" altLang="es-ES" sz="900" dirty="0">
                  <a:solidFill>
                    <a:schemeClr val="tx1"/>
                  </a:solidFill>
                  <a:latin typeface="Arial Rounded MT Bold" panose="020F0704030504030204" pitchFamily="34" charset="0"/>
                </a:rPr>
                <a:t>behoort tot dezelfde categorie als stoom en elektriciteit</a:t>
              </a:r>
              <a:r>
                <a:rPr lang="nl-BE" altLang="es-ES" sz="900" dirty="0">
                  <a:solidFill>
                    <a:schemeClr val="tx2">
                      <a:lumMod val="60000"/>
                      <a:lumOff val="40000"/>
                    </a:schemeClr>
                  </a:solidFill>
                  <a:latin typeface="Arial Rounded MT Bold" panose="020F0704030504030204" pitchFamily="34" charset="0"/>
                </a:rPr>
                <a:t>.</a:t>
              </a:r>
              <a:endParaRPr lang="es-ES" sz="900" kern="1200" dirty="0"/>
            </a:p>
          </p:txBody>
        </p:sp>
        <p:sp>
          <p:nvSpPr>
            <p:cNvPr id="12" name="Elipse 11">
              <a:extLst>
                <a:ext uri="{FF2B5EF4-FFF2-40B4-BE49-F238E27FC236}">
                  <a16:creationId xmlns:a16="http://schemas.microsoft.com/office/drawing/2014/main" id="{CFC0002B-547C-48F5-B01D-F81948B33EBD}"/>
                </a:ext>
              </a:extLst>
            </p:cNvPr>
            <p:cNvSpPr/>
            <p:nvPr/>
          </p:nvSpPr>
          <p:spPr>
            <a:xfrm>
              <a:off x="1695304" y="2870731"/>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id="{31018E98-0E66-4389-A288-0C7CBD924B8C}"/>
                </a:ext>
              </a:extLst>
            </p:cNvPr>
            <p:cNvSpPr/>
            <p:nvPr/>
          </p:nvSpPr>
          <p:spPr>
            <a:xfrm>
              <a:off x="2007713" y="3862192"/>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89" numCol="1" spcCol="1270" anchor="ctr" anchorCtr="0">
              <a:noAutofit/>
            </a:bodyPr>
            <a:lstStyle/>
            <a:p>
              <a:pPr>
                <a:defRPr/>
              </a:pPr>
              <a:r>
                <a:rPr lang="nl-BE" altLang="es-ES" sz="900" dirty="0">
                  <a:solidFill>
                    <a:schemeClr val="tx1"/>
                  </a:solidFill>
                  <a:latin typeface="Arial Rounded MT Bold" panose="020F0704030504030204" pitchFamily="34" charset="0"/>
                </a:rPr>
                <a:t>Bijna alle historici van de economie zijn het erover eens om te onderstrepen dat </a:t>
              </a:r>
              <a:r>
                <a:rPr lang="nl-BE" altLang="es-ES" sz="900" dirty="0" err="1">
                  <a:solidFill>
                    <a:schemeClr val="tx1"/>
                  </a:solidFill>
                  <a:latin typeface="Arial Rounded MT Bold" panose="020F0704030504030204" pitchFamily="34" charset="0"/>
                </a:rPr>
                <a:t>ICT's</a:t>
              </a:r>
              <a:r>
                <a:rPr lang="nl-BE" altLang="es-ES" sz="900" dirty="0">
                  <a:solidFill>
                    <a:schemeClr val="tx1"/>
                  </a:solidFill>
                  <a:latin typeface="Arial Rounded MT Bold" panose="020F0704030504030204" pitchFamily="34" charset="0"/>
                </a:rPr>
                <a:t> alle bovengenoemde criteria respecteren en daarom zouden moeten automatisch lid worden van de club van algemeen doel technologieën.</a:t>
              </a:r>
              <a:endParaRPr lang="en-GB" altLang="es-ES" sz="900" dirty="0">
                <a:solidFill>
                  <a:schemeClr val="tx1"/>
                </a:solidFill>
                <a:latin typeface="Arial Rounded MT Bold" panose="020F0704030504030204" pitchFamily="34" charset="0"/>
              </a:endParaRPr>
            </a:p>
          </p:txBody>
        </p:sp>
        <p:sp>
          <p:nvSpPr>
            <p:cNvPr id="18" name="Elipse 17">
              <a:extLst>
                <a:ext uri="{FF2B5EF4-FFF2-40B4-BE49-F238E27FC236}">
                  <a16:creationId xmlns:a16="http://schemas.microsoft.com/office/drawing/2014/main" id="{1E916F9F-CB40-4980-985C-6B2A77A16701}"/>
                </a:ext>
              </a:extLst>
            </p:cNvPr>
            <p:cNvSpPr/>
            <p:nvPr/>
          </p:nvSpPr>
          <p:spPr>
            <a:xfrm>
              <a:off x="1695304" y="3862193"/>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9223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2555" y="2094761"/>
            <a:ext cx="6022660" cy="1569660"/>
          </a:xfrm>
          <a:prstGeom prst="rect">
            <a:avLst/>
          </a:prstGeom>
          <a:noFill/>
        </p:spPr>
        <p:txBody>
          <a:bodyPr wrap="square" rtlCol="0">
            <a:spAutoFit/>
          </a:bodyPr>
          <a:lstStyle/>
          <a:p>
            <a:pPr>
              <a:defRPr/>
            </a:pPr>
            <a:r>
              <a:rPr lang="nl-BE" altLang="es-ES" sz="1200" dirty="0" err="1">
                <a:latin typeface="Arial Rounded MT Bold" panose="020F0704030504030204" pitchFamily="34" charset="0"/>
              </a:rPr>
              <a:t>Cowen</a:t>
            </a:r>
            <a:r>
              <a:rPr lang="nl-BE" altLang="es-ES" sz="1200" dirty="0">
                <a:latin typeface="Arial Rounded MT Bold" panose="020F0704030504030204" pitchFamily="34" charset="0"/>
              </a:rPr>
              <a:t> zegt: “de voordelen van internet zijn heel concreet en ik ben hier om</a:t>
            </a:r>
          </a:p>
          <a:p>
            <a:pPr>
              <a:defRPr/>
            </a:pPr>
            <a:r>
              <a:rPr lang="nl-BE" altLang="es-ES" sz="1200" dirty="0">
                <a:latin typeface="Arial Rounded MT Bold" panose="020F0704030504030204" pitchFamily="34" charset="0"/>
              </a:rPr>
              <a:t>prijs ze, niet om ze te bekritiseren [...]. Het grote plaatje is dit: we hebben meer plezier dankzij internet. En we vinden het leuk om minder uit te geven. [Maar] we zijn een beetje schaars aan de inkomstenkant, dus het is moeilijk om onze schulden te betalen, of het nu gaat om individuen, bedrijfsleven of overheid”.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ICT van de 21e eeuw, kortom, is gezakt voor het hoofdexamen, het examen dat vraagt ​​om te bewijzen dat het economisch belangrijk is.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AAEAB6F-D33B-48CD-9408-CCE2CDB12A52}"/>
              </a:ext>
            </a:extLst>
          </p:cNvPr>
          <p:cNvSpPr/>
          <p:nvPr/>
        </p:nvSpPr>
        <p:spPr>
          <a:xfrm>
            <a:off x="1588785" y="14916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Technologieën voor algemeen gebruik: degene die er echt toe doen</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FEACEC8B-D693-4ED6-ADB5-782F4626F3E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4234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0975" y="1562896"/>
            <a:ext cx="6207782" cy="46166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meest opvallende aspecten van het tweede tijdperk van machines werden gepresenteerd:</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047195-DB51-4AC4-8FD7-8B15BB6E41A8}"/>
              </a:ext>
            </a:extLst>
          </p:cNvPr>
          <p:cNvSpPr/>
          <p:nvPr/>
        </p:nvSpPr>
        <p:spPr>
          <a:xfrm>
            <a:off x="1579144" y="1203598"/>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Technologieën voor algemeen gebruik: degene die er echt toe doen</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6CD6BFB6-E0E2-4F8B-ADD4-31E5BD6F127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C1FF3449-C66C-4B91-935F-5E1DD8560E0A}"/>
              </a:ext>
            </a:extLst>
          </p:cNvPr>
          <p:cNvSpPr txBox="1"/>
          <p:nvPr/>
        </p:nvSpPr>
        <p:spPr>
          <a:xfrm>
            <a:off x="1541935" y="4049817"/>
            <a:ext cx="6003639" cy="461665"/>
          </a:xfrm>
          <a:prstGeom prst="rect">
            <a:avLst/>
          </a:prstGeom>
          <a:noFill/>
        </p:spPr>
        <p:txBody>
          <a:bodyPr wrap="square">
            <a:spAutoFit/>
          </a:bodyPr>
          <a:lstStyle/>
          <a:p>
            <a:pPr>
              <a:defRPr/>
            </a:pPr>
            <a:r>
              <a:rPr lang="nl-BE" altLang="es-ES" sz="1200" dirty="0">
                <a:latin typeface="Arial Rounded MT Bold" panose="020F0704030504030204" pitchFamily="34" charset="0"/>
              </a:rPr>
              <a:t>Deze drie krachten garanderen ons prestaties die sciencefiction tot dagelijkse realiteit maken.</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6E58E8A4-7E53-4EF6-AD34-69D47C5D77AF}"/>
              </a:ext>
            </a:extLst>
          </p:cNvPr>
          <p:cNvGrpSpPr/>
          <p:nvPr/>
        </p:nvGrpSpPr>
        <p:grpSpPr>
          <a:xfrm>
            <a:off x="1397833" y="1793729"/>
            <a:ext cx="6116261" cy="2376264"/>
            <a:chOff x="1192043" y="1758692"/>
            <a:chExt cx="5904000" cy="2376264"/>
          </a:xfrm>
        </p:grpSpPr>
        <p:graphicFrame>
          <p:nvGraphicFramePr>
            <p:cNvPr id="2" name="Diagrama 1">
              <a:extLst>
                <a:ext uri="{FF2B5EF4-FFF2-40B4-BE49-F238E27FC236}">
                  <a16:creationId xmlns:a16="http://schemas.microsoft.com/office/drawing/2014/main" id="{012B3433-19DB-42DA-92BD-E09F3ABE2BC3}"/>
                </a:ext>
              </a:extLst>
            </p:cNvPr>
            <p:cNvGraphicFramePr/>
            <p:nvPr>
              <p:extLst>
                <p:ext uri="{D42A27DB-BD31-4B8C-83A1-F6EECF244321}">
                  <p14:modId xmlns:p14="http://schemas.microsoft.com/office/powerpoint/2010/main" val="3669015296"/>
                </p:ext>
              </p:extLst>
            </p:nvPr>
          </p:nvGraphicFramePr>
          <p:xfrm>
            <a:off x="1192043" y="1758692"/>
            <a:ext cx="590400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840BCA1-C48E-4A90-B6F1-806C15C12ECA}"/>
                </a:ext>
              </a:extLst>
            </p:cNvPr>
            <p:cNvSpPr txBox="1"/>
            <p:nvPr/>
          </p:nvSpPr>
          <p:spPr>
            <a:xfrm>
              <a:off x="1350816" y="2017583"/>
              <a:ext cx="278454" cy="369332"/>
            </a:xfrm>
            <a:prstGeom prst="rect">
              <a:avLst/>
            </a:prstGeom>
            <a:noFill/>
          </p:spPr>
          <p:txBody>
            <a:bodyPr wrap="square" rtlCol="0">
              <a:spAutoFit/>
            </a:bodyPr>
            <a:lstStyle/>
            <a:p>
              <a:r>
                <a:rPr lang="es-ES" dirty="0"/>
                <a:t>1</a:t>
              </a:r>
            </a:p>
          </p:txBody>
        </p:sp>
        <p:sp>
          <p:nvSpPr>
            <p:cNvPr id="18" name="CuadroTexto 17">
              <a:extLst>
                <a:ext uri="{FF2B5EF4-FFF2-40B4-BE49-F238E27FC236}">
                  <a16:creationId xmlns:a16="http://schemas.microsoft.com/office/drawing/2014/main" id="{E3475385-FD3A-4BC0-B38E-E23509AE5FE9}"/>
                </a:ext>
              </a:extLst>
            </p:cNvPr>
            <p:cNvSpPr txBox="1"/>
            <p:nvPr/>
          </p:nvSpPr>
          <p:spPr>
            <a:xfrm>
              <a:off x="1483458" y="2762158"/>
              <a:ext cx="430234" cy="369332"/>
            </a:xfrm>
            <a:prstGeom prst="rect">
              <a:avLst/>
            </a:prstGeom>
            <a:noFill/>
          </p:spPr>
          <p:txBody>
            <a:bodyPr wrap="square" rtlCol="0">
              <a:spAutoFit/>
            </a:bodyPr>
            <a:lstStyle/>
            <a:p>
              <a:r>
                <a:rPr lang="es-ES" dirty="0"/>
                <a:t> 2</a:t>
              </a:r>
            </a:p>
          </p:txBody>
        </p:sp>
        <p:sp>
          <p:nvSpPr>
            <p:cNvPr id="20" name="CuadroTexto 19">
              <a:extLst>
                <a:ext uri="{FF2B5EF4-FFF2-40B4-BE49-F238E27FC236}">
                  <a16:creationId xmlns:a16="http://schemas.microsoft.com/office/drawing/2014/main" id="{00D025F6-CEF6-4A57-8EAC-ACE23F5A03A4}"/>
                </a:ext>
              </a:extLst>
            </p:cNvPr>
            <p:cNvSpPr txBox="1"/>
            <p:nvPr/>
          </p:nvSpPr>
          <p:spPr>
            <a:xfrm>
              <a:off x="1340515" y="3478847"/>
              <a:ext cx="278454" cy="369332"/>
            </a:xfrm>
            <a:prstGeom prst="rect">
              <a:avLst/>
            </a:prstGeom>
            <a:noFill/>
          </p:spPr>
          <p:txBody>
            <a:bodyPr wrap="square" rtlCol="0">
              <a:spAutoFit/>
            </a:bodyPr>
            <a:lstStyle/>
            <a:p>
              <a:r>
                <a:rPr lang="es-ES" dirty="0"/>
                <a:t>3</a:t>
              </a:r>
            </a:p>
          </p:txBody>
        </p:sp>
      </p:grpSp>
    </p:spTree>
    <p:extLst>
      <p:ext uri="{BB962C8B-B14F-4D97-AF65-F5344CB8AC3E}">
        <p14:creationId xmlns:p14="http://schemas.microsoft.com/office/powerpoint/2010/main" val="298627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4125" y="1696232"/>
            <a:ext cx="5961184" cy="138499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Net zoals gratis goederen in plaats van fysieke producten een steeds</a:t>
            </a:r>
          </a:p>
          <a:p>
            <a:pPr>
              <a:defRPr/>
            </a:pPr>
            <a:r>
              <a:rPr lang="nl-BE" altLang="es-ES" sz="1200" dirty="0">
                <a:latin typeface="Arial Rounded MT Bold" panose="020F0704030504030204" pitchFamily="34" charset="0"/>
              </a:rPr>
              <a:t>belangrijk deel van de consumptie, immateriële activa zijn ook een groeiend kapitaalgoed van de economie.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Productie in het tweede tijdperk van machines is minder afhankelijk van machines en fysieke structuren (kapitaalgoederen) en meer van de vier categorieën van immateriële activa:</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7A3AD81-A173-4595-B8A6-507C57769EF3}"/>
              </a:ext>
            </a:extLst>
          </p:cNvPr>
          <p:cNvSpPr/>
          <p:nvPr/>
        </p:nvSpPr>
        <p:spPr>
          <a:xfrm>
            <a:off x="1578879" y="127560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306E5746-A9A5-4952-BE62-03FA1474005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Forma libre: forma 8">
            <a:extLst>
              <a:ext uri="{FF2B5EF4-FFF2-40B4-BE49-F238E27FC236}">
                <a16:creationId xmlns:a16="http://schemas.microsoft.com/office/drawing/2014/main" id="{0DF41514-8FC4-466E-A07E-AB374A5F5613}"/>
              </a:ext>
            </a:extLst>
          </p:cNvPr>
          <p:cNvSpPr/>
          <p:nvPr/>
        </p:nvSpPr>
        <p:spPr>
          <a:xfrm>
            <a:off x="1959923"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sp>
        <p:nvSpPr>
          <p:cNvPr id="24" name="Forma libre: forma 23">
            <a:extLst>
              <a:ext uri="{FF2B5EF4-FFF2-40B4-BE49-F238E27FC236}">
                <a16:creationId xmlns:a16="http://schemas.microsoft.com/office/drawing/2014/main" id="{36C783D0-4015-4C0B-841E-97338164E886}"/>
              </a:ext>
            </a:extLst>
          </p:cNvPr>
          <p:cNvSpPr/>
          <p:nvPr/>
        </p:nvSpPr>
        <p:spPr>
          <a:xfrm>
            <a:off x="5082235"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grpSp>
        <p:nvGrpSpPr>
          <p:cNvPr id="31" name="Grupo 30">
            <a:extLst>
              <a:ext uri="{FF2B5EF4-FFF2-40B4-BE49-F238E27FC236}">
                <a16:creationId xmlns:a16="http://schemas.microsoft.com/office/drawing/2014/main" id="{4560FC66-8A5B-43EA-A9D3-61C84C225DFD}"/>
              </a:ext>
            </a:extLst>
          </p:cNvPr>
          <p:cNvGrpSpPr/>
          <p:nvPr/>
        </p:nvGrpSpPr>
        <p:grpSpPr>
          <a:xfrm>
            <a:off x="1721214" y="3190099"/>
            <a:ext cx="5824095" cy="1071214"/>
            <a:chOff x="1959923" y="2975344"/>
            <a:chExt cx="6095942" cy="1071214"/>
          </a:xfrm>
        </p:grpSpPr>
        <p:sp>
          <p:nvSpPr>
            <p:cNvPr id="12" name="Rectángulo 11">
              <a:extLst>
                <a:ext uri="{FF2B5EF4-FFF2-40B4-BE49-F238E27FC236}">
                  <a16:creationId xmlns:a16="http://schemas.microsoft.com/office/drawing/2014/main" id="{1B94C3B9-DA0F-45F9-978A-1427F703B989}"/>
                </a:ext>
              </a:extLst>
            </p:cNvPr>
            <p:cNvSpPr/>
            <p:nvPr/>
          </p:nvSpPr>
          <p:spPr>
            <a:xfrm>
              <a:off x="1959923" y="3120722"/>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9BFB5E35-F332-41A4-AE3B-EDEAC411B32A}"/>
                </a:ext>
              </a:extLst>
            </p:cNvPr>
            <p:cNvSpPr/>
            <p:nvPr/>
          </p:nvSpPr>
          <p:spPr>
            <a:xfrm>
              <a:off x="2168077" y="2975344"/>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err="1">
                  <a:solidFill>
                    <a:srgbClr val="E941D5"/>
                  </a:solidFill>
                  <a:latin typeface="Arial Rounded MT Bold" panose="020F0704030504030204" pitchFamily="34" charset="0"/>
                </a:rPr>
                <a:t>intellectueel</a:t>
              </a:r>
              <a:r>
                <a:rPr lang="en-US" altLang="es-ES" sz="1200" i="1" dirty="0">
                  <a:solidFill>
                    <a:srgbClr val="E941D5"/>
                  </a:solidFill>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eigendom</a:t>
              </a:r>
              <a:endParaRPr lang="en-US" altLang="es-ES" sz="1200" i="1" dirty="0">
                <a:solidFill>
                  <a:srgbClr val="E941D5"/>
                </a:solidFill>
                <a:latin typeface="Arial Rounded MT Bold" panose="020F0704030504030204" pitchFamily="34" charset="0"/>
              </a:endParaRPr>
            </a:p>
          </p:txBody>
        </p:sp>
        <p:sp>
          <p:nvSpPr>
            <p:cNvPr id="18" name="Rectángulo 17">
              <a:extLst>
                <a:ext uri="{FF2B5EF4-FFF2-40B4-BE49-F238E27FC236}">
                  <a16:creationId xmlns:a16="http://schemas.microsoft.com/office/drawing/2014/main" id="{C243582A-E48D-4D03-9407-F816F318AA4E}"/>
                </a:ext>
              </a:extLst>
            </p:cNvPr>
            <p:cNvSpPr/>
            <p:nvPr/>
          </p:nvSpPr>
          <p:spPr>
            <a:xfrm>
              <a:off x="1959923" y="3629925"/>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orma libre: forma 18">
              <a:extLst>
                <a:ext uri="{FF2B5EF4-FFF2-40B4-BE49-F238E27FC236}">
                  <a16:creationId xmlns:a16="http://schemas.microsoft.com/office/drawing/2014/main" id="{62206FD2-C36B-4CB0-A0E0-4AFC2A0B29EF}"/>
                </a:ext>
              </a:extLst>
            </p:cNvPr>
            <p:cNvSpPr/>
            <p:nvPr/>
          </p:nvSpPr>
          <p:spPr>
            <a:xfrm>
              <a:off x="2168077"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err="1">
                  <a:solidFill>
                    <a:srgbClr val="E941D5"/>
                  </a:solidFill>
                  <a:latin typeface="Arial Rounded MT Bold" panose="020F0704030504030204" pitchFamily="34" charset="0"/>
                </a:rPr>
                <a:t>organisatorisch</a:t>
              </a:r>
              <a:r>
                <a:rPr lang="en-US" altLang="es-ES" sz="1200" i="1" dirty="0">
                  <a:solidFill>
                    <a:srgbClr val="E941D5"/>
                  </a:solidFill>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kapitaal</a:t>
              </a:r>
              <a:endParaRPr lang="en-US" altLang="es-ES" sz="1200" i="1" dirty="0">
                <a:solidFill>
                  <a:srgbClr val="E941D5"/>
                </a:solidFill>
                <a:latin typeface="Arial Rounded MT Bold" panose="020F0704030504030204" pitchFamily="34" charset="0"/>
              </a:endParaRPr>
            </a:p>
          </p:txBody>
        </p:sp>
        <p:sp>
          <p:nvSpPr>
            <p:cNvPr id="20" name="Rectángulo 19">
              <a:extLst>
                <a:ext uri="{FF2B5EF4-FFF2-40B4-BE49-F238E27FC236}">
                  <a16:creationId xmlns:a16="http://schemas.microsoft.com/office/drawing/2014/main" id="{3BC7C07B-6E3E-40B6-AEC6-69BB679C8F72}"/>
                </a:ext>
              </a:extLst>
            </p:cNvPr>
            <p:cNvSpPr/>
            <p:nvPr/>
          </p:nvSpPr>
          <p:spPr>
            <a:xfrm>
              <a:off x="5048260" y="3147126"/>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orma libre: forma 20">
              <a:extLst>
                <a:ext uri="{FF2B5EF4-FFF2-40B4-BE49-F238E27FC236}">
                  <a16:creationId xmlns:a16="http://schemas.microsoft.com/office/drawing/2014/main" id="{10A04DC3-BFA0-409C-8B1D-A8108DE1A6AD}"/>
                </a:ext>
              </a:extLst>
            </p:cNvPr>
            <p:cNvSpPr/>
            <p:nvPr/>
          </p:nvSpPr>
          <p:spPr>
            <a:xfrm>
              <a:off x="5256414" y="30017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a:solidFill>
                    <a:srgbClr val="E941D5"/>
                  </a:solidFill>
                  <a:latin typeface="Arial Rounded MT Bold" panose="020F0704030504030204" pitchFamily="34" charset="0"/>
                </a:rPr>
                <a:t>door </a:t>
              </a:r>
              <a:r>
                <a:rPr lang="en-US" altLang="es-ES" sz="1200" i="1" dirty="0" err="1">
                  <a:solidFill>
                    <a:srgbClr val="E941D5"/>
                  </a:solidFill>
                  <a:latin typeface="Arial Rounded MT Bold" panose="020F0704030504030204" pitchFamily="34" charset="0"/>
                </a:rPr>
                <a:t>gebruikers</a:t>
              </a:r>
              <a:r>
                <a:rPr lang="en-US" altLang="es-ES" sz="1200" i="1" dirty="0">
                  <a:solidFill>
                    <a:srgbClr val="E941D5"/>
                  </a:solidFill>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gegenereerde</a:t>
              </a:r>
              <a:r>
                <a:rPr lang="en-US" altLang="es-ES" sz="1200" i="1" dirty="0">
                  <a:solidFill>
                    <a:srgbClr val="E941D5"/>
                  </a:solidFill>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inhoud</a:t>
              </a:r>
              <a:endParaRPr lang="en-US" altLang="es-ES" sz="1200" i="1" dirty="0">
                <a:solidFill>
                  <a:srgbClr val="E941D5"/>
                </a:solidFill>
                <a:latin typeface="Arial Rounded MT Bold" panose="020F0704030504030204" pitchFamily="34" charset="0"/>
              </a:endParaRPr>
            </a:p>
          </p:txBody>
        </p:sp>
        <p:sp>
          <p:nvSpPr>
            <p:cNvPr id="25" name="Rectángulo 24">
              <a:extLst>
                <a:ext uri="{FF2B5EF4-FFF2-40B4-BE49-F238E27FC236}">
                  <a16:creationId xmlns:a16="http://schemas.microsoft.com/office/drawing/2014/main" id="{204E5A7A-3640-4CD6-880D-7A98DDEA4C79}"/>
                </a:ext>
              </a:extLst>
            </p:cNvPr>
            <p:cNvSpPr/>
            <p:nvPr/>
          </p:nvSpPr>
          <p:spPr>
            <a:xfrm>
              <a:off x="5082235" y="3682733"/>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id="{926E7BCE-8018-4035-B301-FC8B8EF1C8CF}"/>
                </a:ext>
              </a:extLst>
            </p:cNvPr>
            <p:cNvSpPr/>
            <p:nvPr/>
          </p:nvSpPr>
          <p:spPr>
            <a:xfrm>
              <a:off x="5290389" y="3537355"/>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err="1">
                  <a:solidFill>
                    <a:srgbClr val="E941D5"/>
                  </a:solidFill>
                  <a:latin typeface="Arial Rounded MT Bold" panose="020F0704030504030204" pitchFamily="34" charset="0"/>
                </a:rPr>
                <a:t>menselijk</a:t>
              </a:r>
              <a:r>
                <a:rPr lang="en-US" altLang="es-ES" sz="1200" i="1" dirty="0">
                  <a:solidFill>
                    <a:srgbClr val="E941D5"/>
                  </a:solidFill>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vermogen</a:t>
              </a:r>
              <a:endParaRPr lang="en-GB" altLang="es-ES" sz="1200" i="1" dirty="0">
                <a:solidFill>
                  <a:srgbClr val="E941D5"/>
                </a:solidFill>
                <a:latin typeface="Arial Rounded MT Bold" panose="020F0704030504030204" pitchFamily="34" charset="0"/>
              </a:endParaRPr>
            </a:p>
          </p:txBody>
        </p:sp>
      </p:grpSp>
      <p:sp>
        <p:nvSpPr>
          <p:cNvPr id="28" name="Forma libre: forma 27">
            <a:extLst>
              <a:ext uri="{FF2B5EF4-FFF2-40B4-BE49-F238E27FC236}">
                <a16:creationId xmlns:a16="http://schemas.microsoft.com/office/drawing/2014/main" id="{7092610A-6499-4425-9FDC-432DE43B773A}"/>
              </a:ext>
            </a:extLst>
          </p:cNvPr>
          <p:cNvSpPr/>
          <p:nvPr/>
        </p:nvSpPr>
        <p:spPr>
          <a:xfrm>
            <a:off x="5290389"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
        <p:nvSpPr>
          <p:cNvPr id="30" name="Forma libre: forma 29">
            <a:extLst>
              <a:ext uri="{FF2B5EF4-FFF2-40B4-BE49-F238E27FC236}">
                <a16:creationId xmlns:a16="http://schemas.microsoft.com/office/drawing/2014/main" id="{759F2165-138E-4784-84BC-210F8209B4F6}"/>
              </a:ext>
            </a:extLst>
          </p:cNvPr>
          <p:cNvSpPr/>
          <p:nvPr/>
        </p:nvSpPr>
        <p:spPr>
          <a:xfrm>
            <a:off x="5290389" y="3993751"/>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Tree>
    <p:extLst>
      <p:ext uri="{BB962C8B-B14F-4D97-AF65-F5344CB8AC3E}">
        <p14:creationId xmlns:p14="http://schemas.microsoft.com/office/powerpoint/2010/main" val="390265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4806" y="1931924"/>
            <a:ext cx="5984473" cy="1384995"/>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tweede, en zelfs bredere, categorie van immateriële activa is organisatorisch kapitaal zoals nieuwe </a:t>
            </a:r>
            <a:r>
              <a:rPr lang="nl-BE" altLang="es-ES" sz="1200" dirty="0" err="1">
                <a:latin typeface="Arial Rounded MT Bold" panose="020F0704030504030204" pitchFamily="34" charset="0"/>
              </a:rPr>
              <a:t>beheersprocedures</a:t>
            </a:r>
            <a:r>
              <a:rPr lang="nl-BE" altLang="es-ES" sz="1200" dirty="0">
                <a:latin typeface="Arial Rounded MT Bold" panose="020F0704030504030204" pitchFamily="34" charset="0"/>
              </a:rPr>
              <a:t>, productietechnieken, vormen van</a:t>
            </a:r>
          </a:p>
          <a:p>
            <a:pPr>
              <a:defRPr/>
            </a:pPr>
            <a:r>
              <a:rPr lang="nl-BE" altLang="es-ES" sz="1200" dirty="0">
                <a:latin typeface="Arial Rounded MT Bold" panose="020F0704030504030204" pitchFamily="34" charset="0"/>
              </a:rPr>
              <a:t>organisatie- en businessmodellen.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effectieve gebruik van nieuwe technologieën van het tweede tijdperk van machines bijna vereist steevast veranderingen in de organisatie van het werk.</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22881B-81CB-46E5-9B0D-BED97BFC2199}"/>
              </a:ext>
            </a:extLst>
          </p:cNvPr>
          <p:cNvSpPr/>
          <p:nvPr/>
        </p:nvSpPr>
        <p:spPr>
          <a:xfrm>
            <a:off x="1582849" y="1491103"/>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55EA40E3-88BE-4DB3-9D5F-9EE7AF9BC9F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478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8262" y="1872902"/>
            <a:ext cx="5835078" cy="46166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Door gebruikers gegenereerde inhoud is de derde, kleinere maar snelgroeiende categorie van immateriële activa.</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E69656E-7347-46A6-B0FC-060335402CFA}"/>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169F548-9A5A-463F-93D3-115CBA1B011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D8BD154-285F-4185-B9F6-E9EF97BF1DE6}"/>
              </a:ext>
            </a:extLst>
          </p:cNvPr>
          <p:cNvSpPr txBox="1"/>
          <p:nvPr/>
        </p:nvSpPr>
        <p:spPr>
          <a:xfrm>
            <a:off x="1610094" y="2383387"/>
            <a:ext cx="3177930" cy="1200329"/>
          </a:xfrm>
          <a:prstGeom prst="rect">
            <a:avLst/>
          </a:prstGeom>
          <a:noFill/>
        </p:spPr>
        <p:txBody>
          <a:bodyPr wrap="square">
            <a:spAutoFit/>
          </a:bodyPr>
          <a:lstStyle/>
          <a:p>
            <a:pPr>
              <a:defRPr/>
            </a:pPr>
            <a:r>
              <a:rPr lang="nl-BE" altLang="es-ES" sz="1200" dirty="0">
                <a:latin typeface="Arial Rounded MT Bold" panose="020F0704030504030204" pitchFamily="34" charset="0"/>
              </a:rPr>
              <a:t>Gebruikers van Facebook, YouTube, Twitter, Instagram, Pinterest en andere vormen van online content consumeren niet alleen de content, waarbij ze het eerder besproken consumentensurplus opnemen, maar ze produceren ook zelf content.</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E809705F-805F-4D3E-B49C-D9CBB46DEAA3}"/>
              </a:ext>
            </a:extLst>
          </p:cNvPr>
          <p:cNvSpPr/>
          <p:nvPr/>
        </p:nvSpPr>
        <p:spPr>
          <a:xfrm rot="10800000">
            <a:off x="5165595" y="2372909"/>
            <a:ext cx="2348499" cy="160019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C23535F9-27E8-4506-8229-88278D28EB93}"/>
              </a:ext>
            </a:extLst>
          </p:cNvPr>
          <p:cNvSpPr/>
          <p:nvPr/>
        </p:nvSpPr>
        <p:spPr>
          <a:xfrm>
            <a:off x="4824451" y="2334567"/>
            <a:ext cx="2208058" cy="160019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302D6ED-B3FB-444F-856C-21782EC56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479800"/>
            <a:ext cx="2341780" cy="1311397"/>
          </a:xfrm>
          <a:prstGeom prst="rect">
            <a:avLst/>
          </a:prstGeom>
        </p:spPr>
      </p:pic>
    </p:spTree>
    <p:extLst>
      <p:ext uri="{BB962C8B-B14F-4D97-AF65-F5344CB8AC3E}">
        <p14:creationId xmlns:p14="http://schemas.microsoft.com/office/powerpoint/2010/main" val="51475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880" y="1861499"/>
            <a:ext cx="5966430"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43.200 uur aan nieuwe video's wordt dagelijks op YouTube geplaatst, en 250</a:t>
            </a:r>
          </a:p>
          <a:p>
            <a:pPr>
              <a:defRPr/>
            </a:pPr>
            <a:r>
              <a:rPr lang="nl-BE" altLang="es-ES" sz="1200" dirty="0">
                <a:latin typeface="Arial Rounded MT Bold" panose="020F0704030504030204" pitchFamily="34" charset="0"/>
              </a:rPr>
              <a:t>miljoen nieuwe foto's worden elke dag geüpload naar Facebook.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Bovendien leveren de gebruikers waardevolle, zo niet gemeten, inhoud in de vorm van beoordelingen op sites als Amazon en </a:t>
            </a:r>
            <a:r>
              <a:rPr lang="nl-BE" altLang="es-ES" sz="1200" dirty="0" err="1">
                <a:latin typeface="Arial Rounded MT Bold" panose="020F0704030504030204" pitchFamily="34" charset="0"/>
              </a:rPr>
              <a:t>TripAdvisor</a:t>
            </a:r>
            <a:r>
              <a:rPr lang="nl-BE" altLang="es-ES" sz="1200" dirty="0">
                <a:latin typeface="Arial Rounded MT Bold" panose="020F0704030504030204" pitchFamily="34" charset="0"/>
              </a:rPr>
              <a: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Door gebruikers gegenereerde inhoud omvat zelfs eenvoudige informatie die wordt gebruikt om beoordelingen te rangschikken en de inhoud zelf te presenteren, bijvoorbeeld wanneer Amazon vraagt: "Was dit recensie nuttig voor u?”</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7C2AF9E-16AA-4B14-AC66-1B1A8FB3CCBB}"/>
              </a:ext>
            </a:extLst>
          </p:cNvPr>
          <p:cNvSpPr/>
          <p:nvPr/>
        </p:nvSpPr>
        <p:spPr>
          <a:xfrm>
            <a:off x="1578879" y="131749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761372F3-6D91-467B-BC11-8BF61196196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3501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1318585"/>
            <a:ext cx="5894422" cy="4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6484" y="1871406"/>
            <a:ext cx="5974300" cy="46166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Hardware- en softwarebedrijven concurreren tegenwoordig om de</a:t>
            </a:r>
          </a:p>
          <a:p>
            <a:pPr>
              <a:defRPr/>
            </a:pPr>
            <a:r>
              <a:rPr lang="nl-BE" altLang="es-ES" sz="1200" dirty="0">
                <a:latin typeface="Arial Rounded MT Bold" panose="020F0704030504030204" pitchFamily="34" charset="0"/>
              </a:rPr>
              <a:t>productiviteit van hun user-</a:t>
            </a:r>
            <a:r>
              <a:rPr lang="nl-BE" altLang="es-ES" sz="1200" dirty="0" err="1">
                <a:latin typeface="Arial Rounded MT Bold" panose="020F0704030504030204" pitchFamily="34" charset="0"/>
              </a:rPr>
              <a:t>generated</a:t>
            </a:r>
            <a:r>
              <a:rPr lang="nl-BE" altLang="es-ES" sz="1200" dirty="0">
                <a:latin typeface="Arial Rounded MT Bold" panose="020F0704030504030204" pitchFamily="34" charset="0"/>
              </a:rPr>
              <a:t> content business.</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661B9B0-8A8A-43FE-93F3-A955D46A51AC}"/>
              </a:ext>
            </a:extLst>
          </p:cNvPr>
          <p:cNvSpPr/>
          <p:nvPr/>
        </p:nvSpPr>
        <p:spPr>
          <a:xfrm>
            <a:off x="1547664" y="14103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23F6122-F084-4352-BD70-3F37EF76EA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1FE07C0E-137D-42DE-BDAD-E30BE05EDB6A}"/>
              </a:ext>
            </a:extLst>
          </p:cNvPr>
          <p:cNvSpPr txBox="1"/>
          <p:nvPr/>
        </p:nvSpPr>
        <p:spPr>
          <a:xfrm>
            <a:off x="1506484" y="2395946"/>
            <a:ext cx="3564396" cy="1569660"/>
          </a:xfrm>
          <a:prstGeom prst="rect">
            <a:avLst/>
          </a:prstGeom>
          <a:noFill/>
        </p:spPr>
        <p:txBody>
          <a:bodyPr wrap="square">
            <a:spAutoFit/>
          </a:bodyPr>
          <a:lstStyle/>
          <a:p>
            <a:pPr>
              <a:defRPr/>
            </a:pPr>
            <a:r>
              <a:rPr lang="nl-BE" altLang="es-ES" sz="1200" dirty="0">
                <a:latin typeface="Arial Rounded MT Bold" panose="020F0704030504030204" pitchFamily="34" charset="0"/>
              </a:rPr>
              <a:t>Bijvoorbeeld smartphones en smartphone</a:t>
            </a:r>
          </a:p>
          <a:p>
            <a:pPr>
              <a:defRPr/>
            </a:pPr>
            <a:r>
              <a:rPr lang="nl-BE" altLang="es-ES" sz="1200" dirty="0">
                <a:latin typeface="Arial Rounded MT Bold" panose="020F0704030504030204" pitchFamily="34" charset="0"/>
              </a:rPr>
              <a:t>apps bieden nu eenvoudige of automatische tools om foto's op Facebook te plaatsen.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Deze inhoud heeft waarde voor andere gebruikers en kan worden beschouwd als een ander type immaterieel kapitaalgoed dat aan ons collectief wordt toegevoegd rijkdom.</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581484E4-38E4-453E-8B85-D43D1ABEAADB}"/>
              </a:ext>
            </a:extLst>
          </p:cNvPr>
          <p:cNvSpPr/>
          <p:nvPr/>
        </p:nvSpPr>
        <p:spPr>
          <a:xfrm rot="10800000">
            <a:off x="5302433" y="2441581"/>
            <a:ext cx="2140780" cy="1754325"/>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77465AA9-4638-4CF3-9957-4C5F8AFE3DA0}"/>
              </a:ext>
            </a:extLst>
          </p:cNvPr>
          <p:cNvSpPr/>
          <p:nvPr/>
        </p:nvSpPr>
        <p:spPr>
          <a:xfrm>
            <a:off x="4942392" y="2405392"/>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7" name="Imagen 6">
            <a:extLst>
              <a:ext uri="{FF2B5EF4-FFF2-40B4-BE49-F238E27FC236}">
                <a16:creationId xmlns:a16="http://schemas.microsoft.com/office/drawing/2014/main" id="{0F164D46-E99A-4A27-B891-43569A96F8F1}"/>
              </a:ext>
            </a:extLst>
          </p:cNvPr>
          <p:cNvPicPr>
            <a:picLocks noChangeAspect="1"/>
          </p:cNvPicPr>
          <p:nvPr/>
        </p:nvPicPr>
        <p:blipFill rotWithShape="1">
          <a:blip r:embed="rId4">
            <a:extLst>
              <a:ext uri="{28A0092B-C50C-407E-A947-70E740481C1C}">
                <a14:useLocalDpi xmlns:a14="http://schemas.microsoft.com/office/drawing/2010/main" val="0"/>
              </a:ext>
            </a:extLst>
          </a:blip>
          <a:srcRect l="6563" r="3806"/>
          <a:stretch/>
        </p:blipFill>
        <p:spPr>
          <a:xfrm>
            <a:off x="5148064" y="2560624"/>
            <a:ext cx="2140781" cy="1451286"/>
          </a:xfrm>
          <a:prstGeom prst="rect">
            <a:avLst/>
          </a:prstGeom>
        </p:spPr>
      </p:pic>
    </p:spTree>
    <p:extLst>
      <p:ext uri="{BB962C8B-B14F-4D97-AF65-F5344CB8AC3E}">
        <p14:creationId xmlns:p14="http://schemas.microsoft.com/office/powerpoint/2010/main" val="25498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181" y="128069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Intelligenyie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6FE713C-18F8-4FD7-B717-3BF28B413EF8}"/>
              </a:ext>
            </a:extLst>
          </p:cNvPr>
          <p:cNvGrpSpPr/>
          <p:nvPr/>
        </p:nvGrpSpPr>
        <p:grpSpPr>
          <a:xfrm>
            <a:off x="1517316" y="1456180"/>
            <a:ext cx="5912865" cy="351000"/>
            <a:chOff x="-837160" y="-513162"/>
            <a:chExt cx="4272380" cy="351000"/>
          </a:xfrm>
        </p:grpSpPr>
        <p:sp>
          <p:nvSpPr>
            <p:cNvPr id="11" name="Rectangle: Rounded Corners 10">
              <a:extLst>
                <a:ext uri="{FF2B5EF4-FFF2-40B4-BE49-F238E27FC236}">
                  <a16:creationId xmlns:a16="http://schemas.microsoft.com/office/drawing/2014/main" id="{08D4C448-CDE5-4E95-8898-EE6EDF47B436}"/>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4CECA21-2F01-4366-B82F-50103292591E}"/>
                </a:ext>
              </a:extLst>
            </p:cNvPr>
            <p:cNvSpPr txBox="1"/>
            <p:nvPr/>
          </p:nvSpPr>
          <p:spPr>
            <a:xfrm>
              <a:off x="-778984" y="-502766"/>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nl-BE" altLang="es-ES" sz="1200" dirty="0">
                  <a:solidFill>
                    <a:schemeClr val="tx1"/>
                  </a:solidFill>
                  <a:latin typeface="Arial Rounded MT Bold" panose="020F0704030504030204" pitchFamily="34" charset="0"/>
                </a:rPr>
                <a:t>Wat zijn de belangrijkste sprongen voorwaarts in de geschiedenis van de mensheid?</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7" name="Donut 24">
            <a:extLst>
              <a:ext uri="{FF2B5EF4-FFF2-40B4-BE49-F238E27FC236}">
                <a16:creationId xmlns:a16="http://schemas.microsoft.com/office/drawing/2014/main" id="{54D98AD8-4B91-42A7-A775-30B714E7934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8" name="Grupo 17">
            <a:extLst>
              <a:ext uri="{FF2B5EF4-FFF2-40B4-BE49-F238E27FC236}">
                <a16:creationId xmlns:a16="http://schemas.microsoft.com/office/drawing/2014/main" id="{07173B41-BFA2-45C9-817F-A1DA0FB93DAD}"/>
              </a:ext>
            </a:extLst>
          </p:cNvPr>
          <p:cNvGrpSpPr/>
          <p:nvPr/>
        </p:nvGrpSpPr>
        <p:grpSpPr>
          <a:xfrm>
            <a:off x="1607572" y="2092383"/>
            <a:ext cx="5928856" cy="2143894"/>
            <a:chOff x="1607572" y="2092383"/>
            <a:chExt cx="5928856" cy="2143894"/>
          </a:xfrm>
          <a:solidFill>
            <a:schemeClr val="accent4">
              <a:lumMod val="60000"/>
              <a:lumOff val="40000"/>
            </a:schemeClr>
          </a:solidFill>
        </p:grpSpPr>
        <p:sp>
          <p:nvSpPr>
            <p:cNvPr id="5" name="Forma libre: forma 4">
              <a:extLst>
                <a:ext uri="{FF2B5EF4-FFF2-40B4-BE49-F238E27FC236}">
                  <a16:creationId xmlns:a16="http://schemas.microsoft.com/office/drawing/2014/main" id="{003755BA-554A-4469-9A28-96A0E9E3E3DE}"/>
                </a:ext>
              </a:extLst>
            </p:cNvPr>
            <p:cNvSpPr/>
            <p:nvPr/>
          </p:nvSpPr>
          <p:spPr>
            <a:xfrm>
              <a:off x="1607572" y="2092383"/>
              <a:ext cx="2091315"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421358" tIns="317696" rIns="421358" bIns="317696" numCol="1" spcCol="1270" anchor="ctr" anchorCtr="0">
              <a:noAutofit/>
            </a:bodyPr>
            <a:lstStyle/>
            <a:p>
              <a:pPr lvl="0" algn="ctr" defTabSz="400050">
                <a:lnSpc>
                  <a:spcPct val="90000"/>
                </a:lnSpc>
                <a:spcBef>
                  <a:spcPct val="0"/>
                </a:spcBef>
                <a:spcAft>
                  <a:spcPct val="35000"/>
                </a:spcAft>
              </a:pPr>
              <a:r>
                <a:rPr lang="nl-BE" altLang="es-ES" sz="900" dirty="0">
                  <a:latin typeface="Arial Rounded MT Bold" panose="020F0704030504030204" pitchFamily="34" charset="0"/>
                </a:rPr>
                <a:t>Een van de redenen waarom deze vraag moeilijk te beantwoorden is, is dat het niet duidelijk is welke criteria we moeten gebruiken.</a:t>
              </a:r>
              <a:endParaRPr lang="es-ES" sz="900" kern="1200" dirty="0"/>
            </a:p>
          </p:txBody>
        </p:sp>
        <p:sp>
          <p:nvSpPr>
            <p:cNvPr id="7" name="Forma libre: forma 6">
              <a:extLst>
                <a:ext uri="{FF2B5EF4-FFF2-40B4-BE49-F238E27FC236}">
                  <a16:creationId xmlns:a16="http://schemas.microsoft.com/office/drawing/2014/main" id="{E2306E31-D7D7-43F5-9C61-51A7C633FB20}"/>
                </a:ext>
              </a:extLst>
            </p:cNvPr>
            <p:cNvSpPr/>
            <p:nvPr/>
          </p:nvSpPr>
          <p:spPr>
            <a:xfrm>
              <a:off x="3419871" y="2098157"/>
              <a:ext cx="2185906" cy="2085539"/>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32002"/>
                <a:satOff val="14221"/>
                <a:lumOff val="7333"/>
                <a:alphaOff val="0"/>
              </a:schemeClr>
            </a:fillRef>
            <a:effectRef idx="0">
              <a:schemeClr val="accent1">
                <a:shade val="80000"/>
                <a:alpha val="50000"/>
                <a:hueOff val="-32002"/>
                <a:satOff val="14221"/>
                <a:lumOff val="7333"/>
                <a:alphaOff val="0"/>
              </a:schemeClr>
            </a:effectRef>
            <a:fontRef idx="minor">
              <a:schemeClr val="tx1"/>
            </a:fontRef>
          </p:style>
          <p:txBody>
            <a:bodyPr spcFirstLastPara="0" vert="horz" wrap="square" lIns="421358" tIns="317696" rIns="421358" bIns="317696" numCol="1" spcCol="1270" anchor="ctr" anchorCtr="0">
              <a:noAutofit/>
            </a:bodyPr>
            <a:lstStyle/>
            <a:p>
              <a:pPr lvl="0" algn="ctr" defTabSz="400050">
                <a:lnSpc>
                  <a:spcPct val="90000"/>
                </a:lnSpc>
                <a:spcBef>
                  <a:spcPct val="0"/>
                </a:spcBef>
                <a:spcAft>
                  <a:spcPct val="35000"/>
                </a:spcAft>
              </a:pPr>
              <a:r>
                <a:rPr lang="nl-BE" altLang="es-ES" sz="900" dirty="0">
                  <a:solidFill>
                    <a:schemeClr val="tx2">
                      <a:lumMod val="60000"/>
                      <a:lumOff val="40000"/>
                    </a:schemeClr>
                  </a:solidFill>
                  <a:latin typeface="Arial Rounded MT Bold" panose="020F0704030504030204" pitchFamily="34" charset="0"/>
                </a:rPr>
                <a:t>Wat is een echte sprong voorwaarts?</a:t>
              </a:r>
              <a:endParaRPr lang="es-ES" sz="900" kern="1200" dirty="0">
                <a:solidFill>
                  <a:schemeClr val="tx2">
                    <a:lumMod val="60000"/>
                    <a:lumOff val="40000"/>
                  </a:schemeClr>
                </a:solidFill>
              </a:endParaRPr>
            </a:p>
          </p:txBody>
        </p:sp>
        <p:sp>
          <p:nvSpPr>
            <p:cNvPr id="9" name="Forma libre: forma 8">
              <a:extLst>
                <a:ext uri="{FF2B5EF4-FFF2-40B4-BE49-F238E27FC236}">
                  <a16:creationId xmlns:a16="http://schemas.microsoft.com/office/drawing/2014/main" id="{7B3BCB2D-EC52-4C66-95F5-5ABA7E1FE5EC}"/>
                </a:ext>
              </a:extLst>
            </p:cNvPr>
            <p:cNvSpPr/>
            <p:nvPr/>
          </p:nvSpPr>
          <p:spPr>
            <a:xfrm>
              <a:off x="5386180" y="2144963"/>
              <a:ext cx="2150248"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64004"/>
                <a:satOff val="28442"/>
                <a:lumOff val="14666"/>
                <a:alphaOff val="0"/>
              </a:schemeClr>
            </a:fillRef>
            <a:effectRef idx="0">
              <a:schemeClr val="accent1">
                <a:shade val="80000"/>
                <a:alpha val="50000"/>
                <a:hueOff val="-64004"/>
                <a:satOff val="28442"/>
                <a:lumOff val="14666"/>
                <a:alphaOff val="0"/>
              </a:schemeClr>
            </a:effectRef>
            <a:fontRef idx="minor">
              <a:schemeClr val="tx1"/>
            </a:fontRef>
          </p:style>
          <p:txBody>
            <a:bodyPr spcFirstLastPara="0" vert="horz" wrap="square" lIns="421358" tIns="317696" rIns="421358" bIns="317696" numCol="1" spcCol="1270" anchor="ctr" anchorCtr="0">
              <a:noAutofit/>
            </a:bodyPr>
            <a:lstStyle/>
            <a:p>
              <a:pPr lvl="0" algn="ctr" defTabSz="400050">
                <a:lnSpc>
                  <a:spcPct val="90000"/>
                </a:lnSpc>
                <a:spcBef>
                  <a:spcPct val="0"/>
                </a:spcBef>
                <a:spcAft>
                  <a:spcPct val="35000"/>
                </a:spcAft>
              </a:pPr>
              <a:r>
                <a:rPr lang="nl-BE" altLang="es-ES" sz="900" dirty="0">
                  <a:latin typeface="Arial Rounded MT Bold" panose="020F0704030504030204" pitchFamily="34" charset="0"/>
                </a:rPr>
                <a:t>We denken het bijna allemaal</a:t>
              </a:r>
            </a:p>
            <a:p>
              <a:pPr lvl="0" algn="ctr" defTabSz="400050">
                <a:lnSpc>
                  <a:spcPct val="90000"/>
                </a:lnSpc>
                <a:spcBef>
                  <a:spcPct val="0"/>
                </a:spcBef>
                <a:spcAft>
                  <a:spcPct val="35000"/>
                </a:spcAft>
              </a:pPr>
              <a:r>
                <a:rPr lang="nl-BE" altLang="es-ES" sz="900" dirty="0">
                  <a:latin typeface="Arial Rounded MT Bold" panose="020F0704030504030204" pitchFamily="34" charset="0"/>
                </a:rPr>
                <a:t>moet een evenement zijn of</a:t>
              </a:r>
            </a:p>
            <a:p>
              <a:pPr lvl="0" algn="ctr" defTabSz="400050">
                <a:lnSpc>
                  <a:spcPct val="90000"/>
                </a:lnSpc>
                <a:spcBef>
                  <a:spcPct val="0"/>
                </a:spcBef>
                <a:spcAft>
                  <a:spcPct val="35000"/>
                </a:spcAft>
              </a:pPr>
              <a:r>
                <a:rPr lang="nl-BE" altLang="es-ES" sz="900" dirty="0">
                  <a:latin typeface="Arial Rounded MT Bold" panose="020F0704030504030204" pitchFamily="34" charset="0"/>
                </a:rPr>
                <a:t>vooruitgang dat</a:t>
              </a:r>
            </a:p>
            <a:p>
              <a:pPr lvl="0" algn="ctr" defTabSz="400050">
                <a:lnSpc>
                  <a:spcPct val="90000"/>
                </a:lnSpc>
                <a:spcBef>
                  <a:spcPct val="0"/>
                </a:spcBef>
                <a:spcAft>
                  <a:spcPct val="35000"/>
                </a:spcAft>
              </a:pPr>
              <a:r>
                <a:rPr lang="nl-BE" altLang="es-ES" sz="900" dirty="0">
                  <a:latin typeface="Arial Rounded MT Bold" panose="020F0704030504030204" pitchFamily="34" charset="0"/>
                </a:rPr>
                <a:t>significant verandert</a:t>
              </a:r>
            </a:p>
            <a:p>
              <a:pPr lvl="0" algn="ctr" defTabSz="400050">
                <a:lnSpc>
                  <a:spcPct val="90000"/>
                </a:lnSpc>
                <a:spcBef>
                  <a:spcPct val="0"/>
                </a:spcBef>
                <a:spcAft>
                  <a:spcPct val="35000"/>
                </a:spcAft>
              </a:pPr>
              <a:r>
                <a:rPr lang="nl-BE" altLang="es-ES" sz="900" dirty="0">
                  <a:latin typeface="Arial Rounded MT Bold" panose="020F0704030504030204" pitchFamily="34" charset="0"/>
                </a:rPr>
                <a:t> de loop van de dingen, een moment dat "de curve van de mens verandert"</a:t>
              </a:r>
            </a:p>
            <a:p>
              <a:pPr lvl="0" algn="ctr" defTabSz="400050">
                <a:lnSpc>
                  <a:spcPct val="90000"/>
                </a:lnSpc>
                <a:spcBef>
                  <a:spcPct val="0"/>
                </a:spcBef>
                <a:spcAft>
                  <a:spcPct val="35000"/>
                </a:spcAft>
              </a:pPr>
              <a:r>
                <a:rPr lang="nl-BE" altLang="es-ES" sz="900" dirty="0">
                  <a:latin typeface="Arial Rounded MT Bold" panose="020F0704030504030204" pitchFamily="34" charset="0"/>
                </a:rPr>
                <a:t>geschiedenis.</a:t>
              </a:r>
              <a:endParaRPr lang="es-ES" sz="900" kern="1200" dirty="0"/>
            </a:p>
          </p:txBody>
        </p:sp>
      </p:grpSp>
    </p:spTree>
    <p:extLst>
      <p:ext uri="{BB962C8B-B14F-4D97-AF65-F5344CB8AC3E}">
        <p14:creationId xmlns:p14="http://schemas.microsoft.com/office/powerpoint/2010/main" val="28688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DBD3C6A0-4365-4653-9DE6-25F3B2770986}"/>
              </a:ext>
            </a:extLst>
          </p:cNvPr>
          <p:cNvSpPr/>
          <p:nvPr/>
        </p:nvSpPr>
        <p:spPr>
          <a:xfrm>
            <a:off x="1013867" y="2239637"/>
            <a:ext cx="1414693" cy="119507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7870" y="2161791"/>
            <a:ext cx="5923812"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vierde en grootste categorie is de waarde van menselijk kapitaal. de vele jaren Dat we allemaal op school besteden aan het leren van vaardigheden zoals lezen, schrijven en rekenen, evenals de extra updates die op het werk kunnen plaatsvinden, maken ons productiever en zijn in sommige gevallen intrinsiek lonend.</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7EABC15-C55E-45E4-9459-6A92BA08E50F}"/>
              </a:ext>
            </a:extLst>
          </p:cNvPr>
          <p:cNvSpPr/>
          <p:nvPr/>
        </p:nvSpPr>
        <p:spPr>
          <a:xfrm>
            <a:off x="1610094" y="18093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4F8E0AC-8833-4A0B-929D-9E753977AE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6151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8068" y="2004706"/>
            <a:ext cx="5909692"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lgn="just">
              <a:defRPr/>
            </a:pPr>
            <a:r>
              <a:rPr lang="nl-BE" altLang="es-ES" sz="1200" dirty="0">
                <a:latin typeface="Arial Rounded MT Bold" panose="020F0704030504030204" pitchFamily="34" charset="0"/>
              </a:rPr>
              <a:t>Econoom Adam Smith begreep dat een van de grootste nadelen van het eerste tijdperk van machines was dat het de arbeiders dwong om repetitieve handelingen uit te voeren.</a:t>
            </a:r>
          </a:p>
          <a:p>
            <a:pPr algn="just">
              <a:defRPr/>
            </a:pPr>
            <a:r>
              <a:rPr lang="nl-BE" altLang="es-ES" sz="1200" dirty="0">
                <a:latin typeface="Arial Rounded MT Bold" panose="020F0704030504030204" pitchFamily="34" charset="0"/>
              </a:rPr>
              <a:t>taken.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9B0B3B9-B0A5-4CEC-AB9C-818FAE2A4771}"/>
              </a:ext>
            </a:extLst>
          </p:cNvPr>
          <p:cNvSpPr/>
          <p:nvPr/>
        </p:nvSpPr>
        <p:spPr>
          <a:xfrm>
            <a:off x="1580480" y="173900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BBF3951-A23F-40FF-B12E-BF0964E240E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01CDD1B5-B096-4483-ACC5-2A31B165A8D5}"/>
              </a:ext>
            </a:extLst>
          </p:cNvPr>
          <p:cNvSpPr txBox="1"/>
          <p:nvPr/>
        </p:nvSpPr>
        <p:spPr>
          <a:xfrm>
            <a:off x="1525724" y="2955933"/>
            <a:ext cx="3198792" cy="1015663"/>
          </a:xfrm>
          <a:prstGeom prst="rect">
            <a:avLst/>
          </a:prstGeom>
          <a:noFill/>
        </p:spPr>
        <p:txBody>
          <a:bodyPr wrap="square">
            <a:spAutoFit/>
          </a:bodyPr>
          <a:lstStyle/>
          <a:p>
            <a:pPr algn="just">
              <a:defRPr/>
            </a:pPr>
            <a:r>
              <a:rPr lang="nl-BE" altLang="es-ES" sz="1200" dirty="0">
                <a:latin typeface="Arial Rounded MT Bold" panose="020F0704030504030204" pitchFamily="34" charset="0"/>
              </a:rPr>
              <a:t>In 1776 merkte hij op: “De man die zijn hele leven besteedt aan het uitvoeren van een paar simpele operaties, welke effecten zijn misschien? altijd hetzelfde, of bijna, hij heeft geen manier te begrijpen".</a:t>
            </a:r>
            <a:endParaRPr lang="en-GB" altLang="es-ES" sz="1200" dirty="0">
              <a:latin typeface="Arial Rounded MT Bold" panose="020F0704030504030204" pitchFamily="34" charset="0"/>
            </a:endParaRPr>
          </a:p>
        </p:txBody>
      </p:sp>
      <p:sp>
        <p:nvSpPr>
          <p:cNvPr id="17" name="object 2">
            <a:extLst>
              <a:ext uri="{FF2B5EF4-FFF2-40B4-BE49-F238E27FC236}">
                <a16:creationId xmlns:a16="http://schemas.microsoft.com/office/drawing/2014/main" id="{762E3F5E-91A7-490C-8A9E-37AED9EEF260}"/>
              </a:ext>
            </a:extLst>
          </p:cNvPr>
          <p:cNvSpPr/>
          <p:nvPr/>
        </p:nvSpPr>
        <p:spPr>
          <a:xfrm rot="10800000">
            <a:off x="5141910" y="2778256"/>
            <a:ext cx="2295850" cy="183407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E5E17F4D-E7DE-47DB-B111-022D2900B351}"/>
              </a:ext>
            </a:extLst>
          </p:cNvPr>
          <p:cNvSpPr/>
          <p:nvPr/>
        </p:nvSpPr>
        <p:spPr>
          <a:xfrm>
            <a:off x="4726860" y="2775746"/>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4E26C9-2DA3-4787-966E-4BF72E48A7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20" b="819"/>
          <a:stretch/>
        </p:blipFill>
        <p:spPr>
          <a:xfrm>
            <a:off x="4932040" y="2955933"/>
            <a:ext cx="2304256" cy="1443093"/>
          </a:xfrm>
          <a:prstGeom prst="rect">
            <a:avLst/>
          </a:prstGeom>
        </p:spPr>
      </p:pic>
    </p:spTree>
    <p:extLst>
      <p:ext uri="{BB962C8B-B14F-4D97-AF65-F5344CB8AC3E}">
        <p14:creationId xmlns:p14="http://schemas.microsoft.com/office/powerpoint/2010/main" val="297536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2904" y="1978844"/>
            <a:ext cx="5951190"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Investeringen in menselijk kapitaal zullen steeds belangrijker worden met de toenemende automatisering van routinewerk en de behoefte aan menselijke creativiteit.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3D49E33-1D76-4E4D-AF43-0163A8F7F305}"/>
              </a:ext>
            </a:extLst>
          </p:cNvPr>
          <p:cNvSpPr/>
          <p:nvPr/>
        </p:nvSpPr>
        <p:spPr>
          <a:xfrm>
            <a:off x="159859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Menselijke en kunstmatige intelligentie in het tweede tijdperk van machines</a:t>
            </a: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2E6979B-EF54-4FD7-B0DA-16C729C67EE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grama de flujo: intercalar 4">
            <a:extLst>
              <a:ext uri="{FF2B5EF4-FFF2-40B4-BE49-F238E27FC236}">
                <a16:creationId xmlns:a16="http://schemas.microsoft.com/office/drawing/2014/main" id="{0E5D56F8-C5CE-43D1-A9A5-DC6B1E92A41B}"/>
              </a:ext>
            </a:extLst>
          </p:cNvPr>
          <p:cNvSpPr/>
          <p:nvPr/>
        </p:nvSpPr>
        <p:spPr>
          <a:xfrm>
            <a:off x="7234618"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Diagrama de flujo: intercalar 12">
            <a:extLst>
              <a:ext uri="{FF2B5EF4-FFF2-40B4-BE49-F238E27FC236}">
                <a16:creationId xmlns:a16="http://schemas.microsoft.com/office/drawing/2014/main" id="{702C798C-EE8D-480D-B62D-68AD61466767}"/>
              </a:ext>
            </a:extLst>
          </p:cNvPr>
          <p:cNvSpPr/>
          <p:nvPr/>
        </p:nvSpPr>
        <p:spPr>
          <a:xfrm>
            <a:off x="1023494"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9209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6194"/>
            <a:ext cx="6202266" cy="46166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4E4F0E8-9744-4244-A115-1D926384FF4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35166C1-84AF-4476-8F1A-42F3B9F8811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7EAB0B72-A9C4-4A7E-9D6A-C11C6B598B35}"/>
              </a:ext>
            </a:extLst>
          </p:cNvPr>
          <p:cNvSpPr txBox="1"/>
          <p:nvPr/>
        </p:nvSpPr>
        <p:spPr>
          <a:xfrm>
            <a:off x="1583352" y="2198883"/>
            <a:ext cx="5868968" cy="830997"/>
          </a:xfrm>
          <a:prstGeom prst="rect">
            <a:avLst/>
          </a:prstGeom>
          <a:noFill/>
        </p:spPr>
        <p:txBody>
          <a:bodyPr wrap="square">
            <a:spAutoFit/>
          </a:bodyPr>
          <a:lstStyle/>
          <a:p>
            <a:pPr>
              <a:defRPr/>
            </a:pPr>
            <a:r>
              <a:rPr lang="nl-BE" altLang="es-ES" sz="1200" dirty="0">
                <a:latin typeface="Arial Rounded MT Bold" panose="020F0704030504030204" pitchFamily="34" charset="0"/>
              </a:rPr>
              <a:t>Kodak had ooit 145.300 mensen in dienst, waarvan een derde in Rochester,</a:t>
            </a:r>
          </a:p>
          <a:p>
            <a:pPr>
              <a:defRPr/>
            </a:pPr>
            <a:r>
              <a:rPr lang="nl-BE" altLang="es-ES" sz="1200" dirty="0">
                <a:latin typeface="Arial Rounded MT Bold" panose="020F0704030504030204" pitchFamily="34" charset="0"/>
              </a:rPr>
              <a:t>New York, terwijl indirect enkele duizenden</a:t>
            </a:r>
          </a:p>
          <a:p>
            <a:pPr>
              <a:defRPr/>
            </a:pPr>
            <a:r>
              <a:rPr lang="nl-BE" altLang="es-ES" sz="1200" dirty="0">
                <a:latin typeface="Arial Rounded MT Bold" panose="020F0704030504030204" pitchFamily="34" charset="0"/>
              </a:rPr>
              <a:t>werknemers door zijn grote toeleveringsketen en</a:t>
            </a:r>
          </a:p>
          <a:p>
            <a:pPr>
              <a:defRPr/>
            </a:pPr>
            <a:r>
              <a:rPr lang="nl-BE" altLang="es-ES" sz="1200" dirty="0">
                <a:latin typeface="Arial Rounded MT Bold" panose="020F0704030504030204" pitchFamily="34" charset="0"/>
              </a:rPr>
              <a:t>verkoopkanalen.</a:t>
            </a:r>
            <a:endParaRPr lang="en-GB" altLang="es-ES" sz="1200" dirty="0">
              <a:latin typeface="Arial Rounded MT Bold" panose="020F0704030504030204" pitchFamily="34" charset="0"/>
            </a:endParaRPr>
          </a:p>
        </p:txBody>
      </p:sp>
      <p:sp>
        <p:nvSpPr>
          <p:cNvPr id="20" name="object 2">
            <a:extLst>
              <a:ext uri="{FF2B5EF4-FFF2-40B4-BE49-F238E27FC236}">
                <a16:creationId xmlns:a16="http://schemas.microsoft.com/office/drawing/2014/main" id="{8B5FF881-E19C-40C5-A779-4A30F76F9742}"/>
              </a:ext>
            </a:extLst>
          </p:cNvPr>
          <p:cNvSpPr/>
          <p:nvPr/>
        </p:nvSpPr>
        <p:spPr>
          <a:xfrm>
            <a:off x="5436096"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1" name="object 2">
            <a:extLst>
              <a:ext uri="{FF2B5EF4-FFF2-40B4-BE49-F238E27FC236}">
                <a16:creationId xmlns:a16="http://schemas.microsoft.com/office/drawing/2014/main" id="{6F03FA60-733F-4F89-A64A-3CFBDDFA63A8}"/>
              </a:ext>
            </a:extLst>
          </p:cNvPr>
          <p:cNvSpPr/>
          <p:nvPr/>
        </p:nvSpPr>
        <p:spPr>
          <a:xfrm rot="10800000">
            <a:off x="5698653"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1392AA5-7955-47E0-8A23-E1C6084E6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141" y="2785737"/>
            <a:ext cx="1656184" cy="1498847"/>
          </a:xfrm>
          <a:prstGeom prst="rect">
            <a:avLst/>
          </a:prstGeom>
        </p:spPr>
      </p:pic>
      <p:pic>
        <p:nvPicPr>
          <p:cNvPr id="17" name="Imagen 16">
            <a:extLst>
              <a:ext uri="{FF2B5EF4-FFF2-40B4-BE49-F238E27FC236}">
                <a16:creationId xmlns:a16="http://schemas.microsoft.com/office/drawing/2014/main" id="{B9730F9A-5D30-43A8-9BAA-4C1673895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610183"/>
            <a:ext cx="529519" cy="529519"/>
          </a:xfrm>
          <a:prstGeom prst="rect">
            <a:avLst/>
          </a:prstGeom>
        </p:spPr>
      </p:pic>
    </p:spTree>
    <p:extLst>
      <p:ext uri="{BB962C8B-B14F-4D97-AF65-F5344CB8AC3E}">
        <p14:creationId xmlns:p14="http://schemas.microsoft.com/office/powerpoint/2010/main" val="8993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4060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4112" y="1890678"/>
            <a:ext cx="5947552" cy="1569660"/>
          </a:xfrm>
          <a:prstGeom prst="rect">
            <a:avLst/>
          </a:prstGeom>
          <a:noFill/>
        </p:spPr>
        <p:txBody>
          <a:bodyPr wrap="square" rtlCol="0">
            <a:spAutoFit/>
          </a:bodyPr>
          <a:lstStyle/>
          <a:p>
            <a:pPr algn="just">
              <a:defRPr/>
            </a:pPr>
            <a:r>
              <a:rPr lang="nl-BE" altLang="es-ES" sz="1200" dirty="0">
                <a:latin typeface="Arial Rounded MT Bold" panose="020F0704030504030204" pitchFamily="34" charset="0"/>
              </a:rPr>
              <a:t>Kodak heeft zijn oprichter rijkdom gegeven, maar hij heeft ook goed werk geleverd en betaald meerdere generaties mensen. Helaas 132 jaar later, een paar maanden voordat Instagram aan Facebook werd verkocht, ging Kodak failliet.</a:t>
            </a:r>
          </a:p>
          <a:p>
            <a:pPr algn="just">
              <a:defRPr/>
            </a:pPr>
            <a:endParaRPr lang="nl-BE" altLang="es-ES" sz="1200" dirty="0">
              <a:latin typeface="Arial Rounded MT Bold" panose="020F0704030504030204" pitchFamily="34" charset="0"/>
            </a:endParaRPr>
          </a:p>
          <a:p>
            <a:pPr algn="just">
              <a:defRPr/>
            </a:pPr>
            <a:r>
              <a:rPr lang="nl-BE" altLang="es-ES" sz="1200" dirty="0">
                <a:latin typeface="Arial Rounded MT Bold" panose="020F0704030504030204" pitchFamily="34" charset="0"/>
              </a:rPr>
              <a:t>Toch was fotografie nog nooit zo populair geweest. Vandaag zijn 70 miljard foto’s elk jaar vrijwel zonder kosten naar Facebook worden geüpload. Deze foto's zijn allemaal digitaal: dus de honderdduizenden mensen die vroeger in</a:t>
            </a:r>
          </a:p>
          <a:p>
            <a:pPr algn="just">
              <a:defRPr/>
            </a:pPr>
            <a:r>
              <a:rPr lang="nl-BE" altLang="es-ES" sz="1200" dirty="0">
                <a:latin typeface="Arial Rounded MT Bold" panose="020F0704030504030204" pitchFamily="34" charset="0"/>
              </a:rPr>
              <a:t>de productie van chemicaliën en papier voor fotografie zijn niet meer nodig.</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ED78D8C-F32B-41C3-A8DA-4E51FD79DC7A}"/>
              </a:ext>
            </a:extLst>
          </p:cNvPr>
          <p:cNvSpPr/>
          <p:nvPr/>
        </p:nvSpPr>
        <p:spPr>
          <a:xfrm>
            <a:off x="1547664" y="1410961"/>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9E1A3AB-D208-434A-B336-455FD5CC4C7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6ADC07A-6BF4-4BF2-892A-EFE6F198A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93" y="1250774"/>
            <a:ext cx="529519" cy="529519"/>
          </a:xfrm>
          <a:prstGeom prst="rect">
            <a:avLst/>
          </a:prstGeom>
        </p:spPr>
      </p:pic>
    </p:spTree>
    <p:extLst>
      <p:ext uri="{BB962C8B-B14F-4D97-AF65-F5344CB8AC3E}">
        <p14:creationId xmlns:p14="http://schemas.microsoft.com/office/powerpoint/2010/main" val="422385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E549FFD-F5E1-4D68-9F21-33C4348B322D}"/>
              </a:ext>
            </a:extLst>
          </p:cNvPr>
          <p:cNvGraphicFramePr/>
          <p:nvPr>
            <p:extLst>
              <p:ext uri="{D42A27DB-BD31-4B8C-83A1-F6EECF244321}">
                <p14:modId xmlns:p14="http://schemas.microsoft.com/office/powerpoint/2010/main" val="1602653107"/>
              </p:ext>
            </p:extLst>
          </p:nvPr>
        </p:nvGraphicFramePr>
        <p:xfrm>
          <a:off x="1610094" y="1877922"/>
          <a:ext cx="6014157" cy="277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637E067-B217-424B-A4F8-1F5231560362}"/>
              </a:ext>
            </a:extLst>
          </p:cNvPr>
          <p:cNvSpPr/>
          <p:nvPr/>
        </p:nvSpPr>
        <p:spPr>
          <a:xfrm>
            <a:off x="1610094" y="136845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4172807-689E-4C9A-B40F-1AD77171332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E8DBD2F-08DC-47FF-9E69-6936C1A87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145" y="1178135"/>
            <a:ext cx="529519" cy="529519"/>
          </a:xfrm>
          <a:prstGeom prst="rect">
            <a:avLst/>
          </a:prstGeom>
        </p:spPr>
      </p:pic>
    </p:spTree>
    <p:extLst>
      <p:ext uri="{BB962C8B-B14F-4D97-AF65-F5344CB8AC3E}">
        <p14:creationId xmlns:p14="http://schemas.microsoft.com/office/powerpoint/2010/main" val="141740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E47A25D-1F47-46F1-ABBD-DAFF0074EA78}"/>
              </a:ext>
            </a:extLst>
          </p:cNvPr>
          <p:cNvPicPr>
            <a:picLocks noChangeAspect="1"/>
          </p:cNvPicPr>
          <p:nvPr/>
        </p:nvPicPr>
        <p:blipFill rotWithShape="1">
          <a:blip r:embed="rId2">
            <a:extLst>
              <a:ext uri="{28A0092B-C50C-407E-A947-70E740481C1C}">
                <a14:useLocalDpi xmlns:a14="http://schemas.microsoft.com/office/drawing/2010/main" val="0"/>
              </a:ext>
            </a:extLst>
          </a:blip>
          <a:srcRect l="66344" t="21925" r="7899" b="48218"/>
          <a:stretch/>
        </p:blipFill>
        <p:spPr>
          <a:xfrm>
            <a:off x="1721214" y="2924566"/>
            <a:ext cx="1440160" cy="1141283"/>
          </a:xfrm>
          <a:prstGeom prst="rect">
            <a:avLst/>
          </a:prstGeom>
        </p:spPr>
      </p:pic>
      <p:sp>
        <p:nvSpPr>
          <p:cNvPr id="4" name="Rectangle 3"/>
          <p:cNvSpPr/>
          <p:nvPr/>
        </p:nvSpPr>
        <p:spPr>
          <a:xfrm>
            <a:off x="1629906" y="140470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TextBox 5"/>
          <p:cNvSpPr txBox="1"/>
          <p:nvPr/>
        </p:nvSpPr>
        <p:spPr>
          <a:xfrm>
            <a:off x="1629906" y="2033164"/>
            <a:ext cx="5904000" cy="138499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Fotografie is geen geïsoleerd voorbeeld van deze transitie. Soortgelijke verhalen hebben is en wordt ook verteld in de muziek- en mediasector, in financiën en in uitgeverij, handel, distributie, diensten en productie.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Op bijna alle gebieden zal technologische vooruitgang overvloed brengen.</a:t>
            </a:r>
            <a:endParaRPr lang="en-U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r">
              <a:defRPr/>
            </a:pPr>
            <a:r>
              <a:rPr lang="en-US" altLang="es-ES" sz="1200" i="1" dirty="0">
                <a:solidFill>
                  <a:srgbClr val="E941D5"/>
                </a:solidFill>
                <a:latin typeface="Arial Rounded MT Bold" panose="020F0704030504030204" pitchFamily="34" charset="0"/>
              </a:rPr>
              <a:t>      </a:t>
            </a:r>
            <a:r>
              <a:rPr lang="nl-BE" altLang="es-ES" sz="1200" i="1" dirty="0">
                <a:solidFill>
                  <a:srgbClr val="E941D5"/>
                </a:solidFill>
                <a:latin typeface="Arial Rounded MT Bold" panose="020F0704030504030204" pitchFamily="34" charset="0"/>
              </a:rPr>
              <a:t>Er zal meer welvaart worden gecreëerd met minder werk.</a:t>
            </a:r>
            <a:endParaRPr lang="en-GB" altLang="es-ES" sz="1200" i="1" dirty="0">
              <a:solidFill>
                <a:srgbClr val="FF0000"/>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D9774F-C798-490C-A82F-0FF618A2E32B}"/>
              </a:ext>
            </a:extLst>
          </p:cNvPr>
          <p:cNvSpPr/>
          <p:nvPr/>
        </p:nvSpPr>
        <p:spPr>
          <a:xfrm>
            <a:off x="1629906" y="152019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52B0DB-BB67-43C6-93E9-C3EB2FB439D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81B88B5-64B8-4B7F-BA41-8C0D4350E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377567"/>
            <a:ext cx="529519" cy="529519"/>
          </a:xfrm>
          <a:prstGeom prst="rect">
            <a:avLst/>
          </a:prstGeom>
        </p:spPr>
      </p:pic>
    </p:spTree>
    <p:extLst>
      <p:ext uri="{BB962C8B-B14F-4D97-AF65-F5344CB8AC3E}">
        <p14:creationId xmlns:p14="http://schemas.microsoft.com/office/powerpoint/2010/main" val="39441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88265"/>
            <a:ext cx="6192688"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Echter, in ieder geval in ons huidige economische systeem, zal deze vooruitgang ook enorme gevolgen voor de verdeling van inkomen en vermogen.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Als het werk van één persoon in een uur voor een dollar door een machine kan worden gedaan, dan zal een werkgever die geïnteresseerd is in het maximaliseren van de winst niet meer dan een dollar per uur voor die baan bieden.</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C1277C6-C75B-417C-8759-44E07D8438C3}"/>
              </a:ext>
            </a:extLst>
          </p:cNvPr>
          <p:cNvSpPr/>
          <p:nvPr/>
        </p:nvSpPr>
        <p:spPr>
          <a:xfrm>
            <a:off x="1606475" y="161893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DA60149D-678F-4AE9-A531-9C71E29E7A4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Flecha: a la derecha 1">
            <a:extLst>
              <a:ext uri="{FF2B5EF4-FFF2-40B4-BE49-F238E27FC236}">
                <a16:creationId xmlns:a16="http://schemas.microsoft.com/office/drawing/2014/main" id="{ECDFCE10-8F69-42D7-B7C7-25B7D6EF721A}"/>
              </a:ext>
            </a:extLst>
          </p:cNvPr>
          <p:cNvSpPr/>
          <p:nvPr/>
        </p:nvSpPr>
        <p:spPr>
          <a:xfrm>
            <a:off x="899592" y="3003798"/>
            <a:ext cx="648072" cy="432048"/>
          </a:xfrm>
          <a:prstGeom prst="righ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2243C17F-BDB4-4EED-9380-72EAB8D8F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45" y="1462955"/>
            <a:ext cx="529519" cy="529519"/>
          </a:xfrm>
          <a:prstGeom prst="rect">
            <a:avLst/>
          </a:prstGeom>
        </p:spPr>
      </p:pic>
    </p:spTree>
    <p:extLst>
      <p:ext uri="{BB962C8B-B14F-4D97-AF65-F5344CB8AC3E}">
        <p14:creationId xmlns:p14="http://schemas.microsoft.com/office/powerpoint/2010/main" val="2763992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D4B7EF2B-5B79-4FA8-971F-AC2C054EFE49}"/>
              </a:ext>
            </a:extLst>
          </p:cNvPr>
          <p:cNvGraphicFramePr/>
          <p:nvPr>
            <p:extLst>
              <p:ext uri="{D42A27DB-BD31-4B8C-83A1-F6EECF244321}">
                <p14:modId xmlns:p14="http://schemas.microsoft.com/office/powerpoint/2010/main" val="4130634526"/>
              </p:ext>
            </p:extLst>
          </p:nvPr>
        </p:nvGraphicFramePr>
        <p:xfrm>
          <a:off x="1721214" y="1995678"/>
          <a:ext cx="5587090" cy="206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5F440DE-7B80-40D3-BEF6-C0F96B501E00}"/>
              </a:ext>
            </a:extLst>
          </p:cNvPr>
          <p:cNvSpPr/>
          <p:nvPr/>
        </p:nvSpPr>
        <p:spPr>
          <a:xfrm>
            <a:off x="1610094" y="1535109"/>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87536A4-C80E-42A0-BD85-E9C8DF301B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F1600B6-AF2A-41BB-A966-A481BF732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0" y="1373154"/>
            <a:ext cx="529519" cy="529519"/>
          </a:xfrm>
          <a:prstGeom prst="rect">
            <a:avLst/>
          </a:prstGeom>
        </p:spPr>
      </p:pic>
    </p:spTree>
    <p:extLst>
      <p:ext uri="{BB962C8B-B14F-4D97-AF65-F5344CB8AC3E}">
        <p14:creationId xmlns:p14="http://schemas.microsoft.com/office/powerpoint/2010/main" val="986076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879"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7898" y="1398967"/>
            <a:ext cx="6726510"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combinatie van overvloed en ongelijkheid daagt twee wereldbeelden uit,</a:t>
            </a:r>
          </a:p>
          <a:p>
            <a:pPr>
              <a:defRPr/>
            </a:pPr>
            <a:r>
              <a:rPr lang="nl-BE" altLang="es-ES" sz="1200" dirty="0">
                <a:latin typeface="Arial Rounded MT Bold" panose="020F0704030504030204" pitchFamily="34" charset="0"/>
              </a:rPr>
              <a:t>populair maar tegenstrijdig.</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C9FF83B-97B0-4769-A7C6-D30ACE62CD56}"/>
              </a:ext>
            </a:extLst>
          </p:cNvPr>
          <p:cNvSpPr/>
          <p:nvPr/>
        </p:nvSpPr>
        <p:spPr>
          <a:xfrm>
            <a:off x="1547664" y="123554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C428E1F6-6878-4A36-AE31-0D68061A949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5532172B-9E8E-4320-9625-526F269CA422}"/>
              </a:ext>
            </a:extLst>
          </p:cNvPr>
          <p:cNvGraphicFramePr/>
          <p:nvPr>
            <p:extLst>
              <p:ext uri="{D42A27DB-BD31-4B8C-83A1-F6EECF244321}">
                <p14:modId xmlns:p14="http://schemas.microsoft.com/office/powerpoint/2010/main" val="2099824432"/>
              </p:ext>
            </p:extLst>
          </p:nvPr>
        </p:nvGraphicFramePr>
        <p:xfrm>
          <a:off x="665441" y="2309857"/>
          <a:ext cx="4190199" cy="15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uadroTexto 16">
            <a:extLst>
              <a:ext uri="{FF2B5EF4-FFF2-40B4-BE49-F238E27FC236}">
                <a16:creationId xmlns:a16="http://schemas.microsoft.com/office/drawing/2014/main" id="{D66450A5-C8E8-494C-98AA-925ED15B5C23}"/>
              </a:ext>
            </a:extLst>
          </p:cNvPr>
          <p:cNvSpPr txBox="1"/>
          <p:nvPr/>
        </p:nvSpPr>
        <p:spPr>
          <a:xfrm>
            <a:off x="4788026" y="2169134"/>
            <a:ext cx="2880318" cy="2123658"/>
          </a:xfrm>
          <a:prstGeom prst="rect">
            <a:avLst/>
          </a:prstGeom>
          <a:noFill/>
        </p:spPr>
        <p:txBody>
          <a:bodyPr wrap="square">
            <a:spAutoFit/>
          </a:bodyPr>
          <a:lstStyle/>
          <a:p>
            <a:pPr>
              <a:defRPr/>
            </a:pPr>
            <a:r>
              <a:rPr lang="nl-BE" altLang="es-ES" sz="1200" dirty="0">
                <a:latin typeface="Arial Rounded MT Bold" panose="020F0704030504030204" pitchFamily="34" charset="0"/>
              </a:rPr>
              <a:t>Beide opvattingen hebben een kern van waarheid, maar de werkelijkheid is genuanceerder.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snelle vooruitgang van onze digitale tools zorgt voor een ongekende rijkdom, maar er is geen economische wet die garandeert dat alle werknemers, of zelfs maar een meerderheid, zullen profiteren van de bovengenoemde vooruitgang.</a:t>
            </a:r>
            <a:endParaRPr lang="en-GB" altLang="es-ES" sz="1200" dirty="0">
              <a:latin typeface="Arial Rounded MT Bold" panose="020F0704030504030204" pitchFamily="34" charset="0"/>
            </a:endParaRPr>
          </a:p>
        </p:txBody>
      </p:sp>
      <p:pic>
        <p:nvPicPr>
          <p:cNvPr id="12" name="Imagen 11">
            <a:extLst>
              <a:ext uri="{FF2B5EF4-FFF2-40B4-BE49-F238E27FC236}">
                <a16:creationId xmlns:a16="http://schemas.microsoft.com/office/drawing/2014/main" id="{C0181BC4-EB6B-419F-B26D-46271BC8C6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283" y="1127573"/>
            <a:ext cx="529519" cy="529519"/>
          </a:xfrm>
          <a:prstGeom prst="rect">
            <a:avLst/>
          </a:prstGeom>
        </p:spPr>
      </p:pic>
    </p:spTree>
    <p:extLst>
      <p:ext uri="{BB962C8B-B14F-4D97-AF65-F5344CB8AC3E}">
        <p14:creationId xmlns:p14="http://schemas.microsoft.com/office/powerpoint/2010/main" val="4172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3300" y="1136852"/>
            <a:ext cx="595556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8EBA628-BE86-4E2E-A056-08A0757CEAC1}"/>
              </a:ext>
            </a:extLst>
          </p:cNvPr>
          <p:cNvGrpSpPr/>
          <p:nvPr/>
        </p:nvGrpSpPr>
        <p:grpSpPr>
          <a:xfrm>
            <a:off x="1529281" y="1244040"/>
            <a:ext cx="5979588" cy="351000"/>
            <a:chOff x="-837160" y="-513162"/>
            <a:chExt cx="4265606" cy="351000"/>
          </a:xfrm>
        </p:grpSpPr>
        <p:sp>
          <p:nvSpPr>
            <p:cNvPr id="10" name="Rectangle: Rounded Corners 9">
              <a:extLst>
                <a:ext uri="{FF2B5EF4-FFF2-40B4-BE49-F238E27FC236}">
                  <a16:creationId xmlns:a16="http://schemas.microsoft.com/office/drawing/2014/main" id="{08FF1B70-B810-4FB6-A130-3DEAB7BF91BA}"/>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6A6B1F01-6380-4654-9497-7FC43897C94E}"/>
                </a:ext>
              </a:extLst>
            </p:cNvPr>
            <p:cNvSpPr txBox="1"/>
            <p:nvPr/>
          </p:nvSpPr>
          <p:spPr>
            <a:xfrm>
              <a:off x="-785758"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nl-BE" altLang="es-ES" sz="1200" dirty="0">
                  <a:solidFill>
                    <a:schemeClr val="tx1"/>
                  </a:solidFill>
                  <a:latin typeface="Arial Rounded MT Bold" panose="020F0704030504030204" pitchFamily="34" charset="0"/>
                </a:rPr>
                <a:t>Wat zijn de belangrijkste sprongen voorwaarts in de geschiedenis van de mensheid?</a:t>
              </a:r>
              <a:endParaRPr lang="it-IT" altLang="es-ES" sz="1200" dirty="0">
                <a:solidFill>
                  <a:schemeClr val="tx1"/>
                </a:solidFill>
                <a:latin typeface="Arial Rounded MT Bold" panose="020F0704030504030204" pitchFamily="34" charset="0"/>
              </a:endParaRPr>
            </a:p>
          </p:txBody>
        </p:sp>
      </p:grpSp>
      <p:sp>
        <p:nvSpPr>
          <p:cNvPr id="12" name="Donut 24">
            <a:extLst>
              <a:ext uri="{FF2B5EF4-FFF2-40B4-BE49-F238E27FC236}">
                <a16:creationId xmlns:a16="http://schemas.microsoft.com/office/drawing/2014/main" id="{893BE833-683A-46C5-A7BB-2790F3DFA9A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Forma libre: forma 16">
            <a:extLst>
              <a:ext uri="{FF2B5EF4-FFF2-40B4-BE49-F238E27FC236}">
                <a16:creationId xmlns:a16="http://schemas.microsoft.com/office/drawing/2014/main" id="{1342DCE8-5625-40F0-8108-9475783244D3}"/>
              </a:ext>
            </a:extLst>
          </p:cNvPr>
          <p:cNvSpPr/>
          <p:nvPr/>
        </p:nvSpPr>
        <p:spPr>
          <a:xfrm>
            <a:off x="1529281" y="1681336"/>
            <a:ext cx="3324076" cy="2495228"/>
          </a:xfrm>
          <a:custGeom>
            <a:avLst/>
            <a:gdLst>
              <a:gd name="connsiteX0" fmla="*/ 0 w 2230100"/>
              <a:gd name="connsiteY0" fmla="*/ 0 h 2216505"/>
              <a:gd name="connsiteX1" fmla="*/ 2230100 w 2230100"/>
              <a:gd name="connsiteY1" fmla="*/ 0 h 2216505"/>
              <a:gd name="connsiteX2" fmla="*/ 2230100 w 2230100"/>
              <a:gd name="connsiteY2" fmla="*/ 2216505 h 2216505"/>
              <a:gd name="connsiteX3" fmla="*/ 0 w 2230100"/>
              <a:gd name="connsiteY3" fmla="*/ 2216505 h 2216505"/>
              <a:gd name="connsiteX4" fmla="*/ 0 w 2230100"/>
              <a:gd name="connsiteY4" fmla="*/ 0 h 221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00" h="2216505">
                <a:moveTo>
                  <a:pt x="0" y="0"/>
                </a:moveTo>
                <a:lnTo>
                  <a:pt x="2230100" y="0"/>
                </a:lnTo>
                <a:lnTo>
                  <a:pt x="2230100" y="2216505"/>
                </a:lnTo>
                <a:lnTo>
                  <a:pt x="0" y="221650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b" anchorCtr="0">
            <a:noAutofit/>
          </a:bodyPr>
          <a:lstStyle/>
          <a:p>
            <a:pPr>
              <a:defRPr/>
            </a:pPr>
            <a:r>
              <a:rPr lang="nl-BE" altLang="es-ES" sz="1100" dirty="0">
                <a:solidFill>
                  <a:schemeClr val="tx1"/>
                </a:solidFill>
                <a:latin typeface="Arial Rounded MT Bold" panose="020F0704030504030204" pitchFamily="34" charset="0"/>
              </a:rPr>
              <a:t>Er zijn enkele belangrijke evoluties die</a:t>
            </a:r>
          </a:p>
          <a:p>
            <a:pPr>
              <a:defRPr/>
            </a:pPr>
            <a:r>
              <a:rPr lang="nl-BE" altLang="es-ES" sz="1100" dirty="0">
                <a:solidFill>
                  <a:schemeClr val="tx1"/>
                </a:solidFill>
                <a:latin typeface="Arial Rounded MT Bold" panose="020F0704030504030204" pitchFamily="34" charset="0"/>
              </a:rPr>
              <a:t>niets te maken met dieren, planten of krijgers.</a:t>
            </a:r>
          </a:p>
          <a:p>
            <a:pPr>
              <a:defRPr/>
            </a:pPr>
            <a:r>
              <a:rPr lang="nl-BE" altLang="es-ES" sz="1100" dirty="0">
                <a:solidFill>
                  <a:schemeClr val="tx1"/>
                </a:solidFill>
                <a:latin typeface="Arial Rounded MT Bold" panose="020F0704030504030204" pitchFamily="34" charset="0"/>
              </a:rPr>
              <a:t>Sommige zijn eenvoudige ideeën. De filosoof Karl Jaspers onderstreept dat Boeddha (563-483 v. Chr.), Confucius (551-479 v.Chr.) en Socrates (469-399 BC) leefde min of meer in dezelfde periode, maar op zeer verre plaatsen. In zijn analyse zijn ze: de centrale denkers van de axiale periode, die gaat terug van de 19e eeuw tot 200 voor Christus. Jaspers definieert het als «een diepe ademhaling die het bewustzijn bevordert» en voegt eraan toe dat deze filosofen gaven vruchtbare denkrichtingen aan drie grote beschavingen: Indiaas, Chinees en Europese.</a:t>
            </a:r>
            <a:endParaRPr lang="en-GB" altLang="es-ES" sz="1100" dirty="0">
              <a:solidFill>
                <a:schemeClr val="tx2">
                  <a:lumMod val="60000"/>
                  <a:lumOff val="40000"/>
                </a:schemeClr>
              </a:solidFill>
              <a:latin typeface="Arial Rounded MT Bold" panose="020F0704030504030204" pitchFamily="34" charset="0"/>
            </a:endParaRPr>
          </a:p>
        </p:txBody>
      </p:sp>
      <p:sp>
        <p:nvSpPr>
          <p:cNvPr id="19" name="Forma libre: forma 18">
            <a:extLst>
              <a:ext uri="{FF2B5EF4-FFF2-40B4-BE49-F238E27FC236}">
                <a16:creationId xmlns:a16="http://schemas.microsoft.com/office/drawing/2014/main" id="{EABDA9FD-DE76-4DF7-8FBC-1A9C1059E093}"/>
              </a:ext>
            </a:extLst>
          </p:cNvPr>
          <p:cNvSpPr/>
          <p:nvPr/>
        </p:nvSpPr>
        <p:spPr>
          <a:xfrm>
            <a:off x="8809788" y="452088"/>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dirty="0"/>
          </a:p>
        </p:txBody>
      </p:sp>
      <p:sp>
        <p:nvSpPr>
          <p:cNvPr id="21" name="Forma libre: forma 20">
            <a:extLst>
              <a:ext uri="{FF2B5EF4-FFF2-40B4-BE49-F238E27FC236}">
                <a16:creationId xmlns:a16="http://schemas.microsoft.com/office/drawing/2014/main" id="{53A1FEAC-9DF9-4A75-B3E6-6B4D05AD03E3}"/>
              </a:ext>
            </a:extLst>
          </p:cNvPr>
          <p:cNvSpPr/>
          <p:nvPr/>
        </p:nvSpPr>
        <p:spPr>
          <a:xfrm>
            <a:off x="8809788" y="1629053"/>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dirty="0"/>
          </a:p>
        </p:txBody>
      </p:sp>
      <p:sp>
        <p:nvSpPr>
          <p:cNvPr id="23" name="Forma libre: forma 22">
            <a:extLst>
              <a:ext uri="{FF2B5EF4-FFF2-40B4-BE49-F238E27FC236}">
                <a16:creationId xmlns:a16="http://schemas.microsoft.com/office/drawing/2014/main" id="{15044CAD-5A92-4363-B820-B3D39A64E6BF}"/>
              </a:ext>
            </a:extLst>
          </p:cNvPr>
          <p:cNvSpPr/>
          <p:nvPr/>
        </p:nvSpPr>
        <p:spPr>
          <a:xfrm>
            <a:off x="8809788" y="2806017"/>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dirty="0"/>
          </a:p>
        </p:txBody>
      </p:sp>
      <p:sp>
        <p:nvSpPr>
          <p:cNvPr id="24" name="object 2">
            <a:extLst>
              <a:ext uri="{FF2B5EF4-FFF2-40B4-BE49-F238E27FC236}">
                <a16:creationId xmlns:a16="http://schemas.microsoft.com/office/drawing/2014/main" id="{E76B0EB5-17FD-41CC-B67B-C2EAFB3589C5}"/>
              </a:ext>
            </a:extLst>
          </p:cNvPr>
          <p:cNvSpPr/>
          <p:nvPr/>
        </p:nvSpPr>
        <p:spPr>
          <a:xfrm rot="10800000">
            <a:off x="5273446" y="1973369"/>
            <a:ext cx="2235422" cy="2183441"/>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25" name="object 2">
            <a:extLst>
              <a:ext uri="{FF2B5EF4-FFF2-40B4-BE49-F238E27FC236}">
                <a16:creationId xmlns:a16="http://schemas.microsoft.com/office/drawing/2014/main" id="{73281DDB-099B-496D-8ECF-5CEFBBDD07B3}"/>
              </a:ext>
            </a:extLst>
          </p:cNvPr>
          <p:cNvSpPr/>
          <p:nvPr/>
        </p:nvSpPr>
        <p:spPr>
          <a:xfrm>
            <a:off x="4871741" y="1932111"/>
            <a:ext cx="2069898" cy="2101293"/>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26" name="Imagen 25">
            <a:extLst>
              <a:ext uri="{FF2B5EF4-FFF2-40B4-BE49-F238E27FC236}">
                <a16:creationId xmlns:a16="http://schemas.microsoft.com/office/drawing/2014/main" id="{98612305-E4CC-40D6-90C1-A471245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09" y="2152219"/>
            <a:ext cx="2354262" cy="1655253"/>
          </a:xfrm>
          <a:prstGeom prst="rect">
            <a:avLst/>
          </a:prstGeom>
        </p:spPr>
      </p:pic>
      <p:sp>
        <p:nvSpPr>
          <p:cNvPr id="27" name="CuadroTexto 19">
            <a:extLst>
              <a:ext uri="{FF2B5EF4-FFF2-40B4-BE49-F238E27FC236}">
                <a16:creationId xmlns:a16="http://schemas.microsoft.com/office/drawing/2014/main" id="{B2929CEA-6E2E-40E6-B75C-C5E6D249F383}"/>
              </a:ext>
            </a:extLst>
          </p:cNvPr>
          <p:cNvSpPr txBox="1"/>
          <p:nvPr/>
        </p:nvSpPr>
        <p:spPr>
          <a:xfrm>
            <a:off x="6350275" y="3838456"/>
            <a:ext cx="1058196" cy="261610"/>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es-ES" sz="1100" dirty="0">
                <a:latin typeface="Arial Rounded MT Bold" panose="020F0704030504030204" pitchFamily="34" charset="0"/>
              </a:rPr>
              <a:t>Karl Jaspers </a:t>
            </a:r>
            <a:endParaRPr lang="es-ES" sz="1100" dirty="0"/>
          </a:p>
        </p:txBody>
      </p:sp>
    </p:spTree>
    <p:extLst>
      <p:ext uri="{BB962C8B-B14F-4D97-AF65-F5344CB8AC3E}">
        <p14:creationId xmlns:p14="http://schemas.microsoft.com/office/powerpoint/2010/main" val="1597958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2576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5" y="1925419"/>
            <a:ext cx="6207782" cy="1015663"/>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We zouden het een bevooroordeelde technische verandering ten gunste van talent kunnen noemen.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 veel sectoren is het verschil in welvaart tussen de nummer één en de tweede een afgrond geworden.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CC4F0B-7D5B-4EB9-8D2B-608C0D261617}"/>
              </a:ext>
            </a:extLst>
          </p:cNvPr>
          <p:cNvSpPr/>
          <p:nvPr/>
        </p:nvSpPr>
        <p:spPr>
          <a:xfrm>
            <a:off x="1588785" y="135681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5F25C56-6A69-4EEE-B2CF-FFB34945FA5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3B087D3-5838-4A2B-AC19-4F54FBDD1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3042861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4" y="1862203"/>
            <a:ext cx="6151568" cy="249299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groeiende kloof in salarissen tussen mensen met of zonder diploma en</a:t>
            </a:r>
          </a:p>
          <a:p>
            <a:pPr>
              <a:defRPr/>
            </a:pPr>
            <a:r>
              <a:rPr lang="nl-BE" altLang="es-ES" sz="1200" dirty="0">
                <a:latin typeface="Arial Rounded MT Bold" panose="020F0704030504030204" pitchFamily="34" charset="0"/>
              </a:rPr>
              <a:t>tussen eigenaren van kapitaal en arbeiders zijn belachelijk gemaakt door nog meer enorme veranderingen en ongelijkheid aan de top.</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Zoals hierboven vermeld, maakte de top 1% tussen 2002 en 2007 </a:t>
            </a:r>
            <a:r>
              <a:rPr lang="nl-BE" altLang="es-ES" sz="1200" dirty="0" err="1">
                <a:latin typeface="Arial Rounded MT Bold" panose="020F0704030504030204" pitchFamily="34" charset="0"/>
              </a:rPr>
              <a:t>tweederde</a:t>
            </a:r>
            <a:r>
              <a:rPr lang="nl-BE" altLang="es-ES" sz="1200" dirty="0">
                <a:latin typeface="Arial Rounded MT Bold" panose="020F0704030504030204" pitchFamily="34" charset="0"/>
              </a:rPr>
              <a:t> van alle winsten van de Amerikaanse economie.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Maar uit wie bestaat deze 1%?</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Econoom Steven Kaplan van de Universiteit van Chicago ontdekte dat bijna iedereen werkt in andere industrieën: in de grote communicatiemiddelen en in</a:t>
            </a:r>
          </a:p>
          <a:p>
            <a:pPr>
              <a:defRPr/>
            </a:pPr>
            <a:r>
              <a:rPr lang="nl-BE" altLang="es-ES" sz="1200" dirty="0">
                <a:latin typeface="Arial Rounded MT Bold" panose="020F0704030504030204" pitchFamily="34" charset="0"/>
              </a:rPr>
              <a:t>entertainment, in de sport en in studies als advocaat, of ze zijn ondernemers en senior executives.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CE28ADE-4B4F-4367-870B-2F303731184C}"/>
              </a:ext>
            </a:extLst>
          </p:cNvPr>
          <p:cNvSpPr/>
          <p:nvPr/>
        </p:nvSpPr>
        <p:spPr>
          <a:xfrm>
            <a:off x="1588785" y="1310577"/>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8AA40E1-547C-4FB6-B772-5B6010985B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6B06B8F4-35EC-4F88-8E82-81A0C1253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412317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792" y="1466134"/>
            <a:ext cx="5676346"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5775734"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Mensen kunnen waardevolle kenniswerkers blijven in het nieuwe tijdperk van machines: vermogen om zwanger te worden, patronen te herkennen in een brede context en complex communicatie.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En profiteer waar mogelijk van zelfgeorganiseerd leren omgevingen, waarvan bekend is dat ze deze vaardigheden bij mensen kunnen ontwikkelen.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067C939-A2A7-4BF3-A91C-89F629D4A20E}"/>
              </a:ext>
            </a:extLst>
          </p:cNvPr>
          <p:cNvSpPr/>
          <p:nvPr/>
        </p:nvSpPr>
        <p:spPr>
          <a:xfrm>
            <a:off x="1527792" y="1581621"/>
            <a:ext cx="5676346"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De kloof. Een voorbeeld: fotografie</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9A97158-A79C-4391-93DD-3DF33150D9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9FB028C0-6C5D-4E4A-949A-CEB75CF41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421434"/>
            <a:ext cx="529519" cy="529519"/>
          </a:xfrm>
          <a:prstGeom prst="rect">
            <a:avLst/>
          </a:prstGeom>
        </p:spPr>
      </p:pic>
    </p:spTree>
    <p:extLst>
      <p:ext uri="{BB962C8B-B14F-4D97-AF65-F5344CB8AC3E}">
        <p14:creationId xmlns:p14="http://schemas.microsoft.com/office/powerpoint/2010/main" val="321508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347864" y="2366260"/>
            <a:ext cx="4392488" cy="1015663"/>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Een van de sterkste materiële bewijzen die dit bevestigen: het feit dat studenten niet de juiste vaardigheden verwerven is het werk van sociologen Richard Arum en </a:t>
            </a:r>
            <a:r>
              <a:rPr lang="nl-BE" altLang="es-ES" sz="1200" dirty="0" err="1">
                <a:latin typeface="Arial Rounded MT Bold" panose="020F0704030504030204" pitchFamily="34" charset="0"/>
              </a:rPr>
              <a:t>Josipa</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Roska</a:t>
            </a:r>
            <a:r>
              <a:rPr lang="nl-BE" altLang="es-ES" sz="1200" dirty="0">
                <a:latin typeface="Arial Rounded MT Bold" panose="020F0704030504030204" pitchFamily="34" charset="0"/>
              </a:rPr>
              <a:t> samengevat in hun boek </a:t>
            </a:r>
            <a:r>
              <a:rPr lang="nl-BE" altLang="es-ES" sz="1200" dirty="0" err="1">
                <a:latin typeface="Arial Rounded MT Bold" panose="020F0704030504030204" pitchFamily="34" charset="0"/>
              </a:rPr>
              <a:t>Academically</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Adrift</a:t>
            </a:r>
            <a:r>
              <a:rPr lang="nl-BE" altLang="es-ES" sz="1200" dirty="0">
                <a:latin typeface="Arial Rounded MT Bold" panose="020F0704030504030204" pitchFamily="34" charset="0"/>
              </a:rPr>
              <a:t>: Limited Leren op universiteitscampussen.</a:t>
            </a:r>
            <a:endParaRPr lang="en-GB" altLang="es-ES" sz="1200" i="1"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79DB7C-3285-4408-B30C-E4DA778710BA}"/>
              </a:ext>
            </a:extLst>
          </p:cNvPr>
          <p:cNvSpPr/>
          <p:nvPr/>
        </p:nvSpPr>
        <p:spPr>
          <a:xfrm>
            <a:off x="1610092" y="1319085"/>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AD255C7-59E5-4155-9B24-D5299377428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BCDCD3F2-9778-483E-9B5D-AC3C543897CA}"/>
              </a:ext>
            </a:extLst>
          </p:cNvPr>
          <p:cNvSpPr/>
          <p:nvPr/>
        </p:nvSpPr>
        <p:spPr>
          <a:xfrm>
            <a:off x="1610093" y="1885714"/>
            <a:ext cx="1619848" cy="195125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8" name="object 2">
            <a:extLst>
              <a:ext uri="{FF2B5EF4-FFF2-40B4-BE49-F238E27FC236}">
                <a16:creationId xmlns:a16="http://schemas.microsoft.com/office/drawing/2014/main" id="{951EEA35-7C51-44BB-BD60-ED7DDBA992CF}"/>
              </a:ext>
            </a:extLst>
          </p:cNvPr>
          <p:cNvSpPr/>
          <p:nvPr/>
        </p:nvSpPr>
        <p:spPr>
          <a:xfrm rot="10800000">
            <a:off x="1610094" y="2670539"/>
            <a:ext cx="1619848" cy="1607402"/>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3D63AF68-48A0-4486-A870-85B785B48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01236"/>
            <a:ext cx="1238056" cy="1967484"/>
          </a:xfrm>
          <a:prstGeom prst="rect">
            <a:avLst/>
          </a:prstGeom>
        </p:spPr>
      </p:pic>
    </p:spTree>
    <p:extLst>
      <p:ext uri="{BB962C8B-B14F-4D97-AF65-F5344CB8AC3E}">
        <p14:creationId xmlns:p14="http://schemas.microsoft.com/office/powerpoint/2010/main" val="22519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9673" y="1995686"/>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Arum en </a:t>
            </a:r>
            <a:r>
              <a:rPr lang="nl-BE" altLang="es-ES" sz="1200" dirty="0" err="1">
                <a:latin typeface="Arial Rounded MT Bold" panose="020F0704030504030204" pitchFamily="34" charset="0"/>
              </a:rPr>
              <a:t>Roska</a:t>
            </a:r>
            <a:r>
              <a:rPr lang="nl-BE" altLang="es-ES" sz="1200" dirty="0">
                <a:latin typeface="Arial Rounded MT Bold" panose="020F0704030504030204" pitchFamily="34" charset="0"/>
              </a:rPr>
              <a:t> gebruikten de </a:t>
            </a:r>
            <a:r>
              <a:rPr lang="nl-BE" altLang="es-ES" sz="1200" dirty="0" err="1">
                <a:latin typeface="Arial Rounded MT Bold" panose="020F0704030504030204" pitchFamily="34" charset="0"/>
              </a:rPr>
              <a:t>Collegiate</a:t>
            </a:r>
            <a:r>
              <a:rPr lang="nl-BE" altLang="es-ES" sz="1200" dirty="0">
                <a:latin typeface="Arial Rounded MT Bold" panose="020F0704030504030204" pitchFamily="34" charset="0"/>
              </a:rPr>
              <a:t> Learning Assessment (CLA), een onlangs ontwikkelde test die studenten moeten doen om hun kritisch denken te beoordelen, schriftelijke communicatie, probleemoplossend vermogen en analytisch redeneren.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Ook als de cao achter een computer plaatsvindt, zijn er schrijfpapieren nodig</a:t>
            </a:r>
          </a:p>
          <a:p>
            <a:pPr>
              <a:defRPr/>
            </a:pPr>
            <a:r>
              <a:rPr lang="nl-BE" altLang="es-ES" sz="1200" dirty="0">
                <a:latin typeface="Arial Rounded MT Bold" panose="020F0704030504030204" pitchFamily="34" charset="0"/>
              </a:rPr>
              <a:t>in plaats van een reeks antwoorden te geven op meerkeuzevragen.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C22A5B0-BB35-49CB-AEFD-03C80B288361}"/>
              </a:ext>
            </a:extLst>
          </p:cNvPr>
          <p:cNvSpPr/>
          <p:nvPr/>
        </p:nvSpPr>
        <p:spPr>
          <a:xfrm>
            <a:off x="1610092" y="1751134"/>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EBAC7962-242B-4D20-A0BA-C5506770FE8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3408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1743"/>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van de belangrijkste componenten is de "prestatietaak": deze presenteert aan studenten een set begeleidende documenten en geeft ze negentig minuten de tijd om een ​​essay te schrijven waarin ze informatie uit het gegeven materiaal moeten halen en een standpunt of een aanbeveling.</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Kortom, de prestatietaak is een valide test op de vaardigheden van </a:t>
            </a:r>
            <a:r>
              <a:rPr lang="nl-BE" altLang="es-ES" sz="1200" dirty="0" err="1">
                <a:latin typeface="Arial Rounded MT Bold" panose="020F0704030504030204" pitchFamily="34" charset="0"/>
              </a:rPr>
              <a:t>ideatie</a:t>
            </a:r>
            <a:r>
              <a:rPr lang="nl-BE" altLang="es-ES" sz="1200" dirty="0">
                <a:latin typeface="Arial Rounded MT Bold" panose="020F0704030504030204" pitchFamily="34" charset="0"/>
              </a:rPr>
              <a:t>, patroonherkenning en complexe communicatie.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BD0CDBC-2F8D-40E1-B629-F9449AB4179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40E820A-6B4A-46EC-A4A2-35C7CEAA8EA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2051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5895" y="2106402"/>
            <a:ext cx="6207782"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Wat verklaart deze teleurstellende resultaten? Arum, </a:t>
            </a:r>
            <a:r>
              <a:rPr lang="nl-BE" altLang="es-ES" sz="1200" dirty="0" err="1">
                <a:latin typeface="Arial Rounded MT Bold" panose="020F0704030504030204" pitchFamily="34" charset="0"/>
              </a:rPr>
              <a:t>Roska</a:t>
            </a:r>
            <a:r>
              <a:rPr lang="nl-BE" altLang="es-ES" sz="1200" dirty="0">
                <a:latin typeface="Arial Rounded MT Bold" panose="020F0704030504030204" pitchFamily="34" charset="0"/>
              </a:rPr>
              <a:t> en collega's</a:t>
            </a:r>
          </a:p>
          <a:p>
            <a:pPr>
              <a:defRPr/>
            </a:pPr>
            <a:r>
              <a:rPr lang="nl-BE" altLang="es-ES" sz="1200" dirty="0">
                <a:latin typeface="Arial Rounded MT Bold" panose="020F0704030504030204" pitchFamily="34" charset="0"/>
              </a:rPr>
              <a:t>laten zien dat hedendaagse universiteitsstudenten slechts 9% van hun tijd besteden aan: studie (vergeleken met 51% gewijd aan "socialisatie, recreatie en meer"), veel minder dan in voorgaande decennia, en dat slechts 42% aangaf een cursus te hebben gevolgd in het voorgaande semester dat minimaal veertig pagina's per week moest lezen en om in totaal minstens twintig pagina's te schrijven.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6CCBB1D-2CE9-480B-AB7D-D28F771940C7}"/>
              </a:ext>
            </a:extLst>
          </p:cNvPr>
          <p:cNvSpPr/>
          <p:nvPr/>
        </p:nvSpPr>
        <p:spPr>
          <a:xfrm>
            <a:off x="1610094" y="1771342"/>
            <a:ext cx="5918295"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8780BF-79B6-4F25-9040-65662C92F2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4557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6194"/>
            <a:ext cx="6264696"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Maar de auteurs ontdekken ook dat ze in elk college een aantal studenten hebben ondervraagd een merkbare verbetering van de CAO laten zien.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Zij zijn over het algemeen degenen die meer tijd hebben besteed aan studeren (vooral alleen), die vakken hebben gevolgd die eigenlijk veel lees- en</a:t>
            </a:r>
          </a:p>
          <a:p>
            <a:pPr>
              <a:defRPr/>
            </a:pPr>
            <a:r>
              <a:rPr lang="nl-BE" altLang="es-ES" sz="1200" dirty="0">
                <a:latin typeface="Arial Rounded MT Bold" panose="020F0704030504030204" pitchFamily="34" charset="0"/>
              </a:rPr>
              <a:t>veeleisender professoren.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7920A85-6ADF-40A0-BBEF-9C6EBF3E3AC2}"/>
              </a:ext>
            </a:extLst>
          </p:cNvPr>
          <p:cNvSpPr/>
          <p:nvPr/>
        </p:nvSpPr>
        <p:spPr>
          <a:xfrm>
            <a:off x="1610094" y="17713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3811EB5-6239-4BC3-9F1B-32288E76CC7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16723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7D1E3547-1EFA-4DDE-A6BA-F91007646E7B}"/>
              </a:ext>
            </a:extLst>
          </p:cNvPr>
          <p:cNvGraphicFramePr/>
          <p:nvPr>
            <p:extLst>
              <p:ext uri="{D42A27DB-BD31-4B8C-83A1-F6EECF244321}">
                <p14:modId xmlns:p14="http://schemas.microsoft.com/office/powerpoint/2010/main" val="3444724283"/>
              </p:ext>
            </p:extLst>
          </p:nvPr>
        </p:nvGraphicFramePr>
        <p:xfrm>
          <a:off x="1574995" y="2427728"/>
          <a:ext cx="6207782"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E4FF813-5752-4E8B-B0EA-542241A2D0B9}"/>
              </a:ext>
            </a:extLst>
          </p:cNvPr>
          <p:cNvSpPr/>
          <p:nvPr/>
        </p:nvSpPr>
        <p:spPr>
          <a:xfrm>
            <a:off x="1610094" y="176930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B9AB4A5-922C-44FA-8EEC-24E1C9A3B5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365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777513"/>
            <a:ext cx="6207782" cy="249299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Arum, </a:t>
            </a:r>
            <a:r>
              <a:rPr lang="nl-BE" altLang="es-ES" sz="1200" dirty="0" err="1">
                <a:latin typeface="Arial Rounded MT Bold" panose="020F0704030504030204" pitchFamily="34" charset="0"/>
              </a:rPr>
              <a:t>Roska</a:t>
            </a:r>
            <a:r>
              <a:rPr lang="nl-BE" altLang="es-ES" sz="1200" dirty="0">
                <a:latin typeface="Arial Rounded MT Bold" panose="020F0704030504030204" pitchFamily="34" charset="0"/>
              </a:rPr>
              <a:t> en collega's volgden ruim 2.300 studenten van een vierjarige</a:t>
            </a:r>
          </a:p>
          <a:p>
            <a:pPr>
              <a:defRPr/>
            </a:pPr>
            <a:r>
              <a:rPr lang="nl-BE" altLang="es-ES" sz="1200" dirty="0">
                <a:latin typeface="Arial Rounded MT Bold" panose="020F0704030504030204" pitchFamily="34" charset="0"/>
              </a:rPr>
              <a:t>opleiding aan verschillende hogescholen en Amerikaanse universiteiten. Hun bevindingen zijn alarmerend:</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gemiddelde testvoortgang na vier jaar was vrij beperkt.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9A9FF6F-BD49-48C2-9E47-1A26906EF574}"/>
              </a:ext>
            </a:extLst>
          </p:cNvPr>
          <p:cNvSpPr/>
          <p:nvPr/>
        </p:nvSpPr>
        <p:spPr>
          <a:xfrm>
            <a:off x="1610094" y="12535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Als je niet naar de universiteit gaat</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39A2241-248F-4D50-8E01-754C8775C50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B5ACE69F-D095-43CA-AE39-2E21C72B1D2A}"/>
              </a:ext>
            </a:extLst>
          </p:cNvPr>
          <p:cNvGraphicFramePr/>
          <p:nvPr>
            <p:extLst>
              <p:ext uri="{D42A27DB-BD31-4B8C-83A1-F6EECF244321}">
                <p14:modId xmlns:p14="http://schemas.microsoft.com/office/powerpoint/2010/main" val="2757627577"/>
              </p:ext>
            </p:extLst>
          </p:nvPr>
        </p:nvGraphicFramePr>
        <p:xfrm>
          <a:off x="1610094" y="2534582"/>
          <a:ext cx="5731106"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774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900" y="1347614"/>
            <a:ext cx="605217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TextBox 5"/>
          <p:cNvSpPr txBox="1"/>
          <p:nvPr/>
        </p:nvSpPr>
        <p:spPr>
          <a:xfrm>
            <a:off x="3403154" y="2124871"/>
            <a:ext cx="4267956" cy="120032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In </a:t>
            </a:r>
            <a:r>
              <a:rPr lang="nl-BE" altLang="es-ES" sz="1200" dirty="0" err="1">
                <a:latin typeface="Arial Rounded MT Bold" panose="020F0704030504030204" pitchFamily="34" charset="0"/>
              </a:rPr>
              <a:t>Why</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the</a:t>
            </a:r>
            <a:r>
              <a:rPr lang="nl-BE" altLang="es-ES" sz="1200" dirty="0">
                <a:latin typeface="Arial Rounded MT Bold" panose="020F0704030504030204" pitchFamily="34" charset="0"/>
              </a:rPr>
              <a:t> West Rules – Hierin richt Morris zich op een nog fundamentelere vraag: of het verstandig of legitiem is om te proberen de feiten en de vooruitgang van de mensheid te classificeren of te vergelijken. </a:t>
            </a:r>
          </a:p>
          <a:p>
            <a:pPr>
              <a:defRPr/>
            </a:pPr>
            <a:r>
              <a:rPr lang="nl-BE" altLang="es-ES" sz="1200" dirty="0">
                <a:latin typeface="Arial Rounded MT Bold" panose="020F0704030504030204" pitchFamily="34" charset="0"/>
              </a:rPr>
              <a:t>Veel antropologen en vele andere specialisten in de menswetenschappen beweren van niet.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E1287B4-0F1A-4343-A2FA-CEFFBB1279E3}"/>
              </a:ext>
            </a:extLst>
          </p:cNvPr>
          <p:cNvGrpSpPr/>
          <p:nvPr/>
        </p:nvGrpSpPr>
        <p:grpSpPr>
          <a:xfrm>
            <a:off x="1567834" y="1471832"/>
            <a:ext cx="6103276" cy="351000"/>
            <a:chOff x="-837160" y="-513162"/>
            <a:chExt cx="4276522" cy="351000"/>
          </a:xfrm>
        </p:grpSpPr>
        <p:sp>
          <p:nvSpPr>
            <p:cNvPr id="17" name="Rectangle: Rounded Corners 16">
              <a:extLst>
                <a:ext uri="{FF2B5EF4-FFF2-40B4-BE49-F238E27FC236}">
                  <a16:creationId xmlns:a16="http://schemas.microsoft.com/office/drawing/2014/main" id="{4476970D-6241-4F99-9C0C-C7198DB723EC}"/>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1CAA1AD6-B60B-4626-8F4B-722B60912863}"/>
                </a:ext>
              </a:extLst>
            </p:cNvPr>
            <p:cNvSpPr txBox="1"/>
            <p:nvPr/>
          </p:nvSpPr>
          <p:spPr>
            <a:xfrm>
              <a:off x="-774842"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nl-BE" altLang="es-ES" sz="1200" dirty="0">
                  <a:solidFill>
                    <a:schemeClr val="tx1"/>
                  </a:solidFill>
                  <a:latin typeface="Arial Rounded MT Bold" panose="020F0704030504030204" pitchFamily="34" charset="0"/>
                </a:rPr>
                <a:t>Wat zijn de belangrijkste sprongen voorwaarts in de geschiedenis van de mensheid?</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9" name="Donut 24">
            <a:extLst>
              <a:ext uri="{FF2B5EF4-FFF2-40B4-BE49-F238E27FC236}">
                <a16:creationId xmlns:a16="http://schemas.microsoft.com/office/drawing/2014/main" id="{44892B1D-32A3-4240-9831-5369231DD1A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object 2">
            <a:extLst>
              <a:ext uri="{FF2B5EF4-FFF2-40B4-BE49-F238E27FC236}">
                <a16:creationId xmlns:a16="http://schemas.microsoft.com/office/drawing/2014/main" id="{97E5E0C2-A722-4002-99F7-83C590499E42}"/>
              </a:ext>
            </a:extLst>
          </p:cNvPr>
          <p:cNvSpPr/>
          <p:nvPr/>
        </p:nvSpPr>
        <p:spPr>
          <a:xfrm>
            <a:off x="1619672" y="1995686"/>
            <a:ext cx="1296144" cy="164300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21" name="object 2">
            <a:extLst>
              <a:ext uri="{FF2B5EF4-FFF2-40B4-BE49-F238E27FC236}">
                <a16:creationId xmlns:a16="http://schemas.microsoft.com/office/drawing/2014/main" id="{B3A6B41D-BDF6-47C4-BF9C-CB88916552AF}"/>
              </a:ext>
            </a:extLst>
          </p:cNvPr>
          <p:cNvSpPr/>
          <p:nvPr/>
        </p:nvSpPr>
        <p:spPr>
          <a:xfrm rot="10800000">
            <a:off x="1681059" y="2744303"/>
            <a:ext cx="1648438" cy="1644418"/>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3" name="Imagen 2">
            <a:extLst>
              <a:ext uri="{FF2B5EF4-FFF2-40B4-BE49-F238E27FC236}">
                <a16:creationId xmlns:a16="http://schemas.microsoft.com/office/drawing/2014/main" id="{92D48A2F-A3CF-4FFE-973C-6336325A5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2193970"/>
            <a:ext cx="1440160" cy="1996467"/>
          </a:xfrm>
          <a:prstGeom prst="rect">
            <a:avLst/>
          </a:prstGeom>
        </p:spPr>
      </p:pic>
    </p:spTree>
    <p:extLst>
      <p:ext uri="{BB962C8B-B14F-4D97-AF65-F5344CB8AC3E}">
        <p14:creationId xmlns:p14="http://schemas.microsoft.com/office/powerpoint/2010/main" val="100233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879" y="2219889"/>
            <a:ext cx="5966430"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Wanneer de technologie te snel evolueert voor het onderwijs om stand te houden, is de ongelijkheid groeit meestal.</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Toen de Verenigde Staten zich dit in de eerste jaren van de vorige eeuw realiseerden, investeerden ze veel in basisonderwijs.</a:t>
            </a:r>
          </a:p>
          <a:p>
            <a:pPr>
              <a:defRPr/>
            </a:pPr>
            <a:endParaRPr lang="nl-BE" altLang="es-ES" sz="1200" dirty="0">
              <a:latin typeface="Arial Rounded MT Bold" panose="020F0704030504030204" pitchFamily="34" charset="0"/>
            </a:endParaRPr>
          </a:p>
          <a:p>
            <a:pPr>
              <a:defRPr/>
            </a:pPr>
            <a:r>
              <a:rPr lang="nl-BE" altLang="es-ES" sz="1200" dirty="0" err="1">
                <a:latin typeface="Arial Rounded MT Bold" panose="020F0704030504030204" pitchFamily="34" charset="0"/>
              </a:rPr>
              <a:t>Goldin</a:t>
            </a:r>
            <a:r>
              <a:rPr lang="nl-BE" altLang="es-ES" sz="1200" dirty="0">
                <a:latin typeface="Arial Rounded MT Bold" panose="020F0704030504030204" pitchFamily="34" charset="0"/>
              </a:rPr>
              <a:t> meldt dat in 1955 bijvoorbeeld bijna 80% van de Amerikaanse kinderen tussen de vijftien en negentien jaar op de middelbare school zat, een niveau dat destijds meer dan het dubbele was van dat in enig Europees land.</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862469D-45D2-49AB-8780-DB07CC567325}"/>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Beleidsaanbevelingen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ADF09E8-B138-42B3-AA54-EE97856E6B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1700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65220"/>
            <a:ext cx="60384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465496"/>
            <a:ext cx="620778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 de afgelopen halve eeuw heeft dit duidelijke voordeel van de VS in het basisonderwijs: verdwenen en vandaag de dag gaat het land niet verder dan de kernposities van rijke landen, en nog erger in sommige belangrijke onderwerpen.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Uit het meest recente onderzoek van het OESO-programma voor internationale beoordeling van studenten (PISA), de Organisatie voor Economische Samenwerking en Ontwikkeling, uitgevoerd in 2009, bleek dat 15-jarige Amerikanen gerangschikt</a:t>
            </a:r>
            <a:endParaRPr lang="en-U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31D9F28-D0CF-417F-AC56-CAC7C3357D68}"/>
              </a:ext>
            </a:extLst>
          </p:cNvPr>
          <p:cNvSpPr/>
          <p:nvPr/>
        </p:nvSpPr>
        <p:spPr>
          <a:xfrm>
            <a:off x="1475656" y="1354427"/>
            <a:ext cx="6038438"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Beleidsaanbevelingen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3F74FB7-B16E-4D2C-9CFC-A0BE1AACA10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59F0363-A4C9-4A45-B52A-2EBF3F459BCE}"/>
              </a:ext>
            </a:extLst>
          </p:cNvPr>
          <p:cNvGraphicFramePr/>
          <p:nvPr>
            <p:extLst>
              <p:ext uri="{D42A27DB-BD31-4B8C-83A1-F6EECF244321}">
                <p14:modId xmlns:p14="http://schemas.microsoft.com/office/powerpoint/2010/main" val="3004633986"/>
              </p:ext>
            </p:extLst>
          </p:nvPr>
        </p:nvGraphicFramePr>
        <p:xfrm>
          <a:off x="1578551" y="3347893"/>
          <a:ext cx="5832648"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1959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1305"/>
            <a:ext cx="5904000"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Na een kwart eeuw te zijn gegroeid, werden in 2005 overheids- en federale hulp tot fundamenteel academisch onderzoek beginnen af ​​te nemen. Dit veroorzaakt wat bezorgdheid omdat de economie leert dat fundamenteel onderzoek grote positieve effecten heeft gevolgen. Dit triviale gegeven schept een rol voor de overheid, wiens dividenden kunnen enorm zijn.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internet, om een ​​beroemd voorbeeld te geven, is ontstaan ​​uit het onderzoek van het ministerie van Defensie om bomvrije netwerken op te zetten.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5A3F55-B3F2-4FE5-B0FA-16F4ECFDEEEE}"/>
              </a:ext>
            </a:extLst>
          </p:cNvPr>
          <p:cNvSpPr/>
          <p:nvPr/>
        </p:nvSpPr>
        <p:spPr>
          <a:xfrm>
            <a:off x="154766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Ondersteuning voor onze wetenschappers</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5787E43-7FD1-4C5C-8BBC-156422B904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050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2260308"/>
            <a:ext cx="6058249" cy="1015663"/>
          </a:xfrm>
          <a:prstGeom prst="rect">
            <a:avLst/>
          </a:prstGeom>
          <a:noFill/>
        </p:spPr>
        <p:txBody>
          <a:bodyPr wrap="square" rtlCol="0">
            <a:spAutoFit/>
          </a:bodyPr>
          <a:lstStyle/>
          <a:p>
            <a:pPr>
              <a:defRPr/>
            </a:pPr>
            <a:r>
              <a:rPr lang="nl-BE" altLang="es-ES" sz="1200" dirty="0">
                <a:latin typeface="Arial Rounded MT Bold" panose="020F0704030504030204" pitchFamily="34" charset="0"/>
              </a:rPr>
              <a:t>GPS-systemen, aanraakschermen, spraakherkenningssoftware zoals </a:t>
            </a:r>
            <a:r>
              <a:rPr lang="nl-BE" altLang="es-ES" sz="1200" dirty="0" err="1">
                <a:latin typeface="Arial Rounded MT Bold" panose="020F0704030504030204" pitchFamily="34" charset="0"/>
              </a:rPr>
              <a:t>Apple's</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Siri</a:t>
            </a:r>
            <a:r>
              <a:rPr lang="nl-BE" altLang="es-ES" sz="1200" dirty="0">
                <a:latin typeface="Arial Rounded MT Bold" panose="020F0704030504030204" pitchFamily="34" charset="0"/>
              </a:rPr>
              <a:t> en vele andere digitale innovaties komen ook voort uit door de overheid gefinancierde basis Onderzoek. Het is vrij logisch om te zeggen dat hardware, software, netwerken en robots zou niet bestaan ​​in het volume, de verscheidenheid en de vorm die we kennen zonder voortdurende publieke middelen.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E8D79DE-5C2B-4AA4-B6D8-21806EA6515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Ondersteuning voor onze wetenschappers</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2CA02B0-CDAA-4409-A251-A6E8FCED64A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9498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1972" y="1862203"/>
            <a:ext cx="5912122"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element dat hoogstwaarschijnlijk zal veranderen en dat problemen en problemen zal opleveren uitdagingen is een aspect dat we nog niet genoemd hebben:</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Als de theorieën over AI, androïden en de Second Age of Machines echter kloppen, zal deze eeuwenoude uitwisseling in de loop van de tijd minder haalbaar worden.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E5238B0-2D07-410F-B8AF-F41BDEA961B1}"/>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AD2D50DF-9846-48B3-97A5-2E4688046805}"/>
              </a:ext>
            </a:extLst>
          </p:cNvPr>
          <p:cNvSpPr/>
          <p:nvPr/>
        </p:nvSpPr>
        <p:spPr>
          <a:xfrm>
            <a:off x="1629906" y="2447849"/>
            <a:ext cx="5912122" cy="767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In de huidige kapitalistische economieën verwerft bijna iedereen het geld om dingen te kopen door hun banen aan de economie aan te bieden. We zijn bijna allemaal arbeiders, geen kapitaalbezitters.</a:t>
            </a: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7F3B28AA-E8B0-410B-B40D-8D40C6324BC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996645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4EA4D909-181B-4B47-86F3-4C9C0531F643}"/>
              </a:ext>
            </a:extLst>
          </p:cNvPr>
          <p:cNvGraphicFramePr/>
          <p:nvPr>
            <p:extLst>
              <p:ext uri="{D42A27DB-BD31-4B8C-83A1-F6EECF244321}">
                <p14:modId xmlns:p14="http://schemas.microsoft.com/office/powerpoint/2010/main" val="2056576609"/>
              </p:ext>
            </p:extLst>
          </p:nvPr>
        </p:nvGraphicFramePr>
        <p:xfrm>
          <a:off x="1610094" y="1983555"/>
          <a:ext cx="6130258" cy="229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8FB4A1-5E3F-46AB-AED8-5449A9333E20}"/>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2B05DEC-1BF9-4B9F-862E-3CBDE5E6F4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39699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5501" y="1866194"/>
            <a:ext cx="5928405"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Een flink aantal economen maakt zich zorgen over dit mogelijke falen van</a:t>
            </a:r>
          </a:p>
          <a:p>
            <a:pPr>
              <a:defRPr/>
            </a:pPr>
            <a:r>
              <a:rPr lang="nl-BE" altLang="es-ES" sz="1200" dirty="0">
                <a:latin typeface="Arial Rounded MT Bold" panose="020F0704030504030204" pitchFamily="34" charset="0"/>
              </a:rPr>
              <a:t>kapitalisme.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Velen van hen hebben dezelfde oplossing voorgesteld: geld geven aan mensen.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overheid zou elk jaar een gelijk bedrag aan iedereen kunnen verdelen</a:t>
            </a:r>
          </a:p>
          <a:p>
            <a:pPr>
              <a:defRPr/>
            </a:pPr>
            <a:r>
              <a:rPr lang="nl-BE" altLang="es-ES" sz="1200" dirty="0">
                <a:latin typeface="Arial Rounded MT Bold" panose="020F0704030504030204" pitchFamily="34" charset="0"/>
              </a:rPr>
              <a:t>burgers, zonder een evaluatie uit te voeren om na te gaan wie echt geld nodig heeft of wie meer of minder zou moeten hebben.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AACDA24-B907-43A3-921D-A1B8E437573B}"/>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3419BEA5-9CAE-46F3-970A-C91236BC03D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9431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35646"/>
            <a:ext cx="5966430"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7408C68C-C057-452F-9C5D-4900CC63D717}"/>
              </a:ext>
            </a:extLst>
          </p:cNvPr>
          <p:cNvGraphicFramePr/>
          <p:nvPr>
            <p:extLst>
              <p:ext uri="{D42A27DB-BD31-4B8C-83A1-F6EECF244321}">
                <p14:modId xmlns:p14="http://schemas.microsoft.com/office/powerpoint/2010/main" val="2876685519"/>
              </p:ext>
            </p:extLst>
          </p:nvPr>
        </p:nvGraphicFramePr>
        <p:xfrm>
          <a:off x="1497456" y="2366259"/>
          <a:ext cx="6016638" cy="153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0E91D5F-4906-47FC-888F-097B03005529}"/>
              </a:ext>
            </a:extLst>
          </p:cNvPr>
          <p:cNvSpPr/>
          <p:nvPr/>
        </p:nvSpPr>
        <p:spPr>
          <a:xfrm>
            <a:off x="1497456" y="178491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EE196A-AABF-493F-AC72-CF975E47F0D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9876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6914" y="1621696"/>
            <a:ext cx="6307235"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Vandaag maakt het minimuminkomen geen deel uit van het officiële politieke debat, maar het heeft wel een verrassend lange geschiedenis en was nog maar één stap verwijderd van werkelijkheid worden in Amerika van de twintigste eeuw.</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vroege voorstander van hem, de Anglo-Amerikaanse</a:t>
            </a:r>
          </a:p>
          <a:p>
            <a:pPr>
              <a:defRPr/>
            </a:pPr>
            <a:r>
              <a:rPr lang="nl-BE" altLang="es-ES" sz="1200" dirty="0">
                <a:latin typeface="Arial Rounded MT Bold" panose="020F0704030504030204" pitchFamily="34" charset="0"/>
              </a:rPr>
              <a:t>politiek activist Thomas </a:t>
            </a:r>
            <a:r>
              <a:rPr lang="nl-BE" altLang="es-ES" sz="1200" dirty="0" err="1">
                <a:latin typeface="Arial Rounded MT Bold" panose="020F0704030504030204" pitchFamily="34" charset="0"/>
              </a:rPr>
              <a:t>Paine</a:t>
            </a:r>
            <a:r>
              <a:rPr lang="nl-BE" altLang="es-ES" sz="1200" dirty="0">
                <a:latin typeface="Arial Rounded MT Bold" panose="020F0704030504030204" pitchFamily="34" charset="0"/>
              </a:rPr>
              <a:t>, in zijn 1797 pamflet Agrarische Justitie hoopte dat iedereen zou een forfaitair bedrag ontvangen zodra u bereikt</a:t>
            </a:r>
          </a:p>
          <a:p>
            <a:pPr>
              <a:defRPr/>
            </a:pPr>
            <a:r>
              <a:rPr lang="nl-BE" altLang="es-ES" sz="1200" dirty="0">
                <a:latin typeface="Arial Rounded MT Bold" panose="020F0704030504030204" pitchFamily="34" charset="0"/>
              </a:rPr>
              <a:t>volwassenheid om het onrecht van de  feit dat sommigen werden geboren in een landeigendom familie en anderen niet.</a:t>
            </a: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A6538BA-68DC-4444-A549-091C1BDE0EF3}"/>
              </a:ext>
            </a:extLst>
          </p:cNvPr>
          <p:cNvSpPr/>
          <p:nvPr/>
        </p:nvSpPr>
        <p:spPr>
          <a:xfrm>
            <a:off x="1578879" y="118107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0224A7A-2C1C-4D60-8C47-59F7E4C84A5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455F0146-694E-4882-85BB-4D69A1B4FA68}"/>
              </a:ext>
            </a:extLst>
          </p:cNvPr>
          <p:cNvGrpSpPr/>
          <p:nvPr/>
        </p:nvGrpSpPr>
        <p:grpSpPr>
          <a:xfrm>
            <a:off x="5463979" y="2207776"/>
            <a:ext cx="1672427" cy="2135004"/>
            <a:chOff x="5419853" y="2020922"/>
            <a:chExt cx="1888451" cy="2491586"/>
          </a:xfrm>
        </p:grpSpPr>
        <p:sp>
          <p:nvSpPr>
            <p:cNvPr id="18" name="object 2">
              <a:extLst>
                <a:ext uri="{FF2B5EF4-FFF2-40B4-BE49-F238E27FC236}">
                  <a16:creationId xmlns:a16="http://schemas.microsoft.com/office/drawing/2014/main" id="{3C789133-AABF-4C0D-B951-561B04C6F16E}"/>
                </a:ext>
              </a:extLst>
            </p:cNvPr>
            <p:cNvSpPr/>
            <p:nvPr/>
          </p:nvSpPr>
          <p:spPr>
            <a:xfrm>
              <a:off x="5419853" y="2020922"/>
              <a:ext cx="1789171" cy="2285420"/>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9" name="object 2">
              <a:extLst>
                <a:ext uri="{FF2B5EF4-FFF2-40B4-BE49-F238E27FC236}">
                  <a16:creationId xmlns:a16="http://schemas.microsoft.com/office/drawing/2014/main" id="{E173F6A5-C930-4AA1-B78A-3EA7B15FA811}"/>
                </a:ext>
              </a:extLst>
            </p:cNvPr>
            <p:cNvSpPr/>
            <p:nvPr/>
          </p:nvSpPr>
          <p:spPr>
            <a:xfrm rot="10800000">
              <a:off x="5457348" y="2139702"/>
              <a:ext cx="1850956" cy="2372806"/>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5D4CF200-2ECA-491B-91C0-318A46FE6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617" y="2189332"/>
              <a:ext cx="1431383" cy="2144925"/>
            </a:xfrm>
            <a:prstGeom prst="rect">
              <a:avLst/>
            </a:prstGeom>
          </p:spPr>
        </p:pic>
      </p:grpSp>
    </p:spTree>
    <p:extLst>
      <p:ext uri="{BB962C8B-B14F-4D97-AF65-F5344CB8AC3E}">
        <p14:creationId xmlns:p14="http://schemas.microsoft.com/office/powerpoint/2010/main" val="1855425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1FB54434-48D8-4767-8F8D-332DDD8F83C8}"/>
              </a:ext>
            </a:extLst>
          </p:cNvPr>
          <p:cNvGraphicFramePr/>
          <p:nvPr>
            <p:extLst>
              <p:ext uri="{D42A27DB-BD31-4B8C-83A1-F6EECF244321}">
                <p14:modId xmlns:p14="http://schemas.microsoft.com/office/powerpoint/2010/main" val="76078160"/>
              </p:ext>
            </p:extLst>
          </p:nvPr>
        </p:nvGraphicFramePr>
        <p:xfrm>
          <a:off x="1423394" y="2167009"/>
          <a:ext cx="605825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1251736-CE25-4C03-B8C7-284B9612EFDE}"/>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42BB790-9E3F-43A9-BB1D-2FD36A6586D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970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369" y="12022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9333" y="1596333"/>
            <a:ext cx="6207782"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nl-BE" altLang="es-ES" sz="1200" dirty="0">
                <a:latin typeface="Arial Rounded MT Bold" panose="020F0704030504030204" pitchFamily="34" charset="0"/>
              </a:rPr>
              <a:t>Morris is het daar niet mee eens en zijn essay is een poging om de menselijke ontwikkeling te kwantificeren.</a:t>
            </a:r>
          </a:p>
          <a:p>
            <a:pPr>
              <a:defRPr/>
            </a:pPr>
            <a:r>
              <a:rPr lang="nl-BE" altLang="es-ES" sz="1200" dirty="0">
                <a:latin typeface="Arial Rounded MT Bold" panose="020F0704030504030204" pitchFamily="34" charset="0"/>
              </a:rPr>
              <a:t>Zoals hij zelf schrijft: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reduceren van de oceaan van feiten tot eenvoudige numerieke resultaten heeft zijn nadelen, maar het heeft ook de grote verdienste om iedereen te dwingen hetzelfde feit onder ogen te zien, met verrassende resultaten".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Met andere woorden, als we willen begrijpen welke vooruitgang de curve van de menselijke geschiedenis heeft veranderd, is het heel logisch om te proberen die in de tussentijd te traceren.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0270F609-4E77-4D7B-9A1A-A3A70FFEC15A}"/>
              </a:ext>
            </a:extLst>
          </p:cNvPr>
          <p:cNvGrpSpPr/>
          <p:nvPr/>
        </p:nvGrpSpPr>
        <p:grpSpPr>
          <a:xfrm>
            <a:off x="1553303" y="1326465"/>
            <a:ext cx="5980757" cy="351000"/>
            <a:chOff x="-837160" y="-513162"/>
            <a:chExt cx="4253834" cy="351000"/>
          </a:xfrm>
        </p:grpSpPr>
        <p:sp>
          <p:nvSpPr>
            <p:cNvPr id="10" name="Rectangle: Rounded Corners 9">
              <a:extLst>
                <a:ext uri="{FF2B5EF4-FFF2-40B4-BE49-F238E27FC236}">
                  <a16:creationId xmlns:a16="http://schemas.microsoft.com/office/drawing/2014/main" id="{8E0F16A6-9697-4A42-A6FA-BCB84A4267CF}"/>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BFE6FAE-0A08-441F-BD61-E528AEB6356A}"/>
                </a:ext>
              </a:extLst>
            </p:cNvPr>
            <p:cNvSpPr txBox="1"/>
            <p:nvPr/>
          </p:nvSpPr>
          <p:spPr>
            <a:xfrm>
              <a:off x="-797530" y="-478894"/>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nl-BE" altLang="es-ES" sz="1200" dirty="0">
                  <a:solidFill>
                    <a:schemeClr val="tx1"/>
                  </a:solidFill>
                  <a:latin typeface="Arial Rounded MT Bold" panose="020F0704030504030204" pitchFamily="34" charset="0"/>
                </a:rPr>
                <a:t>Hoe bepalen we wat de belangrijkste van deze sprongen voorwaarts is?</a:t>
              </a:r>
              <a:endParaRPr lang="it-IT" altLang="es-ES" sz="1200" dirty="0">
                <a:solidFill>
                  <a:schemeClr val="tx1"/>
                </a:solidFill>
                <a:latin typeface="Arial Rounded MT Bold" panose="020F0704030504030204" pitchFamily="34" charset="0"/>
              </a:endParaRPr>
            </a:p>
          </p:txBody>
        </p:sp>
      </p:grpSp>
      <p:sp>
        <p:nvSpPr>
          <p:cNvPr id="12" name="Donut 24">
            <a:extLst>
              <a:ext uri="{FF2B5EF4-FFF2-40B4-BE49-F238E27FC236}">
                <a16:creationId xmlns:a16="http://schemas.microsoft.com/office/drawing/2014/main" id="{BDEF58BD-1B30-4F66-97F3-F998FFDABA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Elipse 16">
            <a:extLst>
              <a:ext uri="{FF2B5EF4-FFF2-40B4-BE49-F238E27FC236}">
                <a16:creationId xmlns:a16="http://schemas.microsoft.com/office/drawing/2014/main" id="{32C1AEB9-CAB9-4669-B3A3-1940F0668F21}"/>
              </a:ext>
            </a:extLst>
          </p:cNvPr>
          <p:cNvSpPr/>
          <p:nvPr/>
        </p:nvSpPr>
        <p:spPr>
          <a:xfrm>
            <a:off x="1055401" y="1765449"/>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a:extLst>
              <a:ext uri="{FF2B5EF4-FFF2-40B4-BE49-F238E27FC236}">
                <a16:creationId xmlns:a16="http://schemas.microsoft.com/office/drawing/2014/main" id="{47F8872B-A63F-4EFC-90C0-037E4ADE7763}"/>
              </a:ext>
            </a:extLst>
          </p:cNvPr>
          <p:cNvSpPr/>
          <p:nvPr/>
        </p:nvSpPr>
        <p:spPr>
          <a:xfrm>
            <a:off x="1055402" y="2405887"/>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Elipse 18">
            <a:extLst>
              <a:ext uri="{FF2B5EF4-FFF2-40B4-BE49-F238E27FC236}">
                <a16:creationId xmlns:a16="http://schemas.microsoft.com/office/drawing/2014/main" id="{ECD01EA9-7ED9-43B9-8970-0521F5F32E19}"/>
              </a:ext>
            </a:extLst>
          </p:cNvPr>
          <p:cNvSpPr/>
          <p:nvPr/>
        </p:nvSpPr>
        <p:spPr>
          <a:xfrm>
            <a:off x="1055402" y="3046325"/>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2" name="Conector recto de flecha 21">
            <a:extLst>
              <a:ext uri="{FF2B5EF4-FFF2-40B4-BE49-F238E27FC236}">
                <a16:creationId xmlns:a16="http://schemas.microsoft.com/office/drawing/2014/main" id="{6BCCC447-389B-40B4-9953-7BEA58F78C80}"/>
              </a:ext>
            </a:extLst>
          </p:cNvPr>
          <p:cNvCxnSpPr>
            <a:cxnSpLocks/>
            <a:stCxn id="17" idx="4"/>
          </p:cNvCxnSpPr>
          <p:nvPr/>
        </p:nvCxnSpPr>
        <p:spPr>
          <a:xfrm>
            <a:off x="1301738" y="2215724"/>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758E00A3-039B-4D6E-A6A6-460A13B32B9F}"/>
              </a:ext>
            </a:extLst>
          </p:cNvPr>
          <p:cNvCxnSpPr>
            <a:cxnSpLocks/>
          </p:cNvCxnSpPr>
          <p:nvPr/>
        </p:nvCxnSpPr>
        <p:spPr>
          <a:xfrm>
            <a:off x="1301739" y="2859982"/>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0507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president die dat jaar werd gekozen, de Republikein Richard Nixon, probeerde het tijdens zijn eerste termijn wet te maken.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 een toespraak in 1969 stelde hij een Family Assistance Plan voor dat verschillende aspecten van een minimuminkomensprogramma bevatte.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plan werd gesteund door alle ideologische kampen, maar had ook een grote en diverse groep demonstranten.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69AB300-FD92-4E90-A17D-40493CBB9B1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33295DF-54B5-4217-B69D-0BEBD5A5337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3395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79252"/>
            <a:ext cx="6045986"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Conservatief econoom en Nobelprijswinnaar Milton Friedman had een hekel aan staat interventies, maar hij was voorstander van wat hij een “negatieve belasting” noemde om de arm.</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Hier is hoe hij het uitlegde in een tv-optreden uit 1968:</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1E39BEE-FD98-4EE7-9BBC-29B207E7B8A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5E0A07D-4D88-412C-B824-A452C737422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2198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169809"/>
            <a:ext cx="6264696" cy="80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0097" y="1868456"/>
            <a:ext cx="6423806" cy="2123658"/>
          </a:xfrm>
          <a:prstGeom prst="rect">
            <a:avLst/>
          </a:prstGeom>
          <a:noFill/>
        </p:spPr>
        <p:txBody>
          <a:bodyPr wrap="square" rtlCol="0">
            <a:spAutoFit/>
          </a:bodyPr>
          <a:lstStyle/>
          <a:p>
            <a:pPr algn="just">
              <a:defRPr/>
            </a:pPr>
            <a:r>
              <a:rPr lang="nl-BE" altLang="es-ES" sz="1200" dirty="0">
                <a:latin typeface="Arial Rounded MT Bold" panose="020F0704030504030204" pitchFamily="34" charset="0"/>
              </a:rPr>
              <a:t>“Onder de huidige wetten hebben we een positieve inkomstenbelasting [...]. Volgens het, als je bent u bijvoorbeeld het hoofd van een gezin van vier en heeft u $ 3.000 aan inkomen? geen belasting betalen en geen bijdrage ontvangen. U bevindt zich op de drempel van belastingvrijstelling. Stel je hebt een inkomen van 4000 dollar. Dan heeft u een positief belastbaar inkomen van 1000, waarover u tegen de huidige tarieven (14%) $ 140 belasting betaalt. Stel je voor dat je een inkomen van $ 2.000 vandaag. U heeft recht op aftrekposten en vrijstellingen van a belastbaar bedrag van 3000, wat bij een inkomen van 2000 betekent dat u een negatief [...] belastbaar bedrag van $ 1000 heeft. profiteer van deze ongebruikte aftrekposten. De betekenis van een negatieve belasting is dat, wanneer uw inkomen onder de arbeidsongeschiktheidsgrens ligt, krijgt u een fractie betaald "door" de regering. Geld ontvangen in plaats van geven”.</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EF5F736-A699-4798-BFD3-D419707F747C}"/>
              </a:ext>
            </a:extLst>
          </p:cNvPr>
          <p:cNvSpPr/>
          <p:nvPr/>
        </p:nvSpPr>
        <p:spPr>
          <a:xfrm>
            <a:off x="1403648" y="1327066"/>
            <a:ext cx="633670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76AC7B2-96C5-4257-AD99-192899CD646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36151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7107"/>
            <a:ext cx="596643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nl-BE" altLang="es-ES" sz="1200" dirty="0">
                <a:solidFill>
                  <a:schemeClr val="tx2">
                    <a:lumMod val="60000"/>
                    <a:lumOff val="40000"/>
                  </a:schemeClr>
                </a:solidFill>
                <a:latin typeface="Arial Rounded MT Bold" panose="020F0704030504030204" pitchFamily="34" charset="0"/>
              </a:rPr>
              <a:t>De negatieve inkomstenbelasting combineert het gegarandeerde minimuminkomen met een prikkel om te werken. Onder de drempel van het voorbeeld (dat in 1968 3000 . was) dollar, maar in 2013 zou het 20.000 zijn), elke verdiende dollar verhoogt het totale inkomen met anderhalf. Dit stimuleert mensen om te gaan werken en ander werk te vinden, ook al is het loon dat ze ervoor ontvangen laag. Het moedigt u ook aan om uw belastingaangifte en zo onderdeel worden van de klassieke en zichtbare beroepsbevolking.</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3169D54-5016-453D-B3BD-E09837B787E2}"/>
              </a:ext>
            </a:extLst>
          </p:cNvPr>
          <p:cNvSpPr/>
          <p:nvPr/>
        </p:nvSpPr>
        <p:spPr>
          <a:xfrm>
            <a:off x="1524000" y="1266314"/>
            <a:ext cx="599009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nl-BE" altLang="es-ES" sz="1200" dirty="0">
                <a:solidFill>
                  <a:schemeClr val="tx1"/>
                </a:solidFill>
                <a:latin typeface="Arial Rounded MT Bold" panose="020F0704030504030204" pitchFamily="34" charset="0"/>
              </a:rPr>
              <a:t>Aanbevelingen voor de lange termijn</a:t>
            </a: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6828EFA-A619-462B-B047-5D37AC61360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7404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58428"/>
            <a:ext cx="6207782"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1) Kurzweil R., </a:t>
            </a:r>
            <a:r>
              <a:rPr lang="en-US" altLang="es-ES" sz="1200" i="1" dirty="0">
                <a:solidFill>
                  <a:schemeClr val="tx2">
                    <a:lumMod val="60000"/>
                    <a:lumOff val="40000"/>
                  </a:schemeClr>
                </a:solidFill>
                <a:latin typeface="Arial Rounded MT Bold" panose="020F0704030504030204" pitchFamily="34" charset="0"/>
              </a:rPr>
              <a:t>The Age of Spiritual Machines</a:t>
            </a:r>
            <a:r>
              <a:rPr lang="en-US" altLang="es-ES" sz="1200" dirty="0">
                <a:latin typeface="Arial Rounded MT Bold" panose="020F0704030504030204" pitchFamily="34" charset="0"/>
              </a:rPr>
              <a:t>, New York, Viking Press, 1999</a:t>
            </a:r>
          </a:p>
          <a:p>
            <a:pPr>
              <a:defRPr/>
            </a:pPr>
            <a:r>
              <a:rPr lang="it-IT" altLang="es-ES" sz="1200" dirty="0">
                <a:latin typeface="Arial Rounded MT Bold" panose="020F0704030504030204" pitchFamily="34" charset="0"/>
              </a:rPr>
              <a:t>2) Brynjolfsson E., McAfee A., </a:t>
            </a:r>
            <a:r>
              <a:rPr lang="it-IT" altLang="es-ES" sz="1200" i="1" dirty="0">
                <a:solidFill>
                  <a:schemeClr val="tx2">
                    <a:lumMod val="60000"/>
                    <a:lumOff val="40000"/>
                  </a:schemeClr>
                </a:solidFill>
                <a:latin typeface="Arial Rounded MT Bold" panose="020F0704030504030204" pitchFamily="34" charset="0"/>
              </a:rPr>
              <a:t>La nuova rivoluzione delle macchine</a:t>
            </a:r>
            <a:r>
              <a:rPr lang="it-IT" altLang="es-ES" sz="1200" dirty="0">
                <a:latin typeface="Arial Rounded MT Bold" panose="020F0704030504030204" pitchFamily="34" charset="0"/>
              </a:rPr>
              <a:t>, Milano, </a:t>
            </a:r>
          </a:p>
          <a:p>
            <a:pPr>
              <a:defRPr/>
            </a:pPr>
            <a:r>
              <a:rPr lang="it-IT" altLang="es-ES" sz="1200" dirty="0">
                <a:latin typeface="Arial Rounded MT Bold" panose="020F0704030504030204" pitchFamily="34" charset="0"/>
              </a:rPr>
              <a:t>Feltrinelli, 2015</a:t>
            </a:r>
            <a:endParaRPr lang="en-GB" altLang="es-ES" sz="1200" i="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5AAABC7-0AEE-4BC0-A7BC-BD1AB4F52FE1}"/>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Bibliografie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0C730B-0423-4A45-B773-61BE1F2A213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64769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7030A0"/>
                </a:solidFill>
              </a:rPr>
              <a:t>Dank u</a:t>
            </a:r>
            <a:endParaRPr lang="ko-KR" altLang="en-US" dirty="0">
              <a:solidFill>
                <a:srgbClr val="7030A0"/>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95586"/>
            <a:ext cx="6058250"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Gedurende vele duizenden jaren heeft de mensheid een zeer langzame en geleidelijke traject. De vooruitgang was pijnlijk traag, bijna onzichtbaar.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Dieren en boerderijen, oorlogen en rijken, filosofieën en religies, niets zou een grote invloed kunnen hebben.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Maar iets meer dan twee eeuwen geleden een plotseling en diepgaand fenomeen arriveerde: het deed de curve van de menselijke geschiedenis bijna 90° afwijken, op zoek naar bijvoorbeeld bij de totale bevolking en bij sociale ontwikkeling.</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75EACC6-EE1E-482B-B5AF-6C366D8F3E28}"/>
              </a:ext>
            </a:extLst>
          </p:cNvPr>
          <p:cNvSpPr/>
          <p:nvPr/>
        </p:nvSpPr>
        <p:spPr>
          <a:xfrm>
            <a:off x="1610094" y="1759865"/>
            <a:ext cx="5923812"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nl-BE" altLang="es-ES" sz="1200" dirty="0">
                <a:solidFill>
                  <a:schemeClr val="tx1"/>
                </a:solidFill>
                <a:latin typeface="Arial Rounded MT Bold" panose="020F0704030504030204" pitchFamily="34" charset="0"/>
              </a:rPr>
              <a:t>Hoe bepalen we wat de belangrijkste van deze sprongen voorwaarts is?</a:t>
            </a:r>
            <a:endParaRPr lang="it-IT" dirty="0"/>
          </a:p>
        </p:txBody>
      </p:sp>
      <p:sp>
        <p:nvSpPr>
          <p:cNvPr id="10" name="Donut 24">
            <a:extLst>
              <a:ext uri="{FF2B5EF4-FFF2-40B4-BE49-F238E27FC236}">
                <a16:creationId xmlns:a16="http://schemas.microsoft.com/office/drawing/2014/main" id="{7DDFB17E-A517-4AA3-86E4-1B4B91D44F3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6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Artificiele</a:t>
            </a:r>
            <a:r>
              <a:rPr lang="en-GB" altLang="it-IT" sz="2000" dirty="0">
                <a:solidFill>
                  <a:schemeClr val="tx2">
                    <a:lumMod val="60000"/>
                    <a:lumOff val="40000"/>
                  </a:schemeClr>
                </a:solidFill>
                <a:latin typeface="Arial Rounded MT Bold" panose="020F0704030504030204" pitchFamily="34" charset="0"/>
              </a:rPr>
              <a:t> </a:t>
            </a:r>
            <a:r>
              <a:rPr lang="en-GB" altLang="it-IT" sz="2000" dirty="0" err="1">
                <a:solidFill>
                  <a:schemeClr val="tx2">
                    <a:lumMod val="60000"/>
                    <a:lumOff val="40000"/>
                  </a:schemeClr>
                </a:solidFill>
                <a:latin typeface="Arial Rounded MT Bold" panose="020F0704030504030204" pitchFamily="34" charset="0"/>
              </a:rPr>
              <a:t>Intelligentie</a:t>
            </a: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4645766-DDD2-416C-88F6-F9BB2DEB5D5E}"/>
              </a:ext>
            </a:extLst>
          </p:cNvPr>
          <p:cNvSpPr/>
          <p:nvPr/>
        </p:nvSpPr>
        <p:spPr>
          <a:xfrm>
            <a:off x="1620000" y="1399824"/>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nl-BE" altLang="es-ES" sz="1200" dirty="0">
                <a:solidFill>
                  <a:schemeClr val="tx1"/>
                </a:solidFill>
                <a:latin typeface="Arial Rounded MT Bold" panose="020F0704030504030204" pitchFamily="34" charset="0"/>
              </a:rPr>
              <a:t>Hoe bepalen we wat de belangrijkste van deze sprongen voorwaarts is?</a:t>
            </a:r>
            <a:endParaRPr lang="it-IT" dirty="0"/>
          </a:p>
        </p:txBody>
      </p:sp>
      <p:sp>
        <p:nvSpPr>
          <p:cNvPr id="10" name="Donut 24">
            <a:extLst>
              <a:ext uri="{FF2B5EF4-FFF2-40B4-BE49-F238E27FC236}">
                <a16:creationId xmlns:a16="http://schemas.microsoft.com/office/drawing/2014/main" id="{4732C119-5B8C-485A-A33D-69AA9CE9AFC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3" name="Diagrama 12">
            <a:extLst>
              <a:ext uri="{FF2B5EF4-FFF2-40B4-BE49-F238E27FC236}">
                <a16:creationId xmlns:a16="http://schemas.microsoft.com/office/drawing/2014/main" id="{9D1B2053-F820-472E-BDAB-266DB4BAC80E}"/>
              </a:ext>
            </a:extLst>
          </p:cNvPr>
          <p:cNvGraphicFramePr/>
          <p:nvPr>
            <p:extLst>
              <p:ext uri="{D42A27DB-BD31-4B8C-83A1-F6EECF244321}">
                <p14:modId xmlns:p14="http://schemas.microsoft.com/office/powerpoint/2010/main" val="55354231"/>
              </p:ext>
            </p:extLst>
          </p:nvPr>
        </p:nvGraphicFramePr>
        <p:xfrm>
          <a:off x="1598320" y="1923484"/>
          <a:ext cx="5904000" cy="2896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270997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36ED8-C5A3-4499-99EB-AFFD298FC52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B8C1FA-C39A-4D4F-B12F-3CDBE3884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FC7CD9-70AD-458F-9DDE-3BF203144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3398</TotalTime>
  <Words>9560</Words>
  <Application>Microsoft Office PowerPoint</Application>
  <PresentationFormat>Presentación en pantalla (16:9)</PresentationFormat>
  <Paragraphs>628</Paragraphs>
  <Slides>75</Slides>
  <Notes>9</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75</vt:i4>
      </vt:variant>
    </vt:vector>
  </HeadingPairs>
  <TitlesOfParts>
    <vt:vector size="83"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332</cp:revision>
  <dcterms:created xsi:type="dcterms:W3CDTF">2016-12-05T23:26:54Z</dcterms:created>
  <dcterms:modified xsi:type="dcterms:W3CDTF">2024-02-22T16:20:59Z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