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64" r:id="rId3"/>
  </p:sldMasterIdLst>
  <p:notesMasterIdLst>
    <p:notesMasterId r:id="rId34"/>
  </p:notesMasterIdLst>
  <p:sldIdLst>
    <p:sldId id="256" r:id="rId4"/>
    <p:sldId id="258" r:id="rId5"/>
    <p:sldId id="335" r:id="rId6"/>
    <p:sldId id="336" r:id="rId7"/>
    <p:sldId id="337" r:id="rId8"/>
    <p:sldId id="338" r:id="rId9"/>
    <p:sldId id="339" r:id="rId10"/>
    <p:sldId id="340" r:id="rId11"/>
    <p:sldId id="341" r:id="rId12"/>
    <p:sldId id="342" r:id="rId13"/>
    <p:sldId id="343" r:id="rId14"/>
    <p:sldId id="345" r:id="rId15"/>
    <p:sldId id="347" r:id="rId16"/>
    <p:sldId id="346"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30"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3" roundtripDataSignature="AMtx7mjFErC6TEyD4ctptC0SGETL2l/Y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151" d="100"/>
          <a:sy n="151" d="100"/>
        </p:scale>
        <p:origin x="474"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8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8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8" Type="http://schemas.openxmlformats.org/officeDocument/2006/relationships/slide" Target="slides/slide5.xml"/><Relationship Id="rId85" Type="http://schemas.openxmlformats.org/officeDocument/2006/relationships/viewProps" Target="view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l-PL" sz="1200" b="0" i="0" u="none" strike="noStrike" cap="none">
                <a:solidFill>
                  <a:schemeClr val="dk1"/>
                </a:solidFill>
                <a:latin typeface="Malgun Gothic"/>
                <a:ea typeface="Malgun Gothic"/>
                <a:cs typeface="Malgun Gothic"/>
                <a:sym typeface="Malgun Gothic"/>
              </a:rPr>
              <a:t>‹Nº›</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7165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703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874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094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9097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465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7990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425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87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645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713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4186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95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686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736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5903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119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0094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6606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8883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9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0" name="Google Shape;1270;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67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895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769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591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117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77"/>
          <p:cNvSpPr txBox="1">
            <a:spLocks noGrp="1"/>
          </p:cNvSpPr>
          <p:nvPr>
            <p:ph type="body" idx="1"/>
          </p:nvPr>
        </p:nvSpPr>
        <p:spPr>
          <a:xfrm>
            <a:off x="3923928" y="2643759"/>
            <a:ext cx="5220072" cy="108012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77"/>
          <p:cNvSpPr txBox="1">
            <a:spLocks noGrp="1"/>
          </p:cNvSpPr>
          <p:nvPr>
            <p:ph type="body" idx="2"/>
          </p:nvPr>
        </p:nvSpPr>
        <p:spPr>
          <a:xfrm>
            <a:off x="3923928" y="3723878"/>
            <a:ext cx="5219924" cy="50405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88"/>
          <p:cNvSpPr>
            <a:spLocks noGrp="1"/>
          </p:cNvSpPr>
          <p:nvPr>
            <p:ph type="pic" idx="2"/>
          </p:nvPr>
        </p:nvSpPr>
        <p:spPr>
          <a:xfrm>
            <a:off x="3528392" y="0"/>
            <a:ext cx="2123728" cy="3219822"/>
          </a:xfrm>
          <a:prstGeom prst="rect">
            <a:avLst/>
          </a:prstGeom>
          <a:solidFill>
            <a:srgbClr val="F2F2F2"/>
          </a:solidFill>
          <a:ln>
            <a:noFill/>
          </a:ln>
        </p:spPr>
      </p:sp>
      <p:sp>
        <p:nvSpPr>
          <p:cNvPr id="69" name="Google Shape;69;p88"/>
          <p:cNvSpPr>
            <a:spLocks noGrp="1"/>
          </p:cNvSpPr>
          <p:nvPr>
            <p:ph type="pic" idx="3"/>
          </p:nvPr>
        </p:nvSpPr>
        <p:spPr>
          <a:xfrm>
            <a:off x="7020272" y="1923678"/>
            <a:ext cx="2123728" cy="3219822"/>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Basic Layout">
  <p:cSld name="7_Basic Layout">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89"/>
          <p:cNvSpPr>
            <a:spLocks noGrp="1"/>
          </p:cNvSpPr>
          <p:nvPr>
            <p:ph type="pic" idx="2"/>
          </p:nvPr>
        </p:nvSpPr>
        <p:spPr>
          <a:xfrm>
            <a:off x="717858" y="1275606"/>
            <a:ext cx="2448545" cy="2024054"/>
          </a:xfrm>
          <a:prstGeom prst="rect">
            <a:avLst/>
          </a:prstGeom>
          <a:solidFill>
            <a:srgbClr val="F2F2F2"/>
          </a:solidFill>
          <a:ln>
            <a:noFill/>
          </a:ln>
        </p:spPr>
      </p:sp>
      <p:sp>
        <p:nvSpPr>
          <p:cNvPr id="72" name="Google Shape;72;p89"/>
          <p:cNvSpPr>
            <a:spLocks noGrp="1"/>
          </p:cNvSpPr>
          <p:nvPr>
            <p:ph type="pic" idx="3"/>
          </p:nvPr>
        </p:nvSpPr>
        <p:spPr>
          <a:xfrm>
            <a:off x="3339542" y="1275606"/>
            <a:ext cx="2448273" cy="2024054"/>
          </a:xfrm>
          <a:prstGeom prst="rect">
            <a:avLst/>
          </a:prstGeom>
          <a:solidFill>
            <a:srgbClr val="F2F2F2"/>
          </a:solidFill>
          <a:ln>
            <a:noFill/>
          </a:ln>
        </p:spPr>
      </p:sp>
      <p:sp>
        <p:nvSpPr>
          <p:cNvPr id="73" name="Google Shape;73;p89"/>
          <p:cNvSpPr>
            <a:spLocks noGrp="1"/>
          </p:cNvSpPr>
          <p:nvPr>
            <p:ph type="pic" idx="4"/>
          </p:nvPr>
        </p:nvSpPr>
        <p:spPr>
          <a:xfrm>
            <a:off x="5960954" y="1275606"/>
            <a:ext cx="2448273" cy="2024054"/>
          </a:xfrm>
          <a:prstGeom prst="rect">
            <a:avLst/>
          </a:prstGeom>
          <a:solidFill>
            <a:srgbClr val="F2F2F2"/>
          </a:solidFill>
          <a:ln>
            <a:noFill/>
          </a:ln>
        </p:spPr>
      </p:sp>
      <p:sp>
        <p:nvSpPr>
          <p:cNvPr id="74" name="Google Shape;74;p8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89"/>
          <p:cNvSpPr txBox="1">
            <a:spLocks noGrp="1"/>
          </p:cNvSpPr>
          <p:nvPr>
            <p:ph type="body" idx="5"/>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Basic Layout">
  <p:cSld name="8_Basic Layout">
    <p:bg>
      <p:bgPr>
        <a:blipFill>
          <a:blip r:embed="rId2">
            <a:alphaModFix/>
          </a:blip>
          <a:stretch>
            <a:fillRect/>
          </a:stretch>
        </a:blipFill>
        <a:effectLst/>
      </p:bgPr>
    </p:bg>
    <p:spTree>
      <p:nvGrpSpPr>
        <p:cNvPr id="1" name="Shape 76"/>
        <p:cNvGrpSpPr/>
        <p:nvPr/>
      </p:nvGrpSpPr>
      <p:grpSpPr>
        <a:xfrm>
          <a:off x="0" y="0"/>
          <a:ext cx="0" cy="0"/>
          <a:chOff x="0" y="0"/>
          <a:chExt cx="0" cy="0"/>
        </a:xfrm>
      </p:grpSpPr>
      <p:pic>
        <p:nvPicPr>
          <p:cNvPr id="77" name="Google Shape;77;p90" descr="D:\Fullppt\005-PNG이미지\모니터.png"/>
          <p:cNvPicPr preferRelativeResize="0"/>
          <p:nvPr/>
        </p:nvPicPr>
        <p:blipFill rotWithShape="1">
          <a:blip r:embed="rId3">
            <a:alphaModFix/>
          </a:blip>
          <a:srcRect/>
          <a:stretch/>
        </p:blipFill>
        <p:spPr>
          <a:xfrm>
            <a:off x="1482286" y="1275606"/>
            <a:ext cx="2923753" cy="2518619"/>
          </a:xfrm>
          <a:prstGeom prst="rect">
            <a:avLst/>
          </a:prstGeom>
          <a:noFill/>
          <a:ln>
            <a:noFill/>
          </a:ln>
        </p:spPr>
      </p:pic>
      <p:pic>
        <p:nvPicPr>
          <p:cNvPr id="78" name="Google Shape;78;p90" descr="D:\Fullppt\005-PNG이미지\모니터.png"/>
          <p:cNvPicPr preferRelativeResize="0"/>
          <p:nvPr/>
        </p:nvPicPr>
        <p:blipFill rotWithShape="1">
          <a:blip r:embed="rId3">
            <a:alphaModFix/>
          </a:blip>
          <a:srcRect/>
          <a:stretch/>
        </p:blipFill>
        <p:spPr>
          <a:xfrm>
            <a:off x="4722646" y="1275606"/>
            <a:ext cx="2923753" cy="2518619"/>
          </a:xfrm>
          <a:prstGeom prst="rect">
            <a:avLst/>
          </a:prstGeom>
          <a:noFill/>
          <a:ln>
            <a:noFill/>
          </a:ln>
        </p:spPr>
      </p:pic>
      <p:sp>
        <p:nvSpPr>
          <p:cNvPr id="79" name="Google Shape;79;p90"/>
          <p:cNvSpPr>
            <a:spLocks noGrp="1"/>
          </p:cNvSpPr>
          <p:nvPr>
            <p:ph type="pic" idx="2"/>
          </p:nvPr>
        </p:nvSpPr>
        <p:spPr>
          <a:xfrm>
            <a:off x="1582656" y="1374406"/>
            <a:ext cx="2700000" cy="1584833"/>
          </a:xfrm>
          <a:prstGeom prst="rect">
            <a:avLst/>
          </a:prstGeom>
          <a:solidFill>
            <a:srgbClr val="F2F2F2"/>
          </a:solidFill>
          <a:ln>
            <a:noFill/>
          </a:ln>
        </p:spPr>
      </p:sp>
      <p:sp>
        <p:nvSpPr>
          <p:cNvPr id="80" name="Google Shape;80;p90"/>
          <p:cNvSpPr>
            <a:spLocks noGrp="1"/>
          </p:cNvSpPr>
          <p:nvPr>
            <p:ph type="pic" idx="3"/>
          </p:nvPr>
        </p:nvSpPr>
        <p:spPr>
          <a:xfrm>
            <a:off x="4820964" y="1374406"/>
            <a:ext cx="2736000" cy="1584833"/>
          </a:xfrm>
          <a:prstGeom prst="rect">
            <a:avLst/>
          </a:prstGeom>
          <a:solidFill>
            <a:srgbClr val="F2F2F2"/>
          </a:solidFill>
          <a:ln>
            <a:noFill/>
          </a:ln>
        </p:spPr>
      </p:sp>
      <p:sp>
        <p:nvSpPr>
          <p:cNvPr id="81" name="Google Shape;81;p9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90"/>
          <p:cNvSpPr txBox="1">
            <a:spLocks noGrp="1"/>
          </p:cNvSpPr>
          <p:nvPr>
            <p:ph type="body" idx="4"/>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Basic Layout">
  <p:cSld name="9_Basic Layou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91"/>
          <p:cNvSpPr/>
          <p:nvPr/>
        </p:nvSpPr>
        <p:spPr>
          <a:xfrm>
            <a:off x="2847111" y="1179745"/>
            <a:ext cx="3401564" cy="3401564"/>
          </a:xfrm>
          <a:prstGeom prst="donut">
            <a:avLst>
              <a:gd name="adj" fmla="val 1353"/>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85" name="Google Shape;85;p91" descr="D:\Fullppt\PNG이미지\핸드폰2.png"/>
          <p:cNvPicPr preferRelativeResize="0"/>
          <p:nvPr/>
        </p:nvPicPr>
        <p:blipFill rotWithShape="1">
          <a:blip r:embed="rId3">
            <a:alphaModFix/>
          </a:blip>
          <a:srcRect/>
          <a:stretch/>
        </p:blipFill>
        <p:spPr>
          <a:xfrm>
            <a:off x="2735225" y="1079005"/>
            <a:ext cx="3373328" cy="4085033"/>
          </a:xfrm>
          <a:prstGeom prst="rect">
            <a:avLst/>
          </a:prstGeom>
          <a:noFill/>
          <a:ln>
            <a:noFill/>
          </a:ln>
        </p:spPr>
      </p:pic>
      <p:sp>
        <p:nvSpPr>
          <p:cNvPr id="86" name="Google Shape;86;p91"/>
          <p:cNvSpPr>
            <a:spLocks noGrp="1"/>
          </p:cNvSpPr>
          <p:nvPr>
            <p:ph type="pic" idx="2"/>
          </p:nvPr>
        </p:nvSpPr>
        <p:spPr>
          <a:xfrm>
            <a:off x="3566328" y="1217153"/>
            <a:ext cx="1945465" cy="3005145"/>
          </a:xfrm>
          <a:prstGeom prst="rect">
            <a:avLst/>
          </a:prstGeom>
          <a:solidFill>
            <a:srgbClr val="F2F2F2"/>
          </a:solidFill>
          <a:ln>
            <a:noFill/>
          </a:ln>
        </p:spPr>
      </p:sp>
      <p:sp>
        <p:nvSpPr>
          <p:cNvPr id="87" name="Google Shape;87;p9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91"/>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90"/>
        <p:cNvGrpSpPr/>
        <p:nvPr/>
      </p:nvGrpSpPr>
      <p:grpSpPr>
        <a:xfrm>
          <a:off x="0" y="0"/>
          <a:ext cx="0" cy="0"/>
          <a:chOff x="0" y="0"/>
          <a:chExt cx="0" cy="0"/>
        </a:xfrm>
      </p:grpSpPr>
      <p:sp>
        <p:nvSpPr>
          <p:cNvPr id="91" name="Google Shape;91;p93"/>
          <p:cNvSpPr txBox="1">
            <a:spLocks noGrp="1"/>
          </p:cNvSpPr>
          <p:nvPr>
            <p:ph type="body" idx="1"/>
          </p:nvPr>
        </p:nvSpPr>
        <p:spPr>
          <a:xfrm>
            <a:off x="4213800" y="2230378"/>
            <a:ext cx="4930200" cy="47357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93"/>
          <p:cNvSpPr txBox="1">
            <a:spLocks noGrp="1"/>
          </p:cNvSpPr>
          <p:nvPr>
            <p:ph type="body" idx="2"/>
          </p:nvPr>
        </p:nvSpPr>
        <p:spPr>
          <a:xfrm>
            <a:off x="4213800" y="2703954"/>
            <a:ext cx="4930200"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3" name="Google Shape;93;p93" descr="E:\002-KIMS BUSINESS\007-02-Googleslidesppt\02-GSppt-Contents-Kim\20170215\03-abs\item01-png.png"/>
          <p:cNvPicPr preferRelativeResize="0"/>
          <p:nvPr/>
        </p:nvPicPr>
        <p:blipFill rotWithShape="1">
          <a:blip r:embed="rId2">
            <a:alphaModFix/>
          </a:blip>
          <a:srcRect/>
          <a:stretch/>
        </p:blipFill>
        <p:spPr>
          <a:xfrm>
            <a:off x="3131839" y="3651870"/>
            <a:ext cx="1013895" cy="1016495"/>
          </a:xfrm>
          <a:prstGeom prst="rect">
            <a:avLst/>
          </a:prstGeom>
          <a:noFill/>
          <a:ln>
            <a:noFill/>
          </a:ln>
        </p:spPr>
      </p:pic>
      <p:pic>
        <p:nvPicPr>
          <p:cNvPr id="94" name="Google Shape;94;p93" descr="E:\002-KIMS BUSINESS\007-02-Googleslidesppt\02-GSppt-Contents-Kim\20170215\03-abs\item01-png.png"/>
          <p:cNvPicPr preferRelativeResize="0"/>
          <p:nvPr/>
        </p:nvPicPr>
        <p:blipFill rotWithShape="1">
          <a:blip r:embed="rId3">
            <a:alphaModFix/>
          </a:blip>
          <a:srcRect/>
          <a:stretch/>
        </p:blipFill>
        <p:spPr>
          <a:xfrm>
            <a:off x="3995936" y="950740"/>
            <a:ext cx="648072" cy="649734"/>
          </a:xfrm>
          <a:prstGeom prst="rect">
            <a:avLst/>
          </a:prstGeom>
          <a:noFill/>
          <a:ln>
            <a:noFill/>
          </a:ln>
        </p:spPr>
      </p:pic>
      <p:pic>
        <p:nvPicPr>
          <p:cNvPr id="95" name="Google Shape;95;p93" descr="E:\002-KIMS BUSINESS\007-02-Googleslidesppt\02-GSppt-Contents-Kim\20170215\03-abs\item01-png.png"/>
          <p:cNvPicPr preferRelativeResize="0"/>
          <p:nvPr/>
        </p:nvPicPr>
        <p:blipFill rotWithShape="1">
          <a:blip r:embed="rId4">
            <a:alphaModFix/>
          </a:blip>
          <a:srcRect/>
          <a:stretch/>
        </p:blipFill>
        <p:spPr>
          <a:xfrm>
            <a:off x="611560" y="419818"/>
            <a:ext cx="442142" cy="443276"/>
          </a:xfrm>
          <a:prstGeom prst="rect">
            <a:avLst/>
          </a:prstGeom>
          <a:noFill/>
          <a:ln>
            <a:noFill/>
          </a:ln>
        </p:spPr>
      </p:pic>
      <p:pic>
        <p:nvPicPr>
          <p:cNvPr id="96" name="Google Shape;96;p93" descr="E:\002-KIMS BUSINESS\007-02-Googleslidesppt\02-GSppt-Contents-Kim\20170215\03-abs\item01-png.png"/>
          <p:cNvPicPr preferRelativeResize="0"/>
          <p:nvPr/>
        </p:nvPicPr>
        <p:blipFill rotWithShape="1">
          <a:blip r:embed="rId5">
            <a:alphaModFix/>
          </a:blip>
          <a:srcRect/>
          <a:stretch/>
        </p:blipFill>
        <p:spPr>
          <a:xfrm>
            <a:off x="8100392" y="1779200"/>
            <a:ext cx="360040" cy="360963"/>
          </a:xfrm>
          <a:prstGeom prst="rect">
            <a:avLst/>
          </a:prstGeom>
          <a:noFill/>
          <a:ln>
            <a:noFill/>
          </a:ln>
        </p:spPr>
      </p:pic>
      <p:grpSp>
        <p:nvGrpSpPr>
          <p:cNvPr id="97" name="Google Shape;97;p93"/>
          <p:cNvGrpSpPr/>
          <p:nvPr/>
        </p:nvGrpSpPr>
        <p:grpSpPr>
          <a:xfrm>
            <a:off x="1115616" y="1275607"/>
            <a:ext cx="2585656" cy="2592286"/>
            <a:chOff x="1115616" y="1275607"/>
            <a:chExt cx="2585656" cy="2592286"/>
          </a:xfrm>
        </p:grpSpPr>
        <p:pic>
          <p:nvPicPr>
            <p:cNvPr id="98" name="Google Shape;98;p93" descr="E:\002-KIMS BUSINESS\007-02-Googleslidesppt\02-GSppt-Contents-Kim\20170215\03-abs\item01-png.png"/>
            <p:cNvPicPr preferRelativeResize="0"/>
            <p:nvPr/>
          </p:nvPicPr>
          <p:blipFill rotWithShape="1">
            <a:blip r:embed="rId6">
              <a:alphaModFix/>
            </a:blip>
            <a:srcRect/>
            <a:stretch/>
          </p:blipFill>
          <p:spPr>
            <a:xfrm>
              <a:off x="1115616" y="1275607"/>
              <a:ext cx="2585656" cy="2592286"/>
            </a:xfrm>
            <a:prstGeom prst="rect">
              <a:avLst/>
            </a:prstGeom>
            <a:noFill/>
            <a:ln>
              <a:noFill/>
            </a:ln>
          </p:spPr>
        </p:pic>
        <p:sp>
          <p:nvSpPr>
            <p:cNvPr id="99" name="Google Shape;99;p93"/>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0" name="Google Shape;100;p93" descr="E:\002-KIMS BUSINESS\007-02-Googleslidesppt\02-GSppt-Contents-Kim\20170215\03-abs\item02-png.png"/>
          <p:cNvPicPr preferRelativeResize="0"/>
          <p:nvPr/>
        </p:nvPicPr>
        <p:blipFill rotWithShape="1">
          <a:blip r:embed="rId7">
            <a:alphaModFix/>
          </a:blip>
          <a:srcRect/>
          <a:stretch/>
        </p:blipFill>
        <p:spPr>
          <a:xfrm>
            <a:off x="7668344" y="3578808"/>
            <a:ext cx="1475656" cy="1592353"/>
          </a:xfrm>
          <a:prstGeom prst="rect">
            <a:avLst/>
          </a:prstGeom>
          <a:noFill/>
          <a:ln>
            <a:noFill/>
          </a:ln>
        </p:spPr>
      </p:pic>
      <p:pic>
        <p:nvPicPr>
          <p:cNvPr id="101" name="Google Shape;101;p93" descr="E:\002-KIMS BUSINESS\007-02-Googleslidesppt\02-GSppt-Contents-Kim\20170215\03-abs\item02-png.png"/>
          <p:cNvPicPr preferRelativeResize="0"/>
          <p:nvPr/>
        </p:nvPicPr>
        <p:blipFill rotWithShape="1">
          <a:blip r:embed="rId8">
            <a:alphaModFix/>
          </a:blip>
          <a:srcRect/>
          <a:stretch/>
        </p:blipFill>
        <p:spPr>
          <a:xfrm rot="-5400000">
            <a:off x="8226854" y="-51527"/>
            <a:ext cx="879830" cy="9494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3"/>
        <p:cNvGrpSpPr/>
        <p:nvPr/>
      </p:nvGrpSpPr>
      <p:grpSpPr>
        <a:xfrm>
          <a:off x="0" y="0"/>
          <a:ext cx="0" cy="0"/>
          <a:chOff x="0" y="0"/>
          <a:chExt cx="0" cy="0"/>
        </a:xfrm>
      </p:grpSpPr>
      <p:pic>
        <p:nvPicPr>
          <p:cNvPr id="14" name="Google Shape;14;p80" descr="E:\002-KIMS BUSINESS\007-02-Googleslidesppt\02-GSppt-Contents-Kim\20170215\03-abs\item03-png.png"/>
          <p:cNvPicPr preferRelativeResize="0"/>
          <p:nvPr/>
        </p:nvPicPr>
        <p:blipFill rotWithShape="1">
          <a:blip r:embed="rId2">
            <a:alphaModFix/>
          </a:blip>
          <a:srcRect/>
          <a:stretch/>
        </p:blipFill>
        <p:spPr>
          <a:xfrm rot="-9892029">
            <a:off x="2873932" y="156273"/>
            <a:ext cx="1587121" cy="1514490"/>
          </a:xfrm>
          <a:prstGeom prst="rect">
            <a:avLst/>
          </a:prstGeom>
          <a:noFill/>
          <a:ln>
            <a:noFill/>
          </a:ln>
        </p:spPr>
      </p:pic>
      <p:pic>
        <p:nvPicPr>
          <p:cNvPr id="15" name="Google Shape;15;p80" descr="E:\002-KIMS BUSINESS\007-02-Googleslidesppt\02-GSppt-Contents-Kim\20170215\03-abs\item03-png.png"/>
          <p:cNvPicPr preferRelativeResize="0"/>
          <p:nvPr/>
        </p:nvPicPr>
        <p:blipFill rotWithShape="1">
          <a:blip r:embed="rId2">
            <a:alphaModFix/>
          </a:blip>
          <a:srcRect/>
          <a:stretch/>
        </p:blipFill>
        <p:spPr>
          <a:xfrm rot="4527839">
            <a:off x="3005459" y="3443641"/>
            <a:ext cx="1587121" cy="1514490"/>
          </a:xfrm>
          <a:prstGeom prst="rect">
            <a:avLst/>
          </a:prstGeom>
          <a:noFill/>
          <a:ln>
            <a:noFill/>
          </a:ln>
        </p:spPr>
      </p:pic>
      <p:pic>
        <p:nvPicPr>
          <p:cNvPr id="16" name="Google Shape;16;p80" descr="E:\002-KIMS BUSINESS\007-02-Googleslidesppt\02-GSppt-Contents-Kim\20170215\03-abs\item03-png.png"/>
          <p:cNvPicPr preferRelativeResize="0"/>
          <p:nvPr/>
        </p:nvPicPr>
        <p:blipFill rotWithShape="1">
          <a:blip r:embed="rId2">
            <a:alphaModFix/>
          </a:blip>
          <a:srcRect/>
          <a:stretch/>
        </p:blipFill>
        <p:spPr>
          <a:xfrm rot="7414606">
            <a:off x="1967897" y="2192112"/>
            <a:ext cx="1587121" cy="1514490"/>
          </a:xfrm>
          <a:prstGeom prst="rect">
            <a:avLst/>
          </a:prstGeom>
          <a:noFill/>
          <a:ln>
            <a:noFill/>
          </a:ln>
        </p:spPr>
      </p:pic>
      <p:pic>
        <p:nvPicPr>
          <p:cNvPr id="17" name="Google Shape;17;p80" descr="E:\002-KIMS BUSINESS\007-02-Googleslidesppt\02-GSppt-Contents-Kim\20170215\03-abs\item03-png.png"/>
          <p:cNvPicPr preferRelativeResize="0"/>
          <p:nvPr/>
        </p:nvPicPr>
        <p:blipFill rotWithShape="1">
          <a:blip r:embed="rId2">
            <a:alphaModFix/>
          </a:blip>
          <a:srcRect/>
          <a:stretch/>
        </p:blipFill>
        <p:spPr>
          <a:xfrm rot="4162721" flipH="1">
            <a:off x="2110757" y="805096"/>
            <a:ext cx="1587121" cy="1514490"/>
          </a:xfrm>
          <a:prstGeom prst="rect">
            <a:avLst/>
          </a:prstGeom>
          <a:noFill/>
          <a:ln>
            <a:noFill/>
          </a:ln>
        </p:spPr>
      </p:pic>
      <p:pic>
        <p:nvPicPr>
          <p:cNvPr id="18" name="Google Shape;18;p80" descr="E:\002-KIMS BUSINESS\007-02-Googleslidesppt\02-GSppt-Contents-Kim\20170215\03-abs\item03-png.png"/>
          <p:cNvPicPr preferRelativeResize="0"/>
          <p:nvPr/>
        </p:nvPicPr>
        <p:blipFill rotWithShape="1">
          <a:blip r:embed="rId2">
            <a:alphaModFix/>
          </a:blip>
          <a:srcRect/>
          <a:stretch/>
        </p:blipFill>
        <p:spPr>
          <a:xfrm rot="7864253" flipH="1">
            <a:off x="3934583" y="142673"/>
            <a:ext cx="1587121" cy="1514490"/>
          </a:xfrm>
          <a:prstGeom prst="rect">
            <a:avLst/>
          </a:prstGeom>
          <a:noFill/>
          <a:ln>
            <a:noFill/>
          </a:ln>
        </p:spPr>
      </p:pic>
      <p:pic>
        <p:nvPicPr>
          <p:cNvPr id="19" name="Google Shape;19;p80" descr="E:\002-KIMS BUSINESS\007-02-Googleslidesppt\02-GSppt-Contents-Kim\20170215\03-abs\item03-png.png"/>
          <p:cNvPicPr preferRelativeResize="0"/>
          <p:nvPr/>
        </p:nvPicPr>
        <p:blipFill rotWithShape="1">
          <a:blip r:embed="rId2">
            <a:alphaModFix/>
          </a:blip>
          <a:srcRect/>
          <a:stretch/>
        </p:blipFill>
        <p:spPr>
          <a:xfrm rot="-1435202">
            <a:off x="5618205" y="2384716"/>
            <a:ext cx="1587121" cy="1514490"/>
          </a:xfrm>
          <a:prstGeom prst="rect">
            <a:avLst/>
          </a:prstGeom>
          <a:noFill/>
          <a:ln>
            <a:noFill/>
          </a:ln>
        </p:spPr>
      </p:pic>
      <p:pic>
        <p:nvPicPr>
          <p:cNvPr id="20" name="Google Shape;20;p80" descr="E:\002-KIMS BUSINESS\007-02-Googleslidesppt\02-GSppt-Contents-Kim\20170215\03-abs\item03-png.png"/>
          <p:cNvPicPr preferRelativeResize="0"/>
          <p:nvPr/>
        </p:nvPicPr>
        <p:blipFill rotWithShape="1">
          <a:blip r:embed="rId2">
            <a:alphaModFix/>
          </a:blip>
          <a:srcRect/>
          <a:stretch/>
        </p:blipFill>
        <p:spPr>
          <a:xfrm rot="-4325069">
            <a:off x="5463157" y="736150"/>
            <a:ext cx="1587121" cy="1514490"/>
          </a:xfrm>
          <a:prstGeom prst="rect">
            <a:avLst/>
          </a:prstGeom>
          <a:noFill/>
          <a:ln>
            <a:noFill/>
          </a:ln>
        </p:spPr>
      </p:pic>
      <p:pic>
        <p:nvPicPr>
          <p:cNvPr id="21" name="Google Shape;21;p80" descr="E:\002-KIMS BUSINESS\007-02-Googleslidesppt\02-GSppt-Contents-Kim\20170215\03-abs\item03-png.png"/>
          <p:cNvPicPr preferRelativeResize="0"/>
          <p:nvPr/>
        </p:nvPicPr>
        <p:blipFill rotWithShape="1">
          <a:blip r:embed="rId2">
            <a:alphaModFix/>
          </a:blip>
          <a:srcRect/>
          <a:stretch/>
        </p:blipFill>
        <p:spPr>
          <a:xfrm rot="729549">
            <a:off x="4788024" y="3370715"/>
            <a:ext cx="1587121" cy="1514490"/>
          </a:xfrm>
          <a:prstGeom prst="rect">
            <a:avLst/>
          </a:prstGeom>
          <a:noFill/>
          <a:ln>
            <a:noFill/>
          </a:ln>
        </p:spPr>
      </p:pic>
      <p:grpSp>
        <p:nvGrpSpPr>
          <p:cNvPr id="22" name="Google Shape;22;p80"/>
          <p:cNvGrpSpPr/>
          <p:nvPr/>
        </p:nvGrpSpPr>
        <p:grpSpPr>
          <a:xfrm>
            <a:off x="2254580" y="248388"/>
            <a:ext cx="4634840" cy="4646724"/>
            <a:chOff x="1115616" y="1275607"/>
            <a:chExt cx="2585656" cy="2592286"/>
          </a:xfrm>
        </p:grpSpPr>
        <p:pic>
          <p:nvPicPr>
            <p:cNvPr id="23" name="Google Shape;23;p80"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24" name="Google Shape;24;p80"/>
            <p:cNvSpPr/>
            <p:nvPr/>
          </p:nvSpPr>
          <p:spPr>
            <a:xfrm>
              <a:off x="1595313" y="1758619"/>
              <a:ext cx="1626263" cy="16262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5" name="Google Shape;25;p80"/>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80"/>
          <p:cNvSpPr txBox="1">
            <a:spLocks noGrp="1"/>
          </p:cNvSpPr>
          <p:nvPr>
            <p:ph type="body" idx="2"/>
          </p:nvPr>
        </p:nvSpPr>
        <p:spPr>
          <a:xfrm>
            <a:off x="3203700" y="2677666"/>
            <a:ext cx="2736303" cy="432048"/>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Google Shape;27;p80" descr="E:\002-KIMS BUSINESS\007-02-Googleslidesppt\02-GSppt-Contents-Kim\20170215\03-abs\item03-png.png"/>
          <p:cNvPicPr preferRelativeResize="0"/>
          <p:nvPr/>
        </p:nvPicPr>
        <p:blipFill rotWithShape="1">
          <a:blip r:embed="rId2">
            <a:alphaModFix/>
          </a:blip>
          <a:srcRect/>
          <a:stretch/>
        </p:blipFill>
        <p:spPr>
          <a:xfrm>
            <a:off x="0" y="-22860"/>
            <a:ext cx="1587121" cy="1514490"/>
          </a:xfrm>
          <a:prstGeom prst="rect">
            <a:avLst/>
          </a:prstGeom>
          <a:noFill/>
          <a:ln>
            <a:noFill/>
          </a:ln>
        </p:spPr>
      </p:pic>
      <p:pic>
        <p:nvPicPr>
          <p:cNvPr id="28" name="Google Shape;28;p80" descr="E:\002-KIMS BUSINESS\007-02-Googleslidesppt\02-GSppt-Contents-Kim\20170215\03-abs\item02-png.png"/>
          <p:cNvPicPr preferRelativeResize="0"/>
          <p:nvPr/>
        </p:nvPicPr>
        <p:blipFill rotWithShape="1">
          <a:blip r:embed="rId4">
            <a:alphaModFix/>
          </a:blip>
          <a:srcRect/>
          <a:stretch/>
        </p:blipFill>
        <p:spPr>
          <a:xfrm>
            <a:off x="7740352" y="3624792"/>
            <a:ext cx="1407408" cy="15187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asic Layout">
  <p:cSld name="3_Basic Layou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7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7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asic Layout">
  <p:cSld name="1_Basic Layout">
    <p:bg>
      <p:bgPr>
        <a:blipFill>
          <a:blip r:embed="rId2">
            <a:alphaModFix/>
          </a:blip>
          <a:stretch>
            <a:fillRect/>
          </a:stretch>
        </a:blipFill>
        <a:effectLst/>
      </p:bgPr>
    </p:bg>
    <p:spTree>
      <p:nvGrpSpPr>
        <p:cNvPr id="1" name="Shape 34"/>
        <p:cNvGrpSpPr/>
        <p:nvPr/>
      </p:nvGrpSpPr>
      <p:grpSpPr>
        <a:xfrm>
          <a:off x="0" y="0"/>
          <a:ext cx="0" cy="0"/>
          <a:chOff x="0" y="0"/>
          <a:chExt cx="0" cy="0"/>
        </a:xfrm>
      </p:grpSpPr>
      <p:grpSp>
        <p:nvGrpSpPr>
          <p:cNvPr id="35" name="Google Shape;35;p82"/>
          <p:cNvGrpSpPr/>
          <p:nvPr/>
        </p:nvGrpSpPr>
        <p:grpSpPr>
          <a:xfrm>
            <a:off x="2843808" y="377122"/>
            <a:ext cx="3456384" cy="3465247"/>
            <a:chOff x="1115616" y="1275607"/>
            <a:chExt cx="2585656" cy="2592286"/>
          </a:xfrm>
        </p:grpSpPr>
        <p:pic>
          <p:nvPicPr>
            <p:cNvPr id="36" name="Google Shape;36;p82"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37" name="Google Shape;37;p82"/>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8" name="Google Shape;38;p82"/>
          <p:cNvSpPr txBox="1">
            <a:spLocks noGrp="1"/>
          </p:cNvSpPr>
          <p:nvPr>
            <p:ph type="body" idx="1"/>
          </p:nvPr>
        </p:nvSpPr>
        <p:spPr>
          <a:xfrm>
            <a:off x="2829098" y="3829794"/>
            <a:ext cx="3456384"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82"/>
          <p:cNvSpPr txBox="1">
            <a:spLocks noGrp="1"/>
          </p:cNvSpPr>
          <p:nvPr>
            <p:ph type="body" idx="2"/>
          </p:nvPr>
        </p:nvSpPr>
        <p:spPr>
          <a:xfrm>
            <a:off x="2828950" y="4443958"/>
            <a:ext cx="3456384"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8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8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Basic Layout">
  <p:cSld name="2_Basic Layout">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84"/>
          <p:cNvSpPr>
            <a:spLocks noGrp="1"/>
          </p:cNvSpPr>
          <p:nvPr>
            <p:ph type="pic" idx="2"/>
          </p:nvPr>
        </p:nvSpPr>
        <p:spPr>
          <a:xfrm>
            <a:off x="863568" y="1599822"/>
            <a:ext cx="1440000" cy="1440000"/>
          </a:xfrm>
          <a:prstGeom prst="ellipse">
            <a:avLst/>
          </a:prstGeom>
          <a:solidFill>
            <a:srgbClr val="F2F2F2"/>
          </a:solidFill>
          <a:ln>
            <a:noFill/>
          </a:ln>
        </p:spPr>
      </p:sp>
      <p:sp>
        <p:nvSpPr>
          <p:cNvPr id="45" name="Google Shape;45;p84"/>
          <p:cNvSpPr>
            <a:spLocks noGrp="1"/>
          </p:cNvSpPr>
          <p:nvPr>
            <p:ph type="pic" idx="3"/>
          </p:nvPr>
        </p:nvSpPr>
        <p:spPr>
          <a:xfrm>
            <a:off x="2842131" y="1597374"/>
            <a:ext cx="1440000" cy="1440000"/>
          </a:xfrm>
          <a:prstGeom prst="ellipse">
            <a:avLst/>
          </a:prstGeom>
          <a:solidFill>
            <a:srgbClr val="F2F2F2"/>
          </a:solidFill>
          <a:ln>
            <a:noFill/>
          </a:ln>
        </p:spPr>
      </p:sp>
      <p:sp>
        <p:nvSpPr>
          <p:cNvPr id="46" name="Google Shape;46;p84"/>
          <p:cNvSpPr>
            <a:spLocks noGrp="1"/>
          </p:cNvSpPr>
          <p:nvPr>
            <p:ph type="pic" idx="4"/>
          </p:nvPr>
        </p:nvSpPr>
        <p:spPr>
          <a:xfrm>
            <a:off x="4834733" y="1597374"/>
            <a:ext cx="1440000" cy="1440000"/>
          </a:xfrm>
          <a:prstGeom prst="ellipse">
            <a:avLst/>
          </a:prstGeom>
          <a:solidFill>
            <a:srgbClr val="F2F2F2"/>
          </a:solidFill>
          <a:ln>
            <a:noFill/>
          </a:ln>
        </p:spPr>
      </p:sp>
      <p:sp>
        <p:nvSpPr>
          <p:cNvPr id="47" name="Google Shape;47;p84"/>
          <p:cNvSpPr>
            <a:spLocks noGrp="1"/>
          </p:cNvSpPr>
          <p:nvPr>
            <p:ph type="pic" idx="5"/>
          </p:nvPr>
        </p:nvSpPr>
        <p:spPr>
          <a:xfrm>
            <a:off x="6827011" y="1599822"/>
            <a:ext cx="1440000" cy="1440000"/>
          </a:xfrm>
          <a:prstGeom prst="ellipse">
            <a:avLst/>
          </a:prstGeom>
          <a:solidFill>
            <a:srgbClr val="F2F2F2"/>
          </a:solidFill>
          <a:ln>
            <a:noFill/>
          </a:ln>
        </p:spPr>
      </p:sp>
      <p:sp>
        <p:nvSpPr>
          <p:cNvPr id="48" name="Google Shape;48;p84"/>
          <p:cNvSpPr/>
          <p:nvPr/>
        </p:nvSpPr>
        <p:spPr>
          <a:xfrm>
            <a:off x="683568" y="1419822"/>
            <a:ext cx="1800000" cy="1800000"/>
          </a:xfrm>
          <a:prstGeom prst="blockArc">
            <a:avLst>
              <a:gd name="adj1" fmla="val 10800000"/>
              <a:gd name="adj2" fmla="val 94979"/>
              <a:gd name="adj3" fmla="val 540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9" name="Google Shape;49;p84"/>
          <p:cNvSpPr/>
          <p:nvPr/>
        </p:nvSpPr>
        <p:spPr>
          <a:xfrm>
            <a:off x="2671382" y="1419822"/>
            <a:ext cx="1800000" cy="1800000"/>
          </a:xfrm>
          <a:prstGeom prst="blockArc">
            <a:avLst>
              <a:gd name="adj1" fmla="val 10800000"/>
              <a:gd name="adj2" fmla="val 94979"/>
              <a:gd name="adj3" fmla="val 5402"/>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0" name="Google Shape;50;p84"/>
          <p:cNvSpPr/>
          <p:nvPr/>
        </p:nvSpPr>
        <p:spPr>
          <a:xfrm>
            <a:off x="4659196" y="1419822"/>
            <a:ext cx="1800000" cy="1800000"/>
          </a:xfrm>
          <a:prstGeom prst="blockArc">
            <a:avLst>
              <a:gd name="adj1" fmla="val 10800000"/>
              <a:gd name="adj2" fmla="val 94979"/>
              <a:gd name="adj3" fmla="val 5402"/>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1" name="Google Shape;51;p84"/>
          <p:cNvSpPr/>
          <p:nvPr/>
        </p:nvSpPr>
        <p:spPr>
          <a:xfrm>
            <a:off x="6647011" y="1419822"/>
            <a:ext cx="1800000" cy="1800000"/>
          </a:xfrm>
          <a:prstGeom prst="blockArc">
            <a:avLst>
              <a:gd name="adj1" fmla="val 10800000"/>
              <a:gd name="adj2" fmla="val 94979"/>
              <a:gd name="adj3" fmla="val 5402"/>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2" name="Google Shape;52;p8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84"/>
          <p:cNvSpPr txBox="1">
            <a:spLocks noGrp="1"/>
          </p:cNvSpPr>
          <p:nvPr>
            <p:ph type="body" idx="6"/>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54"/>
        <p:cNvGrpSpPr/>
        <p:nvPr/>
      </p:nvGrpSpPr>
      <p:grpSpPr>
        <a:xfrm>
          <a:off x="0" y="0"/>
          <a:ext cx="0" cy="0"/>
          <a:chOff x="0" y="0"/>
          <a:chExt cx="0" cy="0"/>
        </a:xfrm>
      </p:grpSpPr>
      <p:sp>
        <p:nvSpPr>
          <p:cNvPr id="55" name="Google Shape;55;p8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56" name="Google Shape;56;p85"/>
          <p:cNvGrpSpPr/>
          <p:nvPr/>
        </p:nvGrpSpPr>
        <p:grpSpPr>
          <a:xfrm>
            <a:off x="354008" y="1131589"/>
            <a:ext cx="2849840" cy="3649171"/>
            <a:chOff x="354008" y="1131589"/>
            <a:chExt cx="2849840" cy="3649171"/>
          </a:xfrm>
        </p:grpSpPr>
        <p:sp>
          <p:nvSpPr>
            <p:cNvPr id="57" name="Google Shape;57;p85"/>
            <p:cNvSpPr/>
            <p:nvPr/>
          </p:nvSpPr>
          <p:spPr>
            <a:xfrm>
              <a:off x="354008" y="1131589"/>
              <a:ext cx="2849840" cy="3649171"/>
            </a:xfrm>
            <a:prstGeom prst="roundRect">
              <a:avLst>
                <a:gd name="adj" fmla="val 396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 name="Google Shape;58;p85"/>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 name="Google Shape;59;p85"/>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Basic Layout">
  <p:cSld name="4_Basic Layout">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86"/>
          <p:cNvSpPr>
            <a:spLocks noGrp="1"/>
          </p:cNvSpPr>
          <p:nvPr>
            <p:ph type="pic" idx="2"/>
          </p:nvPr>
        </p:nvSpPr>
        <p:spPr>
          <a:xfrm>
            <a:off x="2771800" y="1404764"/>
            <a:ext cx="6372200" cy="3024336"/>
          </a:xfrm>
          <a:prstGeom prst="rect">
            <a:avLst/>
          </a:prstGeom>
          <a:solidFill>
            <a:srgbClr val="F2F2F2"/>
          </a:solidFill>
          <a:ln>
            <a:noFill/>
          </a:ln>
        </p:spPr>
      </p:sp>
      <p:sp>
        <p:nvSpPr>
          <p:cNvPr id="62" name="Google Shape;62;p8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86"/>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Basic Layout">
  <p:cSld name="5_Basic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87"/>
          <p:cNvSpPr>
            <a:spLocks noGrp="1"/>
          </p:cNvSpPr>
          <p:nvPr>
            <p:ph type="pic" idx="2"/>
          </p:nvPr>
        </p:nvSpPr>
        <p:spPr>
          <a:xfrm>
            <a:off x="0" y="0"/>
            <a:ext cx="3059832" cy="2196000"/>
          </a:xfrm>
          <a:prstGeom prst="rect">
            <a:avLst/>
          </a:prstGeom>
          <a:solidFill>
            <a:srgbClr val="F2F2F2"/>
          </a:solidFill>
          <a:ln>
            <a:noFill/>
          </a:ln>
        </p:spPr>
      </p:sp>
      <p:sp>
        <p:nvSpPr>
          <p:cNvPr id="66" name="Google Shape;66;p87"/>
          <p:cNvSpPr>
            <a:spLocks noGrp="1"/>
          </p:cNvSpPr>
          <p:nvPr>
            <p:ph type="pic" idx="3"/>
          </p:nvPr>
        </p:nvSpPr>
        <p:spPr>
          <a:xfrm>
            <a:off x="6084000" y="2947500"/>
            <a:ext cx="3060000" cy="2196000"/>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3" name="CuadroTexto 2">
            <a:extLst>
              <a:ext uri="{FF2B5EF4-FFF2-40B4-BE49-F238E27FC236}">
                <a16:creationId xmlns:a16="http://schemas.microsoft.com/office/drawing/2014/main" id="{D037A996-5CFC-448E-BD58-8BAECD51E0A0}"/>
              </a:ext>
            </a:extLst>
          </p:cNvPr>
          <p:cNvSpPr txBox="1"/>
          <p:nvPr userDrawn="1"/>
        </p:nvSpPr>
        <p:spPr>
          <a:xfrm>
            <a:off x="7907155" y="4972506"/>
            <a:ext cx="1317990" cy="215444"/>
          </a:xfrm>
          <a:prstGeom prst="rect">
            <a:avLst/>
          </a:prstGeom>
          <a:noFill/>
        </p:spPr>
        <p:txBody>
          <a:bodyPr wrap="none" rtlCol="0">
            <a:spAutoFit/>
          </a:body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 name="CuadroTexto 2">
            <a:extLst>
              <a:ext uri="{FF2B5EF4-FFF2-40B4-BE49-F238E27FC236}">
                <a16:creationId xmlns:a16="http://schemas.microsoft.com/office/drawing/2014/main" id="{6B74F15F-719E-42C4-9FEB-FC19DD74D26A}"/>
              </a:ext>
            </a:extLst>
          </p:cNvPr>
          <p:cNvSpPr txBox="1"/>
          <p:nvPr userDrawn="1"/>
        </p:nvSpPr>
        <p:spPr>
          <a:xfrm>
            <a:off x="7907155" y="4972506"/>
            <a:ext cx="1317990" cy="215444"/>
          </a:xfrm>
          <a:prstGeom prst="rect">
            <a:avLst/>
          </a:prstGeom>
          <a:noFill/>
        </p:spPr>
        <p:txBody>
          <a:bodyPr wrap="none" rtlCol="0">
            <a:spAutoFit/>
          </a:body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2" name="CuadroTexto 2">
            <a:extLst>
              <a:ext uri="{FF2B5EF4-FFF2-40B4-BE49-F238E27FC236}">
                <a16:creationId xmlns:a16="http://schemas.microsoft.com/office/drawing/2014/main" id="{81278A0E-123D-4D0E-8340-E1B328F14A3A}"/>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hyperlink" Target="https://www.consob.it/web/investor-education/calcolatore-budget-finanziario"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body" idx="2"/>
          </p:nvPr>
        </p:nvSpPr>
        <p:spPr>
          <a:xfrm>
            <a:off x="3935758" y="3795886"/>
            <a:ext cx="5219924" cy="5040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b="1" dirty="0">
                <a:latin typeface="Arial Rounded"/>
                <a:ea typeface="Arial Rounded"/>
                <a:cs typeface="Arial Rounded"/>
                <a:sym typeface="Arial Rounded"/>
              </a:rPr>
              <a:t>PERSONAL &amp; FAMILY BUDGET MANAGEMENT</a:t>
            </a:r>
            <a:endParaRPr sz="1400" b="1" dirty="0">
              <a:latin typeface="Arial Rounded"/>
              <a:ea typeface="Arial Rounded"/>
              <a:cs typeface="Arial Rounded"/>
              <a:sym typeface="Arial Rounded"/>
            </a:endParaRPr>
          </a:p>
        </p:txBody>
      </p:sp>
      <p:grpSp>
        <p:nvGrpSpPr>
          <p:cNvPr id="108" name="Google Shape;108;p1"/>
          <p:cNvGrpSpPr/>
          <p:nvPr/>
        </p:nvGrpSpPr>
        <p:grpSpPr>
          <a:xfrm>
            <a:off x="3649032" y="2715766"/>
            <a:ext cx="129393" cy="1440160"/>
            <a:chOff x="3424672" y="2643758"/>
            <a:chExt cx="283232" cy="1584176"/>
          </a:xfrm>
        </p:grpSpPr>
        <p:sp>
          <p:nvSpPr>
            <p:cNvPr id="109" name="Google Shape;109;p1"/>
            <p:cNvSpPr/>
            <p:nvPr/>
          </p:nvSpPr>
          <p:spPr>
            <a:xfrm>
              <a:off x="3635896" y="2643758"/>
              <a:ext cx="72008" cy="15841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0" name="Google Shape;110;p1"/>
            <p:cNvSpPr/>
            <p:nvPr/>
          </p:nvSpPr>
          <p:spPr>
            <a:xfrm>
              <a:off x="3565490" y="2643758"/>
              <a:ext cx="72007" cy="158417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 name="Google Shape;111;p1"/>
            <p:cNvSpPr/>
            <p:nvPr/>
          </p:nvSpPr>
          <p:spPr>
            <a:xfrm>
              <a:off x="3495081" y="2643758"/>
              <a:ext cx="72007" cy="158417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2" name="Google Shape;112;p1"/>
            <p:cNvSpPr/>
            <p:nvPr/>
          </p:nvSpPr>
          <p:spPr>
            <a:xfrm>
              <a:off x="3424672" y="2643758"/>
              <a:ext cx="72008" cy="15841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13" name="Google Shape;113;p1"/>
          <p:cNvPicPr preferRelativeResize="0"/>
          <p:nvPr/>
        </p:nvPicPr>
        <p:blipFill rotWithShape="1">
          <a:blip r:embed="rId3">
            <a:alphaModFix/>
          </a:blip>
          <a:srcRect/>
          <a:stretch/>
        </p:blipFill>
        <p:spPr>
          <a:xfrm>
            <a:off x="3870057" y="1977938"/>
            <a:ext cx="3491880" cy="1745940"/>
          </a:xfrm>
          <a:prstGeom prst="rect">
            <a:avLst/>
          </a:prstGeom>
          <a:noFill/>
          <a:ln>
            <a:noFill/>
          </a:ln>
        </p:spPr>
      </p:pic>
      <p:sp>
        <p:nvSpPr>
          <p:cNvPr id="114" name="Google Shape;114;p1"/>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pic>
        <p:nvPicPr>
          <p:cNvPr id="115" name="Google Shape;115;p1"/>
          <p:cNvPicPr preferRelativeResize="0"/>
          <p:nvPr/>
        </p:nvPicPr>
        <p:blipFill rotWithShape="1">
          <a:blip r:embed="rId4">
            <a:alphaModFix/>
          </a:blip>
          <a:srcRect/>
          <a:stretch/>
        </p:blipFill>
        <p:spPr>
          <a:xfrm>
            <a:off x="286314" y="4609817"/>
            <a:ext cx="1811459" cy="450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197306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Many people, especially in the adult or elderly age group, are unfamiliar with the very numerous (and generally online) personal and family economic planning and monitoring tools. Also, many people have actually never really planned anything in their entire lives, keeping track of neither income nor expenses.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PERSONAL &amp; FAMILY BUDGET MANAGEMENT</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set aside. How?</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591085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108397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behavioral suggestion is to establish a fixed day a month to analyze in detail what has been said, monitoring one's income and expenses (or those of one's family unit).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PERSONAL &amp; FAMILY BUDGET MANAGEMENT</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set aside. How?</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17477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197306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way, interesting data will certainly emerge that concern everyone, regardless of age. For example, how much do we really spend on all those little things we ignore? Coffee or breakfast at the bar, tobacco or cigarettes for smokers, a subscription to something we don't use much after all (a streaming platform, an online newspaper...)</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PERSONAL &amp; FAMILY BUDGET MANAGEMENT</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set aside. How?</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245670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07565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these small examples generally amount to thousands of euros/year! What has been said does not mean giving it up, on the other hand. It means being aware, in the medium and long term, of one's de facto regular but more "hidden" outings.</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Any handy tools?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PERSONAL &amp; FAMILY BUDGET MANAGEMENT</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set aside. How?</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4474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2258"/>
            <a:ext cx="5837177" cy="207565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main Banking Apps in our possession have very simple to use functions inside, which accurately track the amount of monthly, half-yearly, or annual income and expenses.</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Or again, online tools that are very simple to use such as financial budget calculators, including in Italy that of </a:t>
            </a:r>
            <a:r>
              <a:rPr lang="it-IT"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CONSOB</a:t>
            </a:r>
            <a:r>
              <a:rPr lang="en-US" sz="1800" dirty="0">
                <a:effectLst/>
                <a:latin typeface="Calibri" panose="020F0502020204030204" pitchFamily="34" charset="0"/>
                <a:ea typeface="Calibri" panose="020F0502020204030204" pitchFamily="34" charset="0"/>
                <a:cs typeface="Times New Roman" panose="02020603050405020304" pitchFamily="18" charset="0"/>
              </a:rPr>
              <a:t>, but there are many others.</a:t>
            </a:r>
            <a:r>
              <a:rPr lang="it-IT"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endParaRPr lang="en-US"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PERSONAL &amp; FAMILY BUDGET MANAGEMENT</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4">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5">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set aside. How?</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575956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241561"/>
            <a:ext cx="5837177" cy="207565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Through these tools, it will be possible to identify and quantify income (employment, pension, real estate income...), financial income, other more or less exceptional sources.</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Above all, you will have clarity regarding expenses, of all kinds.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PERSONAL &amp; FAMILY BUDGET MANAGEMENT</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set aside. How?</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663448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974256"/>
            <a:ext cx="5837177" cy="207565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most difficult aspect is the collection of documentation: from individual receipts to pay slips relating to a specific period.</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sense, the functions of Internet Banking are more effective and linear, provided that most of your transactions take place through your current account.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PERSONAL &amp; FAMILY BUDGET MANAGEMENT</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set aside. How?</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816534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721214" y="1828478"/>
            <a:ext cx="6394389" cy="831982"/>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In one way or another, the goal is to understand exactly the difference between what goes out and what comes in, i.e. your real savings.</a:t>
            </a:r>
            <a:endParaRPr lang="en-US"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endParaRPr lang="en-US" sz="1000"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PERSONAL &amp; FAMILY BUDGET MANAGEMENT</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set aside. How?</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654014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47141" y="1781428"/>
            <a:ext cx="6394389" cy="226942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Obviously, it may not be intuitive or easy to identify, in concrete terms, how to manage your budget and save. Above all, the medium or long-term goal is not always clear. Planning a stay abroad, a weekend trip, or even the purchase of a means of transport is in fact a rather simple operation because, trivially, it is a question of setting aside the necessary sum for just a few months.</a:t>
            </a:r>
            <a:endParaRPr lang="pl-PL"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PERSONAL &amp; FAMILY BUDGET MANAGEMENT</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set aside. How?</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49194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2060034"/>
            <a:ext cx="6097558" cy="2668382"/>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situation is different for everything that is very long-term, of which immediate benefits are not foreseen. A supplementary pension fund, for example.</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However discouraging it may be, you should ask yourself in advance how much, for example, your pension would be, when you already know that you have the last ten, fifteen years of service left. By acquiring the data, what would you be forced to give up?</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PERSONAL &amp; FAMILY BUDGET MANAGEMENT</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set aside. How?</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823825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138033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of us, regardless of age, make so-called economic choices. That is, we find ourselves daily in situations, for example "needs" in the broadest sense, which require us to use our economic resources.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PERSONAL &amp; FAMILY BUDGET MANAGEMENT</a:t>
            </a:r>
            <a:endParaRPr lang="it-IT" sz="1000" b="1" dirty="0">
              <a:latin typeface="Arial Rounded"/>
              <a:ea typeface="Arial Rounded"/>
              <a:cs typeface="Arial Rounded"/>
              <a:sym typeface="Arial Rounded"/>
            </a:endParaRPr>
          </a:p>
          <a:p>
            <a:pPr marL="0" lvl="0" indent="0" algn="ctr" rtl="0">
              <a:spcBef>
                <a:spcPts val="0"/>
              </a:spcBef>
              <a:spcAft>
                <a:spcPts val="0"/>
              </a:spcAft>
              <a:buClr>
                <a:srgbClr val="538CD5"/>
              </a:buClr>
              <a:buSzPts val="2000"/>
              <a:buNone/>
            </a:pPr>
            <a:endParaRPr sz="2000" b="1" dirty="0">
              <a:solidFill>
                <a:srgbClr val="538CD5"/>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dirty="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Budget Management Pills</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1912701"/>
            <a:ext cx="6097558" cy="1779293"/>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take a few summary examples.</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Having clearly identified your monthly savings, let's suppose you identify two objectives: a vacation with your family, the cost of which is around 3,000 euros, and the purchase of a second-hand car, for around 5,000 euros.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PERSONAL &amp; FAMILY BUDGET MANAGEMENT</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set aside. How?</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84364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668382"/>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plan your timeline: which expense has priority for you? And the final times? How much do you want to get both? A two-year or three-year period (24 or 36) is generally understood to be appropriate for this type of provisioning activity.</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both things, around EUR 230 of fixed monthly savings would be needed to be able to easily afford to bear the expenses without affecting any other fund.</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PERSONAL &amp; FAMILY BUDGET MANAGEMENT</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set aside. How?</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62061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07565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means methodically building a fund for each goal set.</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Another suggestion relates to the emergency fund, i.e. without the need for a pre-established material objective. An unexpected fund, essentially. To the latter, for a correct personal and family economy, about one sixth or one seventh of the total monthly income should go.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PERSONAL &amp; FAMILY BUDGET MANAGEMENT</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set aside. How?</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64210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118656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Unfortunately, however, not everything depends on us...</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Just recently, the term inflation is one of the "hot" topics in Europe and the world. But what is it exactly and in simple terms?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PERSONAL &amp; FAMILY BUDGET MANAGEMENT</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What is inflation?</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081313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2565790"/>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fact, it is a datum that is expressed, even in newspapers or on television, through a simple percentage (inflation at 7%, 8%...). And that is? It literally means by how much the effective price of all goods, products, services increases (or will increase). In detail, this percentage is calculated in Italy by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Istat</a:t>
            </a:r>
            <a:r>
              <a:rPr lang="en-US" sz="1800" dirty="0">
                <a:effectLst/>
                <a:latin typeface="Calibri" panose="020F0502020204030204" pitchFamily="34" charset="0"/>
                <a:ea typeface="Calibri" panose="020F0502020204030204" pitchFamily="34" charset="0"/>
                <a:cs typeface="Times New Roman" panose="02020603050405020304" pitchFamily="18" charset="0"/>
              </a:rPr>
              <a:t> every month, taking the price of a vast range of products and services as a sample of data, comparing their real cost to what the same goods had the previous year. From here, you will notice an increase (or decrease, in the case of deflation).</a:t>
            </a:r>
            <a:endParaRPr lang="pl-PL" sz="1100"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 </a:t>
            </a:r>
            <a:endParaRPr sz="2000" b="1" dirty="0">
              <a:solidFill>
                <a:srgbClr val="538CD5"/>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What is inflation?</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551048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26942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inflation rises, it means that with purchasing power parity (that is, literally, our monthly or annual revenues), we can buy less. If we know for sure how much something costs, be it a simple movie ticket or a scooter, we can plan well, logically and exactly, in the medium and long term. However, if the price of our goal fluctuates, it is more uncertain (also from an emotional and behavioral point of view) to commit to a goal or plan.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What is inflation?</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90887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108397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High inflation obviously affects our liquid assets: our reserves are literally worth less because they can potentially be used for fewer goods and services.</a:t>
            </a: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What is inflation?</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82351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167670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other hand, this does not mean that the rather high inflation of the moment (2023) affects everyone without distinction. The hardest hit subjects are the most economically fragile ones, precisely because the rise in prices is more visible in basic necessities (food, energy).</a:t>
            </a: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PERSONAL &amp; FAMILY BUDGET MANAGEMENT</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What is inflation?</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822083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26942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Another topic is the area of mortgages, increasingly in the limelight in the various national and European news. It is certainly true that, once the ECB raised interest rates for European banks, the banks in turn raised the rates for debtors (individuals, households, businesses), but those who benefited from fixed rates have not seen, to date, any particular changes compared to the past.</a:t>
            </a: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PERSONAL &amp; FAMILY BUDGET MANAGEMENT</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What is inflation?</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266886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108397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solution, in this, is in fact only one: planning, documenting. If before it took 2 or 3 months to weigh carefully, now take more time, compare every possible solution, strategy or service.</a:t>
            </a: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a:latin typeface="Arial Rounded"/>
                <a:ea typeface="Arial Rounded"/>
                <a:cs typeface="Arial Rounded"/>
                <a:sym typeface="Arial Rounded"/>
              </a:rPr>
              <a:t>PERSONAL &amp; FAMILY BUDGET MANAGEMENT</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What is inflation?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391374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14176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More simply, every day (or almost every day) we have to choose and decide how much to spend and for what. First of all, let's establish what the immediate expenses are and those that are not particularly urgent.</a:t>
            </a:r>
          </a:p>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Above all, almost every day, we choose how much money to set aside or save for the future, how much to invest (even zero) to grow our resources, how much to spend on long-lasting actions or services that offer "nothing" in the short term (for example, an insurance policy).</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PERSONAL &amp; FAMILY BUDGET MANAGEMENT</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Budget Management Pills</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170504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75"/>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None/>
            </a:pPr>
            <a:endParaRPr>
              <a:solidFill>
                <a:srgbClr val="7030A0"/>
              </a:solidFill>
            </a:endParaRPr>
          </a:p>
          <a:p>
            <a:pPr marL="0" lvl="0" indent="0" algn="ctr" rtl="0">
              <a:spcBef>
                <a:spcPts val="720"/>
              </a:spcBef>
              <a:spcAft>
                <a:spcPts val="0"/>
              </a:spcAft>
              <a:buClr>
                <a:srgbClr val="7030A0"/>
              </a:buClr>
              <a:buSzPts val="3600"/>
              <a:buNone/>
            </a:pPr>
            <a:r>
              <a:rPr lang="pl-PL">
                <a:solidFill>
                  <a:srgbClr val="7030A0"/>
                </a:solidFill>
              </a:rPr>
              <a:t>Thank you</a:t>
            </a:r>
            <a:br>
              <a:rPr lang="pl-PL">
                <a:solidFill>
                  <a:srgbClr val="7030A0"/>
                </a:solidFill>
              </a:rPr>
            </a:br>
            <a:endParaRPr>
              <a:solidFill>
                <a:srgbClr val="7030A0"/>
              </a:solidFill>
            </a:endParaRPr>
          </a:p>
        </p:txBody>
      </p:sp>
      <p:pic>
        <p:nvPicPr>
          <p:cNvPr id="1273" name="Google Shape;1273;p75"/>
          <p:cNvPicPr preferRelativeResize="0"/>
          <p:nvPr/>
        </p:nvPicPr>
        <p:blipFill rotWithShape="1">
          <a:blip r:embed="rId3">
            <a:alphaModFix/>
          </a:blip>
          <a:srcRect/>
          <a:stretch/>
        </p:blipFill>
        <p:spPr>
          <a:xfrm>
            <a:off x="3779912" y="2677665"/>
            <a:ext cx="1854071" cy="927036"/>
          </a:xfrm>
          <a:prstGeom prst="rect">
            <a:avLst/>
          </a:prstGeom>
          <a:noFill/>
          <a:ln>
            <a:noFill/>
          </a:ln>
        </p:spPr>
      </p:pic>
      <p:pic>
        <p:nvPicPr>
          <p:cNvPr id="1274" name="Google Shape;1274;p75"/>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275" name="Google Shape;1275;p75"/>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67761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Any useful and practical suggestions? Let's start with what saving really is.</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someone plans (or actively saves), in general, he does not save already starting from the expenses incurred, but the opposite. First of all, on a regular basis, set aside as the first operation. Then, having already set aside a certain percentage of his income, he will incur obligatory or even incidental expenses.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PERSONAL &amp; FAMILY BUDGET MANAGEMENT</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Budget Management Pills</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152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197306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analysis of personal and/or family trends is a further fundamental element. That is, even before planning a certain saving (for example aimed at a future purchase, more or less demanding), it is necessary to have a clear understanding of one's situation, starting from the current data and obviously from the past.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PERSONAL &amp; FAMILY BUDGET MANAGEMENT</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Budget Management Pills</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67354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668382"/>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Basically, it is necessary to quantify exactly how much enters and how much is spent, i.e. concretely how much “remains" from personal (or family) coffers, while being able to view and control what is regular (and how often), for example a rent, or bills, and what is "exceptional".</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example, over the course of a year, concretely view ordinary outgoings and their timing, being able to answer clear questions, including:</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PERSONAL &amp; FAMILY BUDGET MANAGEMENT</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Budget Management Pills</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389434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47461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 the course of twelve months, how much did I spend on my (or my family's) utilities?</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Adding them all (electricity, water, gas..), how much do they amount? What is the monthly average?</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the same time, clearly view all those ancillary expenses, essentially "unforeseen" which, hopefully, will not be repeated during the following year.</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PERSONAL &amp; FAMILY BUDGET MANAGEMENT</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Budget Management Pills</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210680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14176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An accident, a car breakdown, an important maintenance job, the need to move house (moving house, agency fees, etc.)</a:t>
            </a:r>
          </a:p>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Always having your own planning at hand (quarterly or quarterly, and finally annually) means being concretely able to identify waste, to eliminate expenses that appear to be completely superfluous (a subscription to a magazine that you no longer read and have forgotten about..).</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PERSONAL &amp; FAMILY BUDGET MANAGEMENT</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Budget Management Pills</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23372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738623"/>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Above all, this vision and awareness allows us to clearly understand how much it is possible to set aside and save.</a:t>
            </a:r>
            <a:endParaRPr lang="pl-PL" b="1" dirty="0">
              <a:solidFill>
                <a:srgbClr val="FF0000"/>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PERSONAL &amp; FAMILY BUDGET MANAGEMENT</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Budget Management Pills</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480989378"/>
      </p:ext>
    </p:extLst>
  </p:cSld>
  <p:clrMapOvr>
    <a:masterClrMapping/>
  </p:clrMapOvr>
</p:sld>
</file>

<file path=ppt/theme/theme1.xml><?xml version="1.0" encoding="utf-8"?>
<a:theme xmlns:a="http://schemas.openxmlformats.org/drawingml/2006/main" name="Cover and End Slide Master">
  <a:themeElements>
    <a:clrScheme name="ALLPPT-COLOR-A23">
      <a:dk1>
        <a:srgbClr val="000000"/>
      </a:dk1>
      <a:lt1>
        <a:srgbClr val="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3484</Words>
  <Application>Microsoft Office PowerPoint</Application>
  <PresentationFormat>Presentación en pantalla (16:9)</PresentationFormat>
  <Paragraphs>134</Paragraphs>
  <Slides>30</Slides>
  <Notes>30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30</vt:i4>
      </vt:variant>
    </vt:vector>
  </HeadingPairs>
  <TitlesOfParts>
    <vt:vector size="38" baseType="lpstr">
      <vt:lpstr>Malgun Gothic</vt:lpstr>
      <vt:lpstr>Arial</vt:lpstr>
      <vt:lpstr>Arial Rounded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GoogleSlidesPPT.com;Allppt.com</dc:creator>
  <cp:keywords>, docId:DFFE3E2CC9C23CEE7DA994B8B735B2D7</cp:keywords>
  <cp:lastModifiedBy>dani gm</cp:lastModifiedBy>
  <cp:revision>6</cp:revision>
  <dcterms:created xsi:type="dcterms:W3CDTF">2016-12-05T23:26:54Z</dcterms:created>
  <dcterms:modified xsi:type="dcterms:W3CDTF">2024-02-22T16:14:04Z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